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handoutMasterIdLst>
    <p:handoutMasterId r:id="rId36"/>
  </p:handoutMasterIdLst>
  <p:sldIdLst>
    <p:sldId id="256" r:id="rId2"/>
    <p:sldId id="435" r:id="rId3"/>
    <p:sldId id="446" r:id="rId4"/>
    <p:sldId id="447" r:id="rId5"/>
    <p:sldId id="439" r:id="rId6"/>
    <p:sldId id="414" r:id="rId7"/>
    <p:sldId id="353" r:id="rId8"/>
    <p:sldId id="443" r:id="rId9"/>
    <p:sldId id="382" r:id="rId10"/>
    <p:sldId id="444" r:id="rId11"/>
    <p:sldId id="391" r:id="rId12"/>
    <p:sldId id="448" r:id="rId13"/>
    <p:sldId id="433" r:id="rId14"/>
    <p:sldId id="449" r:id="rId15"/>
    <p:sldId id="445" r:id="rId16"/>
    <p:sldId id="419" r:id="rId17"/>
    <p:sldId id="450" r:id="rId18"/>
    <p:sldId id="389" r:id="rId19"/>
    <p:sldId id="452" r:id="rId20"/>
    <p:sldId id="418" r:id="rId21"/>
    <p:sldId id="451" r:id="rId22"/>
    <p:sldId id="357" r:id="rId23"/>
    <p:sldId id="358" r:id="rId24"/>
    <p:sldId id="438" r:id="rId25"/>
    <p:sldId id="359" r:id="rId26"/>
    <p:sldId id="423" r:id="rId27"/>
    <p:sldId id="316" r:id="rId28"/>
    <p:sldId id="434" r:id="rId29"/>
    <p:sldId id="436" r:id="rId30"/>
    <p:sldId id="385" r:id="rId31"/>
    <p:sldId id="441" r:id="rId32"/>
    <p:sldId id="440" r:id="rId33"/>
    <p:sldId id="442" r:id="rId34"/>
  </p:sldIdLst>
  <p:sldSz cx="12192000" cy="6858000"/>
  <p:notesSz cx="6858000" cy="22955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214"/>
    <a:srgbClr val="DB472E"/>
    <a:srgbClr val="5C4600"/>
    <a:srgbClr val="F4BF93"/>
    <a:srgbClr val="6C4920"/>
    <a:srgbClr val="D1EAFF"/>
    <a:srgbClr val="523F9B"/>
    <a:srgbClr val="576E9E"/>
    <a:srgbClr val="9EE0F4"/>
    <a:srgbClr val="50D5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11" autoAdjust="0"/>
    <p:restoredTop sz="74451" autoAdjust="0"/>
  </p:normalViewPr>
  <p:slideViewPr>
    <p:cSldViewPr snapToGrid="0">
      <p:cViewPr>
        <p:scale>
          <a:sx n="90" d="100"/>
          <a:sy n="90" d="100"/>
        </p:scale>
        <p:origin x="1576" y="248"/>
      </p:cViewPr>
      <p:guideLst>
        <p:guide orient="horz" pos="2160"/>
        <p:guide pos="3840"/>
      </p:guideLst>
    </p:cSldViewPr>
  </p:slideViewPr>
  <p:notesTextViewPr>
    <p:cViewPr>
      <p:scale>
        <a:sx n="3" d="2"/>
        <a:sy n="3" d="2"/>
      </p:scale>
      <p:origin x="0" y="0"/>
    </p:cViewPr>
  </p:notesTextViewPr>
  <p:sorterViewPr>
    <p:cViewPr>
      <p:scale>
        <a:sx n="66" d="100"/>
        <a:sy n="66" d="100"/>
      </p:scale>
      <p:origin x="0" y="0"/>
    </p:cViewPr>
  </p:sorterViewPr>
  <p:notesViewPr>
    <p:cSldViewPr snapToGrid="0">
      <p:cViewPr varScale="1">
        <p:scale>
          <a:sx n="247" d="100"/>
          <a:sy n="247" d="100"/>
        </p:scale>
        <p:origin x="200" y="1152"/>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 Id="rId41"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BF1A6C6A-93A7-448D-A64D-607067F5728C}"/>
    <pc:docChg chg="modSld">
      <pc:chgData name="" userId="" providerId="" clId="Web-{BF1A6C6A-93A7-448D-A64D-607067F5728C}" dt="2019-04-16T19:00:24.972" v="522"/>
      <pc:docMkLst>
        <pc:docMk/>
      </pc:docMkLst>
      <pc:sldChg chg="modNotes">
        <pc:chgData name="" userId="" providerId="" clId="Web-{BF1A6C6A-93A7-448D-A64D-607067F5728C}" dt="2019-04-16T18:34:34.651" v="426"/>
        <pc:sldMkLst>
          <pc:docMk/>
          <pc:sldMk cId="3243703901" sldId="256"/>
        </pc:sldMkLst>
      </pc:sldChg>
      <pc:sldChg chg="modNotes">
        <pc:chgData name="" userId="" providerId="" clId="Web-{BF1A6C6A-93A7-448D-A64D-607067F5728C}" dt="2019-04-16T18:52:31.829" v="471"/>
        <pc:sldMkLst>
          <pc:docMk/>
          <pc:sldMk cId="594144847" sldId="353"/>
        </pc:sldMkLst>
      </pc:sldChg>
      <pc:sldChg chg="modNotes">
        <pc:chgData name="" userId="" providerId="" clId="Web-{BF1A6C6A-93A7-448D-A64D-607067F5728C}" dt="2019-04-16T19:00:24.972" v="522"/>
        <pc:sldMkLst>
          <pc:docMk/>
          <pc:sldMk cId="3372397816" sldId="382"/>
        </pc:sldMkLst>
      </pc:sldChg>
      <pc:sldChg chg="modSp modNotes">
        <pc:chgData name="" userId="" providerId="" clId="Web-{BF1A6C6A-93A7-448D-A64D-607067F5728C}" dt="2019-04-16T18:27:51.571" v="407"/>
        <pc:sldMkLst>
          <pc:docMk/>
          <pc:sldMk cId="1149278578" sldId="414"/>
        </pc:sldMkLst>
        <pc:spChg chg="mod">
          <ac:chgData name="" userId="" providerId="" clId="Web-{BF1A6C6A-93A7-448D-A64D-607067F5728C}" dt="2019-04-16T18:27:46.852" v="402" actId="20577"/>
          <ac:spMkLst>
            <pc:docMk/>
            <pc:sldMk cId="1149278578" sldId="414"/>
            <ac:spMk id="3" creationId="{00000000-0000-0000-0000-000000000000}"/>
          </ac:spMkLst>
        </pc:spChg>
      </pc:sldChg>
      <pc:sldChg chg="modNotes">
        <pc:chgData name="" userId="" providerId="" clId="Web-{BF1A6C6A-93A7-448D-A64D-607067F5728C}" dt="2019-04-16T18:53:22.376" v="476"/>
        <pc:sldMkLst>
          <pc:docMk/>
          <pc:sldMk cId="3365500617" sldId="430"/>
        </pc:sldMkLst>
      </pc:sldChg>
      <pc:sldChg chg="modNotes">
        <pc:chgData name="" userId="" providerId="" clId="Web-{BF1A6C6A-93A7-448D-A64D-607067F5728C}" dt="2019-04-16T18:32:07.260" v="420"/>
        <pc:sldMkLst>
          <pc:docMk/>
          <pc:sldMk cId="2976797725" sldId="439"/>
        </pc:sldMkLst>
      </pc:sldChg>
    </pc:docChg>
  </pc:docChgLst>
  <pc:docChgLst>
    <pc:chgData clId="Web-{BCC0440B-7159-4BB9-BB2A-284C51898376}"/>
    <pc:docChg chg="modSld">
      <pc:chgData name="" userId="" providerId="" clId="Web-{BCC0440B-7159-4BB9-BB2A-284C51898376}" dt="2019-04-17T19:00:58.411" v="95"/>
      <pc:docMkLst>
        <pc:docMk/>
      </pc:docMkLst>
      <pc:sldChg chg="modNotes">
        <pc:chgData name="" userId="" providerId="" clId="Web-{BCC0440B-7159-4BB9-BB2A-284C51898376}" dt="2019-04-17T18:38:07.810" v="51"/>
        <pc:sldMkLst>
          <pc:docMk/>
          <pc:sldMk cId="594144847" sldId="353"/>
        </pc:sldMkLst>
      </pc:sldChg>
      <pc:sldChg chg="modNotes">
        <pc:chgData name="" userId="" providerId="" clId="Web-{BCC0440B-7159-4BB9-BB2A-284C51898376}" dt="2019-04-17T18:41:00.108" v="66"/>
        <pc:sldMkLst>
          <pc:docMk/>
          <pc:sldMk cId="3372397816" sldId="382"/>
        </pc:sldMkLst>
      </pc:sldChg>
      <pc:sldChg chg="modNotes">
        <pc:chgData name="" userId="" providerId="" clId="Web-{BCC0440B-7159-4BB9-BB2A-284C51898376}" dt="2019-04-17T19:00:58.411" v="95"/>
        <pc:sldMkLst>
          <pc:docMk/>
          <pc:sldMk cId="3125336580" sldId="391"/>
        </pc:sldMkLst>
      </pc:sldChg>
      <pc:sldChg chg="modNotes">
        <pc:chgData name="" userId="" providerId="" clId="Web-{BCC0440B-7159-4BB9-BB2A-284C51898376}" dt="2019-04-17T18:38:43.154" v="56"/>
        <pc:sldMkLst>
          <pc:docMk/>
          <pc:sldMk cId="3365500617" sldId="430"/>
        </pc:sldMkLst>
      </pc:sldChg>
      <pc:sldChg chg="modNotes">
        <pc:chgData name="" userId="" providerId="" clId="Web-{BCC0440B-7159-4BB9-BB2A-284C51898376}" dt="2019-04-17T18:41:24.390" v="73"/>
        <pc:sldMkLst>
          <pc:docMk/>
          <pc:sldMk cId="1081339160" sldId="431"/>
        </pc:sldMkLst>
      </pc:sldChg>
    </pc:docChg>
  </pc:docChgLst>
  <pc:docChgLst>
    <pc:chgData clId="Web-{FE1B653A-4CF1-4C23-86E3-430016BC055F}"/>
    <pc:docChg chg="delSld modSld">
      <pc:chgData name="" userId="" providerId="" clId="Web-{FE1B653A-4CF1-4C23-86E3-430016BC055F}" dt="2019-04-15T19:33:38.178" v="205" actId="20577"/>
      <pc:docMkLst>
        <pc:docMk/>
      </pc:docMkLst>
      <pc:sldChg chg="modSp">
        <pc:chgData name="" userId="" providerId="" clId="Web-{FE1B653A-4CF1-4C23-86E3-430016BC055F}" dt="2019-04-15T19:20:04.517" v="184" actId="14100"/>
        <pc:sldMkLst>
          <pc:docMk/>
          <pc:sldMk cId="3125336580" sldId="391"/>
        </pc:sldMkLst>
        <pc:spChg chg="mod">
          <ac:chgData name="" userId="" providerId="" clId="Web-{FE1B653A-4CF1-4C23-86E3-430016BC055F}" dt="2019-04-15T19:20:04.517" v="184" actId="14100"/>
          <ac:spMkLst>
            <pc:docMk/>
            <pc:sldMk cId="3125336580" sldId="391"/>
            <ac:spMk id="3" creationId="{855917E0-A3BA-6442-919D-1B2A229477FC}"/>
          </ac:spMkLst>
        </pc:spChg>
      </pc:sldChg>
      <pc:sldChg chg="modSp">
        <pc:chgData name="" userId="" providerId="" clId="Web-{FE1B653A-4CF1-4C23-86E3-430016BC055F}" dt="2019-04-15T19:06:51.108" v="158" actId="20577"/>
        <pc:sldMkLst>
          <pc:docMk/>
          <pc:sldMk cId="1149278578" sldId="414"/>
        </pc:sldMkLst>
        <pc:spChg chg="mod">
          <ac:chgData name="" userId="" providerId="" clId="Web-{FE1B653A-4CF1-4C23-86E3-430016BC055F}" dt="2019-04-15T19:06:51.108" v="158" actId="20577"/>
          <ac:spMkLst>
            <pc:docMk/>
            <pc:sldMk cId="1149278578" sldId="414"/>
            <ac:spMk id="3" creationId="{00000000-0000-0000-0000-000000000000}"/>
          </ac:spMkLst>
        </pc:spChg>
      </pc:sldChg>
      <pc:sldChg chg="modSp">
        <pc:chgData name="" userId="" providerId="" clId="Web-{FE1B653A-4CF1-4C23-86E3-430016BC055F}" dt="2019-04-15T19:17:11.094" v="181" actId="20577"/>
        <pc:sldMkLst>
          <pc:docMk/>
          <pc:sldMk cId="3025630639" sldId="436"/>
        </pc:sldMkLst>
        <pc:spChg chg="mod">
          <ac:chgData name="" userId="" providerId="" clId="Web-{FE1B653A-4CF1-4C23-86E3-430016BC055F}" dt="2019-04-15T19:17:11.094" v="181" actId="20577"/>
          <ac:spMkLst>
            <pc:docMk/>
            <pc:sldMk cId="3025630639" sldId="436"/>
            <ac:spMk id="3" creationId="{6652D636-1AA8-4DE6-BBE8-7F9C789C9951}"/>
          </ac:spMkLst>
        </pc:spChg>
      </pc:sldChg>
      <pc:sldChg chg="del">
        <pc:chgData name="" userId="" providerId="" clId="Web-{FE1B653A-4CF1-4C23-86E3-430016BC055F}" dt="2019-04-15T19:30:39.755" v="185"/>
        <pc:sldMkLst>
          <pc:docMk/>
          <pc:sldMk cId="3319780071" sldId="437"/>
        </pc:sldMkLst>
      </pc:sldChg>
      <pc:sldChg chg="modSp">
        <pc:chgData name="" userId="" providerId="" clId="Web-{FE1B653A-4CF1-4C23-86E3-430016BC055F}" dt="2019-04-15T19:33:38.178" v="204" actId="20577"/>
        <pc:sldMkLst>
          <pc:docMk/>
          <pc:sldMk cId="1475632883" sldId="438"/>
        </pc:sldMkLst>
        <pc:spChg chg="mod">
          <ac:chgData name="" userId="" providerId="" clId="Web-{FE1B653A-4CF1-4C23-86E3-430016BC055F}" dt="2019-04-15T19:33:38.178" v="204" actId="20577"/>
          <ac:spMkLst>
            <pc:docMk/>
            <pc:sldMk cId="1475632883" sldId="438"/>
            <ac:spMk id="2" creationId="{0B4265C7-997C-4AEE-BCAB-532D8094EFBD}"/>
          </ac:spMkLst>
        </pc:spChg>
      </pc:sldChg>
    </pc:docChg>
  </pc:docChgLst>
  <pc:docChgLst>
    <pc:chgData clId="Web-{C9B69717-034D-443C-A3AE-D2660169DD84}"/>
    <pc:docChg chg="modSld">
      <pc:chgData name="" userId="" providerId="" clId="Web-{C9B69717-034D-443C-A3AE-D2660169DD84}" dt="2019-04-16T21:10:57.439" v="890"/>
      <pc:docMkLst>
        <pc:docMk/>
      </pc:docMkLst>
      <pc:sldChg chg="modNotes">
        <pc:chgData name="" userId="" providerId="" clId="Web-{C9B69717-034D-443C-A3AE-D2660169DD84}" dt="2019-04-16T21:10:57.439" v="890"/>
        <pc:sldMkLst>
          <pc:docMk/>
          <pc:sldMk cId="3243703901" sldId="256"/>
        </pc:sldMkLst>
      </pc:sldChg>
      <pc:sldChg chg="modNotes">
        <pc:chgData name="" userId="" providerId="" clId="Web-{C9B69717-034D-443C-A3AE-D2660169DD84}" dt="2019-04-16T21:02:43.045" v="869"/>
        <pc:sldMkLst>
          <pc:docMk/>
          <pc:sldMk cId="495118999" sldId="316"/>
        </pc:sldMkLst>
      </pc:sldChg>
      <pc:sldChg chg="modNotes">
        <pc:chgData name="" userId="" providerId="" clId="Web-{C9B69717-034D-443C-A3AE-D2660169DD84}" dt="2019-04-16T20:50:50.401" v="686"/>
        <pc:sldMkLst>
          <pc:docMk/>
          <pc:sldMk cId="2806593586" sldId="357"/>
        </pc:sldMkLst>
      </pc:sldChg>
      <pc:sldChg chg="modNotes">
        <pc:chgData name="" userId="" providerId="" clId="Web-{C9B69717-034D-443C-A3AE-D2660169DD84}" dt="2019-04-16T20:54:42.386" v="745"/>
        <pc:sldMkLst>
          <pc:docMk/>
          <pc:sldMk cId="2600453863" sldId="358"/>
        </pc:sldMkLst>
      </pc:sldChg>
      <pc:sldChg chg="modNotes">
        <pc:chgData name="" userId="" providerId="" clId="Web-{C9B69717-034D-443C-A3AE-D2660169DD84}" dt="2019-04-16T21:01:41.717" v="860"/>
        <pc:sldMkLst>
          <pc:docMk/>
          <pc:sldMk cId="473569815" sldId="359"/>
        </pc:sldMkLst>
      </pc:sldChg>
      <pc:sldChg chg="modNotes">
        <pc:chgData name="" userId="" providerId="" clId="Web-{C9B69717-034D-443C-A3AE-D2660169DD84}" dt="2019-04-16T19:59:58.648" v="101"/>
        <pc:sldMkLst>
          <pc:docMk/>
          <pc:sldMk cId="3372397816" sldId="382"/>
        </pc:sldMkLst>
      </pc:sldChg>
      <pc:sldChg chg="modNotes">
        <pc:chgData name="" userId="" providerId="" clId="Web-{C9B69717-034D-443C-A3AE-D2660169DD84}" dt="2019-04-16T20:17:06.779" v="271"/>
        <pc:sldMkLst>
          <pc:docMk/>
          <pc:sldMk cId="3125336580" sldId="391"/>
        </pc:sldMkLst>
      </pc:sldChg>
      <pc:sldChg chg="modSp modNotes">
        <pc:chgData name="" userId="" providerId="" clId="Web-{C9B69717-034D-443C-A3AE-D2660169DD84}" dt="2019-04-16T20:46:25.743" v="606" actId="20577"/>
        <pc:sldMkLst>
          <pc:docMk/>
          <pc:sldMk cId="3674762647" sldId="418"/>
        </pc:sldMkLst>
        <pc:spChg chg="mod">
          <ac:chgData name="" userId="" providerId="" clId="Web-{C9B69717-034D-443C-A3AE-D2660169DD84}" dt="2019-04-16T20:46:25.743" v="606" actId="20577"/>
          <ac:spMkLst>
            <pc:docMk/>
            <pc:sldMk cId="3674762647" sldId="418"/>
            <ac:spMk id="3" creationId="{0A3211ED-E51B-E047-B592-352157A4A76A}"/>
          </ac:spMkLst>
        </pc:spChg>
      </pc:sldChg>
      <pc:sldChg chg="modNotes">
        <pc:chgData name="" userId="" providerId="" clId="Web-{C9B69717-034D-443C-A3AE-D2660169DD84}" dt="2019-04-16T21:05:01.437" v="881"/>
        <pc:sldMkLst>
          <pc:docMk/>
          <pc:sldMk cId="3693789014" sldId="423"/>
        </pc:sldMkLst>
      </pc:sldChg>
      <pc:sldChg chg="modNotes">
        <pc:chgData name="" userId="" providerId="" clId="Web-{C9B69717-034D-443C-A3AE-D2660169DD84}" dt="2019-04-16T20:14:49.404" v="268"/>
        <pc:sldMkLst>
          <pc:docMk/>
          <pc:sldMk cId="577344340" sldId="433"/>
        </pc:sldMkLst>
      </pc:sldChg>
      <pc:sldChg chg="modNotes">
        <pc:chgData name="" userId="" providerId="" clId="Web-{C9B69717-034D-443C-A3AE-D2660169DD84}" dt="2019-04-16T20:57:16.106" v="784"/>
        <pc:sldMkLst>
          <pc:docMk/>
          <pc:sldMk cId="1475632883" sldId="438"/>
        </pc:sldMkLst>
      </pc:sldChg>
    </pc:docChg>
  </pc:docChgLst>
  <pc:docChgLst>
    <pc:chgData clId="Web-{D5FDE606-B81B-480B-97D9-A48AE2312291}"/>
    <pc:docChg chg="modSld">
      <pc:chgData name="" userId="" providerId="" clId="Web-{D5FDE606-B81B-480B-97D9-A48AE2312291}" dt="2019-04-17T20:15:42.357" v="322" actId="20577"/>
      <pc:docMkLst>
        <pc:docMk/>
      </pc:docMkLst>
      <pc:sldChg chg="modNotes">
        <pc:chgData name="" userId="" providerId="" clId="Web-{D5FDE606-B81B-480B-97D9-A48AE2312291}" dt="2019-04-17T20:07:23.167" v="216"/>
        <pc:sldMkLst>
          <pc:docMk/>
          <pc:sldMk cId="2806593586" sldId="357"/>
        </pc:sldMkLst>
      </pc:sldChg>
      <pc:sldChg chg="modNotes">
        <pc:chgData name="" userId="" providerId="" clId="Web-{D5FDE606-B81B-480B-97D9-A48AE2312291}" dt="2019-04-17T20:09:50.714" v="225"/>
        <pc:sldMkLst>
          <pc:docMk/>
          <pc:sldMk cId="2600453863" sldId="358"/>
        </pc:sldMkLst>
      </pc:sldChg>
      <pc:sldChg chg="modNotes">
        <pc:chgData name="" userId="" providerId="" clId="Web-{D5FDE606-B81B-480B-97D9-A48AE2312291}" dt="2019-04-17T20:13:08.981" v="231"/>
        <pc:sldMkLst>
          <pc:docMk/>
          <pc:sldMk cId="473569815" sldId="359"/>
        </pc:sldMkLst>
      </pc:sldChg>
      <pc:sldChg chg="modNotes">
        <pc:chgData name="" userId="" providerId="" clId="Web-{D5FDE606-B81B-480B-97D9-A48AE2312291}" dt="2019-04-17T19:39:03.892" v="48"/>
        <pc:sldMkLst>
          <pc:docMk/>
          <pc:sldMk cId="3125336580" sldId="391"/>
        </pc:sldMkLst>
      </pc:sldChg>
      <pc:sldChg chg="modNotes">
        <pc:chgData name="" userId="" providerId="" clId="Web-{D5FDE606-B81B-480B-97D9-A48AE2312291}" dt="2019-04-17T19:54:13.647" v="106"/>
        <pc:sldMkLst>
          <pc:docMk/>
          <pc:sldMk cId="3674762647" sldId="418"/>
        </pc:sldMkLst>
      </pc:sldChg>
      <pc:sldChg chg="modSp">
        <pc:chgData name="" userId="" providerId="" clId="Web-{D5FDE606-B81B-480B-97D9-A48AE2312291}" dt="2019-04-17T20:15:42.357" v="321" actId="20577"/>
        <pc:sldMkLst>
          <pc:docMk/>
          <pc:sldMk cId="3693789014" sldId="423"/>
        </pc:sldMkLst>
        <pc:spChg chg="mod">
          <ac:chgData name="" userId="" providerId="" clId="Web-{D5FDE606-B81B-480B-97D9-A48AE2312291}" dt="2019-04-17T20:15:42.357" v="321" actId="20577"/>
          <ac:spMkLst>
            <pc:docMk/>
            <pc:sldMk cId="3693789014" sldId="423"/>
            <ac:spMk id="3" creationId="{00000000-0000-0000-0000-000000000000}"/>
          </ac:spMkLst>
        </pc:spChg>
      </pc:sldChg>
      <pc:sldChg chg="modNotes">
        <pc:chgData name="" userId="" providerId="" clId="Web-{D5FDE606-B81B-480B-97D9-A48AE2312291}" dt="2019-04-17T19:48:37.176" v="78"/>
        <pc:sldMkLst>
          <pc:docMk/>
          <pc:sldMk cId="577344340" sldId="433"/>
        </pc:sldMkLst>
      </pc:sldChg>
    </pc:docChg>
  </pc:docChgLst>
  <pc:docChgLst>
    <pc:chgData clId="Web-{A2165A7C-02BC-4887-8BD0-1F5DF59270CF}"/>
    <pc:docChg chg="addSld modSld sldOrd">
      <pc:chgData name="" userId="" providerId="" clId="Web-{A2165A7C-02BC-4887-8BD0-1F5DF59270CF}" dt="2019-04-15T18:45:01.368" v="139" actId="20577"/>
      <pc:docMkLst>
        <pc:docMk/>
      </pc:docMkLst>
      <pc:sldChg chg="modSp">
        <pc:chgData name="" userId="" providerId="" clId="Web-{A2165A7C-02BC-4887-8BD0-1F5DF59270CF}" dt="2019-04-15T17:50:48.692" v="54" actId="20577"/>
        <pc:sldMkLst>
          <pc:docMk/>
          <pc:sldMk cId="2922927241" sldId="389"/>
        </pc:sldMkLst>
        <pc:spChg chg="mod">
          <ac:chgData name="" userId="" providerId="" clId="Web-{A2165A7C-02BC-4887-8BD0-1F5DF59270CF}" dt="2019-04-15T17:50:48.692" v="54" actId="20577"/>
          <ac:spMkLst>
            <pc:docMk/>
            <pc:sldMk cId="2922927241" sldId="389"/>
            <ac:spMk id="2" creationId="{19FA4B2B-2FB4-C240-A855-956D2755559B}"/>
          </ac:spMkLst>
        </pc:spChg>
      </pc:sldChg>
      <pc:sldChg chg="modSp">
        <pc:chgData name="" userId="" providerId="" clId="Web-{A2165A7C-02BC-4887-8BD0-1F5DF59270CF}" dt="2019-04-15T18:45:01.368" v="138" actId="20577"/>
        <pc:sldMkLst>
          <pc:docMk/>
          <pc:sldMk cId="1149278578" sldId="414"/>
        </pc:sldMkLst>
        <pc:spChg chg="mod">
          <ac:chgData name="" userId="" providerId="" clId="Web-{A2165A7C-02BC-4887-8BD0-1F5DF59270CF}" dt="2019-04-15T18:45:01.368" v="138" actId="20577"/>
          <ac:spMkLst>
            <pc:docMk/>
            <pc:sldMk cId="1149278578" sldId="414"/>
            <ac:spMk id="3" creationId="{00000000-0000-0000-0000-000000000000}"/>
          </ac:spMkLst>
        </pc:spChg>
      </pc:sldChg>
      <pc:sldChg chg="modSp new">
        <pc:chgData name="" userId="" providerId="" clId="Web-{A2165A7C-02BC-4887-8BD0-1F5DF59270CF}" dt="2019-04-15T18:27:36.246" v="128" actId="20577"/>
        <pc:sldMkLst>
          <pc:docMk/>
          <pc:sldMk cId="2683623990" sldId="435"/>
        </pc:sldMkLst>
        <pc:spChg chg="mod">
          <ac:chgData name="" userId="" providerId="" clId="Web-{A2165A7C-02BC-4887-8BD0-1F5DF59270CF}" dt="2019-04-15T17:40:52.428" v="9" actId="20577"/>
          <ac:spMkLst>
            <pc:docMk/>
            <pc:sldMk cId="2683623990" sldId="435"/>
            <ac:spMk id="2" creationId="{152D1872-6107-4605-AD9D-4BCC46633BD5}"/>
          </ac:spMkLst>
        </pc:spChg>
        <pc:spChg chg="mod">
          <ac:chgData name="" userId="" providerId="" clId="Web-{A2165A7C-02BC-4887-8BD0-1F5DF59270CF}" dt="2019-04-15T18:27:36.246" v="128" actId="20577"/>
          <ac:spMkLst>
            <pc:docMk/>
            <pc:sldMk cId="2683623990" sldId="435"/>
            <ac:spMk id="3" creationId="{807B95CE-E41F-455A-A4F5-07985619D977}"/>
          </ac:spMkLst>
        </pc:spChg>
      </pc:sldChg>
      <pc:sldChg chg="modSp new">
        <pc:chgData name="" userId="" providerId="" clId="Web-{A2165A7C-02BC-4887-8BD0-1F5DF59270CF}" dt="2019-04-15T17:42:03.100" v="25" actId="20577"/>
        <pc:sldMkLst>
          <pc:docMk/>
          <pc:sldMk cId="3025630639" sldId="436"/>
        </pc:sldMkLst>
        <pc:spChg chg="mod">
          <ac:chgData name="" userId="" providerId="" clId="Web-{A2165A7C-02BC-4887-8BD0-1F5DF59270CF}" dt="2019-04-15T17:42:03.100" v="25" actId="20577"/>
          <ac:spMkLst>
            <pc:docMk/>
            <pc:sldMk cId="3025630639" sldId="436"/>
            <ac:spMk id="2" creationId="{4A326A1C-C6BA-4897-A0C3-1C4DF9896716}"/>
          </ac:spMkLst>
        </pc:spChg>
      </pc:sldChg>
      <pc:sldChg chg="modSp new">
        <pc:chgData name="" userId="" providerId="" clId="Web-{A2165A7C-02BC-4887-8BD0-1F5DF59270CF}" dt="2019-04-15T17:45:09.287" v="41" actId="20577"/>
        <pc:sldMkLst>
          <pc:docMk/>
          <pc:sldMk cId="3319780071" sldId="437"/>
        </pc:sldMkLst>
        <pc:spChg chg="mod">
          <ac:chgData name="" userId="" providerId="" clId="Web-{A2165A7C-02BC-4887-8BD0-1F5DF59270CF}" dt="2019-04-15T17:45:09.287" v="41" actId="20577"/>
          <ac:spMkLst>
            <pc:docMk/>
            <pc:sldMk cId="3319780071" sldId="437"/>
            <ac:spMk id="2" creationId="{72BE05F5-29A0-4C5F-9C8B-B1B9600B5259}"/>
          </ac:spMkLst>
        </pc:spChg>
      </pc:sldChg>
      <pc:sldChg chg="modSp new ord">
        <pc:chgData name="" userId="" providerId="" clId="Web-{A2165A7C-02BC-4887-8BD0-1F5DF59270CF}" dt="2019-04-15T17:54:57.707" v="64" actId="20577"/>
        <pc:sldMkLst>
          <pc:docMk/>
          <pc:sldMk cId="1475632883" sldId="438"/>
        </pc:sldMkLst>
        <pc:spChg chg="mod">
          <ac:chgData name="" userId="" providerId="" clId="Web-{A2165A7C-02BC-4887-8BD0-1F5DF59270CF}" dt="2019-04-15T17:54:57.707" v="64" actId="20577"/>
          <ac:spMkLst>
            <pc:docMk/>
            <pc:sldMk cId="1475632883" sldId="438"/>
            <ac:spMk id="2" creationId="{0B4265C7-997C-4AEE-BCAB-532D8094EFBD}"/>
          </ac:spMkLst>
        </pc:spChg>
      </pc:sldChg>
    </pc:docChg>
  </pc:docChgLst>
  <pc:docChgLst>
    <pc:chgData clId="Web-{7D0214B8-E938-4F03-8563-0269D5F87ECE}"/>
    <pc:docChg chg="modSld">
      <pc:chgData name="" userId="" providerId="" clId="Web-{7D0214B8-E938-4F03-8563-0269D5F87ECE}" dt="2018-04-02T15:38:32.257" v="15"/>
      <pc:docMkLst>
        <pc:docMk/>
      </pc:docMkLst>
      <pc:sldChg chg="modSp">
        <pc:chgData name="" userId="" providerId="" clId="Web-{7D0214B8-E938-4F03-8563-0269D5F87ECE}" dt="2018-04-02T15:38:32.257" v="14"/>
        <pc:sldMkLst>
          <pc:docMk/>
          <pc:sldMk cId="3243703901" sldId="256"/>
        </pc:sldMkLst>
        <pc:spChg chg="mod">
          <ac:chgData name="" userId="" providerId="" clId="Web-{7D0214B8-E938-4F03-8563-0269D5F87ECE}" dt="2018-04-02T15:38:18.772" v="9"/>
          <ac:spMkLst>
            <pc:docMk/>
            <pc:sldMk cId="3243703901" sldId="256"/>
            <ac:spMk id="2" creationId="{00000000-0000-0000-0000-000000000000}"/>
          </ac:spMkLst>
        </pc:spChg>
        <pc:spChg chg="mod">
          <ac:chgData name="" userId="" providerId="" clId="Web-{7D0214B8-E938-4F03-8563-0269D5F87ECE}" dt="2018-04-02T15:38:32.257" v="14"/>
          <ac:spMkLst>
            <pc:docMk/>
            <pc:sldMk cId="3243703901" sldId="256"/>
            <ac:spMk id="3" creationId="{00000000-0000-0000-0000-000000000000}"/>
          </ac:spMkLst>
        </pc:spChg>
      </pc:sldChg>
    </pc:docChg>
  </pc:docChgLst>
  <pc:docChgLst>
    <pc:chgData clId="Web-{B90F916C-5A4B-4E6D-81AE-00C6577E7B7E}"/>
    <pc:docChg chg="modSld">
      <pc:chgData name="" userId="" providerId="" clId="Web-{B90F916C-5A4B-4E6D-81AE-00C6577E7B7E}" dt="2019-04-16T15:38:40.537" v="8"/>
      <pc:docMkLst>
        <pc:docMk/>
      </pc:docMkLst>
      <pc:sldChg chg="modNotes">
        <pc:chgData name="" userId="" providerId="" clId="Web-{B90F916C-5A4B-4E6D-81AE-00C6577E7B7E}" dt="2019-04-16T15:14:30.876" v="2"/>
        <pc:sldMkLst>
          <pc:docMk/>
          <pc:sldMk cId="3243703901" sldId="256"/>
        </pc:sldMkLst>
      </pc:sldChg>
      <pc:sldChg chg="modNotes">
        <pc:chgData name="" userId="" providerId="" clId="Web-{B90F916C-5A4B-4E6D-81AE-00C6577E7B7E}" dt="2019-04-16T15:38:40.537" v="8"/>
        <pc:sldMkLst>
          <pc:docMk/>
          <pc:sldMk cId="2683623990" sldId="435"/>
        </pc:sldMkLst>
      </pc:sldChg>
    </pc:docChg>
  </pc:docChgLst>
  <pc:docChgLst>
    <pc:chgData clId="Web-{B0208728-AE86-4BE3-966F-360491F9F86B}"/>
    <pc:docChg chg="modSld">
      <pc:chgData name="" userId="" providerId="" clId="Web-{B0208728-AE86-4BE3-966F-360491F9F86B}" dt="2019-04-16T16:25:10.015" v="415"/>
      <pc:docMkLst>
        <pc:docMk/>
      </pc:docMkLst>
      <pc:sldChg chg="modSp modNotes">
        <pc:chgData name="" userId="" providerId="" clId="Web-{B0208728-AE86-4BE3-966F-360491F9F86B}" dt="2019-04-16T16:25:10.015" v="415"/>
        <pc:sldMkLst>
          <pc:docMk/>
          <pc:sldMk cId="2683623990" sldId="435"/>
        </pc:sldMkLst>
        <pc:spChg chg="mod">
          <ac:chgData name="" userId="" providerId="" clId="Web-{B0208728-AE86-4BE3-966F-360491F9F86B}" dt="2019-04-16T16:17:48.372" v="289" actId="14100"/>
          <ac:spMkLst>
            <pc:docMk/>
            <pc:sldMk cId="2683623990" sldId="435"/>
            <ac:spMk id="3" creationId="{807B95CE-E41F-455A-A4F5-07985619D977}"/>
          </ac:spMkLst>
        </pc:spChg>
        <pc:grpChg chg="mod">
          <ac:chgData name="" userId="" providerId="" clId="Web-{B0208728-AE86-4BE3-966F-360491F9F86B}" dt="2019-04-16T16:17:51.154" v="290" actId="1076"/>
          <ac:grpSpMkLst>
            <pc:docMk/>
            <pc:sldMk cId="2683623990" sldId="435"/>
            <ac:grpSpMk id="14" creationId="{E30EBE8E-BEA7-4F48-8770-A179334EAA2F}"/>
          </ac:grpSpMkLst>
        </pc:grpChg>
      </pc:sldChg>
    </pc:docChg>
  </pc:docChgLst>
  <pc:docChgLst>
    <pc:chgData clId="Web-{F12E936A-4161-4B41-8FBD-2525912E8A68}"/>
    <pc:docChg chg="modSld">
      <pc:chgData name="" userId="" providerId="" clId="Web-{F12E936A-4161-4B41-8FBD-2525912E8A68}" dt="2019-04-16T19:23:08.292" v="107"/>
      <pc:docMkLst>
        <pc:docMk/>
      </pc:docMkLst>
      <pc:sldChg chg="modNotes">
        <pc:chgData name="" userId="" providerId="" clId="Web-{F12E936A-4161-4B41-8FBD-2525912E8A68}" dt="2019-04-16T19:23:08.292" v="107"/>
        <pc:sldMkLst>
          <pc:docMk/>
          <pc:sldMk cId="3372397816" sldId="382"/>
        </pc:sldMkLst>
      </pc:sldChg>
    </pc:docChg>
  </pc:docChgLst>
  <pc:docChgLst>
    <pc:chgData clId="Web-{5045565A-206E-4C10-8F04-5A17CB0D3797}"/>
    <pc:docChg chg="modSld">
      <pc:chgData name="" userId="" providerId="" clId="Web-{5045565A-206E-4C10-8F04-5A17CB0D3797}" dt="2019-04-15T21:23:10.362" v="470"/>
      <pc:docMkLst>
        <pc:docMk/>
      </pc:docMkLst>
      <pc:sldChg chg="modNotes">
        <pc:chgData name="" userId="" providerId="" clId="Web-{5045565A-206E-4C10-8F04-5A17CB0D3797}" dt="2019-04-15T20:03:50.872" v="34"/>
        <pc:sldMkLst>
          <pc:docMk/>
          <pc:sldMk cId="3243703901" sldId="256"/>
        </pc:sldMkLst>
      </pc:sldChg>
      <pc:sldChg chg="modNotes">
        <pc:chgData name="" userId="" providerId="" clId="Web-{5045565A-206E-4C10-8F04-5A17CB0D3797}" dt="2019-04-15T21:23:10.362" v="470"/>
        <pc:sldMkLst>
          <pc:docMk/>
          <pc:sldMk cId="2646520440" sldId="346"/>
        </pc:sldMkLst>
      </pc:sldChg>
      <pc:sldChg chg="modSp">
        <pc:chgData name="" userId="" providerId="" clId="Web-{5045565A-206E-4C10-8F04-5A17CB0D3797}" dt="2019-04-15T21:06:20.154" v="410" actId="20577"/>
        <pc:sldMkLst>
          <pc:docMk/>
          <pc:sldMk cId="2683623990" sldId="435"/>
        </pc:sldMkLst>
        <pc:spChg chg="mod">
          <ac:chgData name="" userId="" providerId="" clId="Web-{5045565A-206E-4C10-8F04-5A17CB0D3797}" dt="2019-04-15T21:06:20.154" v="410" actId="20577"/>
          <ac:spMkLst>
            <pc:docMk/>
            <pc:sldMk cId="2683623990" sldId="435"/>
            <ac:spMk id="3" creationId="{807B95CE-E41F-455A-A4F5-07985619D977}"/>
          </ac:spMkLst>
        </pc:spChg>
      </pc:sldChg>
    </pc:docChg>
  </pc:docChgLst>
  <pc:docChgLst>
    <pc:chgData clId="Web-{A4837D19-E5F5-4C72-8D91-99C6BC09970D}"/>
    <pc:docChg chg="modSld">
      <pc:chgData name="" userId="" providerId="" clId="Web-{A4837D19-E5F5-4C72-8D91-99C6BC09970D}" dt="2018-04-03T16:16:56.988" v="319"/>
      <pc:docMkLst>
        <pc:docMk/>
      </pc:docMkLst>
      <pc:sldChg chg="modSp">
        <pc:chgData name="" userId="" providerId="" clId="Web-{A4837D19-E5F5-4C72-8D91-99C6BC09970D}" dt="2018-04-03T16:16:56.972" v="318"/>
        <pc:sldMkLst>
          <pc:docMk/>
          <pc:sldMk cId="2426185933" sldId="259"/>
        </pc:sldMkLst>
        <pc:spChg chg="mod">
          <ac:chgData name="" userId="" providerId="" clId="Web-{A4837D19-E5F5-4C72-8D91-99C6BC09970D}" dt="2018-04-03T16:16:56.972" v="318"/>
          <ac:spMkLst>
            <pc:docMk/>
            <pc:sldMk cId="2426185933" sldId="259"/>
            <ac:spMk id="3" creationId="{00000000-0000-0000-0000-000000000000}"/>
          </ac:spMkLst>
        </pc:spChg>
      </pc:sldChg>
      <pc:sldChg chg="modSp">
        <pc:chgData name="" userId="" providerId="" clId="Web-{A4837D19-E5F5-4C72-8D91-99C6BC09970D}" dt="2018-04-03T15:29:10.314" v="92"/>
        <pc:sldMkLst>
          <pc:docMk/>
          <pc:sldMk cId="1226492303" sldId="261"/>
        </pc:sldMkLst>
        <pc:spChg chg="mod">
          <ac:chgData name="" userId="" providerId="" clId="Web-{A4837D19-E5F5-4C72-8D91-99C6BC09970D}" dt="2018-04-03T15:29:10.314" v="92"/>
          <ac:spMkLst>
            <pc:docMk/>
            <pc:sldMk cId="1226492303" sldId="261"/>
            <ac:spMk id="3" creationId="{00000000-0000-0000-0000-000000000000}"/>
          </ac:spMkLst>
        </pc:spChg>
      </pc:sldChg>
    </pc:docChg>
  </pc:docChgLst>
  <pc:docChgLst>
    <pc:chgData clId="Web-{35FBD3EE-B607-4A79-B724-E1BEC0BEE6CD}"/>
    <pc:docChg chg="modSld">
      <pc:chgData name="" userId="" providerId="" clId="Web-{35FBD3EE-B607-4A79-B724-E1BEC0BEE6CD}" dt="2019-04-17T18:19:38.945" v="11"/>
      <pc:docMkLst>
        <pc:docMk/>
      </pc:docMkLst>
      <pc:sldChg chg="modNotes">
        <pc:chgData name="" userId="" providerId="" clId="Web-{35FBD3EE-B607-4A79-B724-E1BEC0BEE6CD}" dt="2019-04-17T18:19:38.945" v="11"/>
        <pc:sldMkLst>
          <pc:docMk/>
          <pc:sldMk cId="594144847" sldId="353"/>
        </pc:sldMkLst>
      </pc:sldChg>
    </pc:docChg>
  </pc:docChgLst>
  <pc:docChgLst>
    <pc:chgData clId="Web-{47F82D47-93EE-44E4-BE8F-DF73F0069762}"/>
    <pc:docChg chg="modSld">
      <pc:chgData name="" userId="" providerId="" clId="Web-{47F82D47-93EE-44E4-BE8F-DF73F0069762}" dt="2019-04-17T17:17:54.005" v="99" actId="20577"/>
      <pc:docMkLst>
        <pc:docMk/>
      </pc:docMkLst>
      <pc:sldChg chg="modSp">
        <pc:chgData name="" userId="" providerId="" clId="Web-{47F82D47-93EE-44E4-BE8F-DF73F0069762}" dt="2019-04-17T17:17:54.005" v="98" actId="20577"/>
        <pc:sldMkLst>
          <pc:docMk/>
          <pc:sldMk cId="3243703901" sldId="256"/>
        </pc:sldMkLst>
        <pc:spChg chg="mod">
          <ac:chgData name="" userId="" providerId="" clId="Web-{47F82D47-93EE-44E4-BE8F-DF73F0069762}" dt="2019-04-17T17:17:54.005" v="98" actId="20577"/>
          <ac:spMkLst>
            <pc:docMk/>
            <pc:sldMk cId="3243703901" sldId="256"/>
            <ac:spMk id="3" creationId="{00000000-0000-0000-0000-000000000000}"/>
          </ac:spMkLst>
        </pc:spChg>
      </pc:sldChg>
      <pc:sldChg chg="modNotes">
        <pc:chgData name="" userId="" providerId="" clId="Web-{47F82D47-93EE-44E4-BE8F-DF73F0069762}" dt="2019-04-17T17:17:35.364" v="81"/>
        <pc:sldMkLst>
          <pc:docMk/>
          <pc:sldMk cId="1149278578" sldId="414"/>
        </pc:sldMkLst>
      </pc:sldChg>
      <pc:sldChg chg="addAnim modAnim modNotes">
        <pc:chgData name="" userId="" providerId="" clId="Web-{47F82D47-93EE-44E4-BE8F-DF73F0069762}" dt="2019-04-17T17:09:02.710" v="33"/>
        <pc:sldMkLst>
          <pc:docMk/>
          <pc:sldMk cId="2683623990" sldId="435"/>
        </pc:sldMkLst>
      </pc:sldChg>
      <pc:sldChg chg="modNotes">
        <pc:chgData name="" userId="" providerId="" clId="Web-{47F82D47-93EE-44E4-BE8F-DF73F0069762}" dt="2019-04-17T17:16:41.067" v="73"/>
        <pc:sldMkLst>
          <pc:docMk/>
          <pc:sldMk cId="2976797725" sldId="43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E90502-EBDB-F141-A43B-4A5FA45BEDE4}" type="datetimeFigureOut">
              <a:rPr kumimoji="1" lang="zh-TW" altLang="en-US" smtClean="0"/>
              <a:t>2019/4/25</a:t>
            </a:fld>
            <a:endParaRPr kumimoji="1" lang="zh-TW" altLang="en-US"/>
          </a:p>
        </p:txBody>
      </p:sp>
      <p:sp>
        <p:nvSpPr>
          <p:cNvPr id="4" name="頁尾版面配置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5" name="投影片編號版面配置區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407C3C-AB38-F043-BD05-879EFB5BC3AA}" type="slidenum">
              <a:rPr kumimoji="1" lang="zh-TW" altLang="en-US" smtClean="0"/>
              <a:t>‹#›</a:t>
            </a:fld>
            <a:endParaRPr kumimoji="1" lang="zh-TW" altLang="en-US"/>
          </a:p>
        </p:txBody>
      </p:sp>
    </p:spTree>
    <p:extLst>
      <p:ext uri="{BB962C8B-B14F-4D97-AF65-F5344CB8AC3E}">
        <p14:creationId xmlns:p14="http://schemas.microsoft.com/office/powerpoint/2010/main" val="89246248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tiff>
</file>

<file path=ppt/media/image16.png>
</file>

<file path=ppt/media/image17.png>
</file>

<file path=ppt/media/image18.png>
</file>

<file path=ppt/media/image19.tiff>
</file>

<file path=ppt/media/image2.jpeg>
</file>

<file path=ppt/media/image20.png>
</file>

<file path=ppt/media/image200.png>
</file>

<file path=ppt/media/image21.png>
</file>

<file path=ppt/media/image210.png>
</file>

<file path=ppt/media/image22.png>
</file>

<file path=ppt/media/image220.png>
</file>

<file path=ppt/media/image221.png>
</file>

<file path=ppt/media/image23.png>
</file>

<file path=ppt/media/image230.png>
</file>

<file path=ppt/media/image24.png>
</file>

<file path=ppt/media/image25.png>
</file>

<file path=ppt/media/image26.png>
</file>

<file path=ppt/media/image27.png>
</file>

<file path=ppt/media/image28.png>
</file>

<file path=ppt/media/image29.png>
</file>

<file path=ppt/media/image3.tif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tiff>
</file>

<file path=ppt/media/image43.jpeg>
</file>

<file path=ppt/media/image44.jpe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7A9E3D-E7C4-4403-9BF7-5892E0BF3D54}" type="datetimeFigureOut">
              <a:rPr lang="en-US" smtClean="0"/>
              <a:t>4/25/19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4C91F7-4780-40D2-AADF-642A8954ECBB}" type="slidenum">
              <a:rPr lang="en-US" smtClean="0"/>
              <a:t>‹#›</a:t>
            </a:fld>
            <a:endParaRPr lang="en-US"/>
          </a:p>
        </p:txBody>
      </p:sp>
    </p:spTree>
    <p:extLst>
      <p:ext uri="{BB962C8B-B14F-4D97-AF65-F5344CB8AC3E}">
        <p14:creationId xmlns:p14="http://schemas.microsoft.com/office/powerpoint/2010/main" val="17790235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baseline="0" smtClean="0">
                <a:ea typeface="新細明體"/>
              </a:rPr>
              <a:t>I </a:t>
            </a:r>
            <a:r>
              <a:rPr kumimoji="1" lang="en-US" altLang="zh-TW" baseline="0" dirty="0">
                <a:ea typeface="新細明體"/>
              </a:rPr>
              <a:t>am Ko-Chih Wang from the </a:t>
            </a:r>
            <a:r>
              <a:rPr kumimoji="1" lang="en-US" altLang="zh-TW" dirty="0">
                <a:ea typeface="新細明體"/>
              </a:rPr>
              <a:t>The Ohio</a:t>
            </a:r>
            <a:r>
              <a:rPr kumimoji="1" lang="en-US" altLang="zh-TW" baseline="0" dirty="0">
                <a:ea typeface="新細明體"/>
              </a:rPr>
              <a:t> state university</a:t>
            </a:r>
            <a:endParaRPr lang="en-US" altLang="zh-TW" baseline="0" dirty="0">
              <a:ea typeface="新細明體"/>
              <a:cs typeface="Calibri"/>
            </a:endParaRPr>
          </a:p>
          <a:p>
            <a:r>
              <a:rPr kumimoji="1" lang="en-US" altLang="zh-TW" baseline="0" dirty="0">
                <a:ea typeface="新細明體"/>
              </a:rPr>
              <a:t>I am going to present a paper titled</a:t>
            </a:r>
            <a:r>
              <a:rPr kumimoji="1" lang="en-US" altLang="zh-TW" dirty="0">
                <a:ea typeface="新細明體"/>
              </a:rPr>
              <a:t> </a:t>
            </a:r>
            <a:r>
              <a:rPr kumimoji="1" lang="en-US" altLang="zh-TW" baseline="0" dirty="0">
                <a:ea typeface="新細明體"/>
              </a:rPr>
              <a:t> “</a:t>
            </a:r>
            <a:r>
              <a:rPr lang="en-US" altLang="zh-TW" dirty="0">
                <a:ea typeface="新細明體"/>
              </a:rPr>
              <a:t>Statistical</a:t>
            </a:r>
            <a:r>
              <a:rPr lang="en-US" altLang="zh-TW" dirty="0">
                <a:ea typeface="新細明體"/>
                <a:cs typeface="Calibri"/>
              </a:rPr>
              <a:t> super resolution for data analysis and </a:t>
            </a:r>
            <a:r>
              <a:rPr lang="en-US" altLang="zh-TW" dirty="0" err="1">
                <a:ea typeface="新細明體"/>
                <a:cs typeface="Calibri"/>
              </a:rPr>
              <a:t>visualizatin</a:t>
            </a:r>
            <a:r>
              <a:rPr lang="en-US" altLang="zh-TW" dirty="0">
                <a:ea typeface="新細明體"/>
                <a:cs typeface="Calibri"/>
              </a:rPr>
              <a:t> of large scale cosmological simulation”</a:t>
            </a:r>
            <a:endParaRPr lang="en-US" altLang="zh-TW" sz="1200" dirty="0">
              <a:ea typeface="新細明體"/>
              <a:cs typeface="Calibri"/>
            </a:endParaRPr>
          </a:p>
          <a:p>
            <a:r>
              <a:rPr kumimoji="1" lang="en-US" altLang="zh-TW" sz="1200" dirty="0">
                <a:ea typeface="新細明體"/>
                <a:cs typeface="Calibri"/>
              </a:rPr>
              <a:t>The</a:t>
            </a:r>
            <a:r>
              <a:rPr kumimoji="1" lang="en-US" altLang="zh-TW" sz="1200" baseline="0" dirty="0">
                <a:ea typeface="新細明體"/>
                <a:cs typeface="Calibri"/>
              </a:rPr>
              <a:t> authors are Ko-Chih Wang, </a:t>
            </a:r>
            <a:r>
              <a:rPr kumimoji="1" lang="en-US" altLang="zh-TW" sz="1200" baseline="0" dirty="0" err="1" smtClean="0">
                <a:ea typeface="新細明體"/>
                <a:cs typeface="Calibri"/>
              </a:rPr>
              <a:t>Jiayi</a:t>
            </a:r>
            <a:r>
              <a:rPr kumimoji="1" lang="en-US" altLang="zh-TW" sz="1200" baseline="0" dirty="0" smtClean="0">
                <a:ea typeface="新細明體"/>
                <a:cs typeface="Calibri"/>
              </a:rPr>
              <a:t> Xu </a:t>
            </a:r>
            <a:r>
              <a:rPr kumimoji="1" lang="en-US" altLang="zh-TW" sz="1200" baseline="0" dirty="0">
                <a:ea typeface="新細明體"/>
                <a:cs typeface="Calibri"/>
              </a:rPr>
              <a:t>and Han-Wei Shen</a:t>
            </a:r>
            <a:r>
              <a:rPr kumimoji="1" lang="en-US" altLang="zh-TW" dirty="0">
                <a:ea typeface="新細明體"/>
                <a:cs typeface="Calibri"/>
              </a:rPr>
              <a:t> from The Ohio State University and Jonathan Woodring from Los alamos national laboratory</a:t>
            </a:r>
            <a:endParaRPr lang="en-US" altLang="zh-TW" sz="1200" baseline="0" dirty="0">
              <a:ea typeface="新細明體"/>
              <a:cs typeface="Calibri"/>
            </a:endParaRPr>
          </a:p>
          <a:p>
            <a:endParaRPr kumimoji="1" lang="en-US" altLang="zh-TW" sz="1200" baseline="0" dirty="0">
              <a:cs typeface="Calibri Light"/>
            </a:endParaRPr>
          </a:p>
          <a:p>
            <a:pPr>
              <a:defRPr/>
            </a:pPr>
            <a:r>
              <a:rPr lang="en-US" altLang="zh-TW" dirty="0">
                <a:ea typeface="新細明體"/>
                <a:cs typeface="Calibri"/>
              </a:rPr>
              <a:t>P1-P4: 4:30 mins</a:t>
            </a:r>
            <a:endParaRPr lang="en-US" altLang="zh-TW" baseline="0" dirty="0">
              <a:ea typeface="新細明體"/>
              <a:cs typeface="Calibri"/>
            </a:endParaRPr>
          </a:p>
          <a:p>
            <a:r>
              <a:rPr lang="en-US" altLang="zh-TW" dirty="0">
                <a:ea typeface="新細明體"/>
                <a:cs typeface="Calibri"/>
              </a:rPr>
              <a:t>P5-P7: 2:mins</a:t>
            </a:r>
          </a:p>
          <a:p>
            <a:r>
              <a:rPr lang="en-US" altLang="zh-TW" dirty="0">
                <a:ea typeface="新細明體"/>
                <a:cs typeface="Calibri"/>
              </a:rPr>
              <a:t>P8-P10: 3:30 mins</a:t>
            </a:r>
          </a:p>
          <a:p>
            <a:endParaRPr lang="en-US" altLang="zh-TW" dirty="0">
              <a:ea typeface="新細明體"/>
              <a:cs typeface="Calibri"/>
            </a:endParaRPr>
          </a:p>
          <a:p>
            <a:r>
              <a:rPr lang="en-US" altLang="zh-TW" dirty="0">
                <a:ea typeface="新細明體"/>
                <a:cs typeface="Calibri"/>
              </a:rPr>
              <a:t>P14-P20: 4mins</a:t>
            </a:r>
          </a:p>
          <a:p>
            <a:endParaRPr lang="en-US" altLang="zh-TW" dirty="0">
              <a:ea typeface="新細明體"/>
              <a:cs typeface="Calibri"/>
            </a:endParaRPr>
          </a:p>
          <a:p>
            <a:endParaRPr lang="zh-TW" altLang="en-US" dirty="0">
              <a:cs typeface="Calibri" panose="020F0502020204030204"/>
            </a:endParaRPr>
          </a:p>
        </p:txBody>
      </p:sp>
      <p:sp>
        <p:nvSpPr>
          <p:cNvPr id="4" name="投影片編號版面配置區 3"/>
          <p:cNvSpPr>
            <a:spLocks noGrp="1"/>
          </p:cNvSpPr>
          <p:nvPr>
            <p:ph type="sldNum" sz="quarter" idx="10"/>
          </p:nvPr>
        </p:nvSpPr>
        <p:spPr/>
        <p:txBody>
          <a:bodyPr/>
          <a:lstStyle/>
          <a:p>
            <a:fld id="{534C91F7-4780-40D2-AADF-642A8954ECBB}" type="slidenum">
              <a:rPr lang="en-US" smtClean="0"/>
              <a:t>1</a:t>
            </a:fld>
            <a:endParaRPr lang="en-US"/>
          </a:p>
        </p:txBody>
      </p:sp>
    </p:spTree>
    <p:extLst>
      <p:ext uri="{BB962C8B-B14F-4D97-AF65-F5344CB8AC3E}">
        <p14:creationId xmlns:p14="http://schemas.microsoft.com/office/powerpoint/2010/main" val="18182018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smtClean="0">
                <a:ea typeface="新細明體"/>
              </a:rPr>
              <a:t>Then, I will intoduce the prior knowledge which</a:t>
            </a:r>
            <a:r>
              <a:rPr kumimoji="1" lang="en-US" altLang="zh-TW" dirty="0" smtClean="0">
                <a:ea typeface="新細明體"/>
              </a:rPr>
              <a:t> helps</a:t>
            </a:r>
            <a:r>
              <a:rPr kumimoji="1" lang="zh-TW" altLang="en-US" dirty="0" smtClean="0">
                <a:ea typeface="新細明體"/>
              </a:rPr>
              <a:t> to recover the statistical down-sampled data to </a:t>
            </a:r>
            <a:r>
              <a:rPr kumimoji="1" lang="en-US" altLang="zh-TW" dirty="0" smtClean="0">
                <a:ea typeface="新細明體"/>
              </a:rPr>
              <a:t>the </a:t>
            </a:r>
            <a:r>
              <a:rPr kumimoji="1" lang="zh-TW" altLang="en-US" dirty="0" smtClean="0">
                <a:ea typeface="新細明體"/>
              </a:rPr>
              <a:t>original resolution</a:t>
            </a:r>
            <a:endParaRPr lang="en-US" altLang="zh-TW" dirty="0"/>
          </a:p>
        </p:txBody>
      </p:sp>
      <p:sp>
        <p:nvSpPr>
          <p:cNvPr id="4" name="投影片編號版面配置區 3"/>
          <p:cNvSpPr>
            <a:spLocks noGrp="1"/>
          </p:cNvSpPr>
          <p:nvPr>
            <p:ph type="sldNum" sz="quarter" idx="5"/>
          </p:nvPr>
        </p:nvSpPr>
        <p:spPr/>
        <p:txBody>
          <a:bodyPr/>
          <a:lstStyle/>
          <a:p>
            <a:fld id="{534C91F7-4780-40D2-AADF-642A8954ECBB}" type="slidenum">
              <a:rPr lang="en-US" smtClean="0"/>
              <a:t>10</a:t>
            </a:fld>
            <a:endParaRPr lang="en-US"/>
          </a:p>
        </p:txBody>
      </p:sp>
    </p:spTree>
    <p:extLst>
      <p:ext uri="{BB962C8B-B14F-4D97-AF65-F5344CB8AC3E}">
        <p14:creationId xmlns:p14="http://schemas.microsoft.com/office/powerpoint/2010/main" val="1709546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ea typeface="新細明體"/>
                <a:cs typeface="Calibri"/>
              </a:rPr>
              <a:t>If we reconstruct the statistical down-sampled data to original resolution without any additional information, the common approach is to  use monte </a:t>
            </a:r>
            <a:r>
              <a:rPr lang="en-US" altLang="zh-TW" dirty="0" err="1">
                <a:ea typeface="新細明體"/>
                <a:cs typeface="Calibri"/>
              </a:rPr>
              <a:t>carlo</a:t>
            </a:r>
            <a:r>
              <a:rPr lang="en-US" altLang="zh-TW" dirty="0">
                <a:ea typeface="新細明體"/>
                <a:cs typeface="Calibri"/>
              </a:rPr>
              <a:t> sampling to resample data from a GMM of the corresponding sub-block.</a:t>
            </a:r>
          </a:p>
          <a:p>
            <a:r>
              <a:rPr lang="en-US" altLang="zh-TW" dirty="0">
                <a:ea typeface="新細明體"/>
                <a:cs typeface="Calibri"/>
              </a:rPr>
              <a:t>However, GMM does not preserve the samples' location information, the resampled data can only randomly place in the sub-block space.</a:t>
            </a:r>
          </a:p>
          <a:p>
            <a:r>
              <a:rPr lang="en-US" altLang="zh-TW" dirty="0">
                <a:ea typeface="新細明體"/>
                <a:cs typeface="Calibri"/>
              </a:rPr>
              <a:t>The left image is rendered from the raw data and the right</a:t>
            </a:r>
            <a:r>
              <a:rPr lang="en-US" altLang="zh-TW" baseline="0" dirty="0">
                <a:ea typeface="新細明體"/>
                <a:cs typeface="Calibri"/>
              </a:rPr>
              <a:t> image is the </a:t>
            </a:r>
            <a:r>
              <a:rPr lang="en-US" altLang="zh-TW" dirty="0">
                <a:ea typeface="新細明體"/>
                <a:cs typeface="Calibri"/>
              </a:rPr>
              <a:t>reconstruction</a:t>
            </a:r>
            <a:r>
              <a:rPr lang="en-US" altLang="zh-TW" baseline="0" dirty="0">
                <a:ea typeface="新細明體"/>
                <a:cs typeface="Calibri"/>
              </a:rPr>
              <a:t> from </a:t>
            </a:r>
            <a:r>
              <a:rPr lang="en-US" altLang="zh-TW" dirty="0">
                <a:ea typeface="新細明體"/>
                <a:cs typeface="Calibri"/>
              </a:rPr>
              <a:t>the statistical down-sampled data by Monte-</a:t>
            </a:r>
            <a:r>
              <a:rPr lang="en-US" altLang="zh-TW" dirty="0" err="1">
                <a:ea typeface="新細明體"/>
                <a:cs typeface="Calibri"/>
              </a:rPr>
              <a:t>carlo</a:t>
            </a:r>
            <a:r>
              <a:rPr lang="en-US" altLang="zh-TW" dirty="0">
                <a:ea typeface="新細明體"/>
                <a:cs typeface="Calibri"/>
              </a:rPr>
              <a:t> sampling. We can see that the feature shape are not preserved well</a:t>
            </a:r>
            <a:r>
              <a:rPr lang="en-US" altLang="zh-TW" dirty="0" smtClean="0">
                <a:ea typeface="新細明體"/>
                <a:cs typeface="Calibri"/>
              </a:rPr>
              <a:t>.</a:t>
            </a:r>
            <a:endParaRPr lang="en-US" altLang="zh-TW" dirty="0">
              <a:ea typeface="新細明體"/>
              <a:cs typeface="Calibri"/>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11</a:t>
            </a:fld>
            <a:endParaRPr lang="en-US"/>
          </a:p>
        </p:txBody>
      </p:sp>
    </p:spTree>
    <p:extLst>
      <p:ext uri="{BB962C8B-B14F-4D97-AF65-F5344CB8AC3E}">
        <p14:creationId xmlns:p14="http://schemas.microsoft.com/office/powerpoint/2010/main" val="37458301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ea typeface="新細明體"/>
                <a:cs typeface="Calibri"/>
              </a:rPr>
              <a:t>Prior </a:t>
            </a:r>
            <a:r>
              <a:rPr lang="en-US" altLang="zh-TW" dirty="0">
                <a:ea typeface="新細明體"/>
                <a:cs typeface="Calibri"/>
              </a:rPr>
              <a:t>knowledge is the data collected from a few simulation runs.</a:t>
            </a:r>
          </a:p>
          <a:p>
            <a:r>
              <a:rPr lang="en-US" altLang="zh-TW" dirty="0">
                <a:ea typeface="新細明體"/>
                <a:cs typeface="Calibri"/>
              </a:rPr>
              <a:t>The right most figure is an example from a few simulation runs. We use this figure as an example to illustrate the idea of prior knowledge.</a:t>
            </a:r>
          </a:p>
          <a:p>
            <a:r>
              <a:rPr lang="en-US" altLang="zh-TW" dirty="0">
                <a:ea typeface="新細明體"/>
                <a:cs typeface="Calibri"/>
              </a:rPr>
              <a:t>Curve are data values along the same ray of different simulation runs.  X-axis is location on the ray and y is dark matter density on the ray.</a:t>
            </a:r>
            <a:endParaRPr lang="en-US" dirty="0"/>
          </a:p>
          <a:p>
            <a:r>
              <a:rPr lang="en-US" altLang="zh-TW" dirty="0">
                <a:ea typeface="新細明體"/>
                <a:cs typeface="Calibri"/>
              </a:rPr>
              <a:t>We can observe that although each simulation runs are different, but the local pattern could be categorized into several groups and the local pattern in each group are similar.</a:t>
            </a:r>
          </a:p>
          <a:p>
            <a:r>
              <a:rPr lang="en-US" altLang="zh-TW" dirty="0">
                <a:ea typeface="新細明體"/>
                <a:cs typeface="Calibri"/>
              </a:rPr>
              <a:t>For example, density values from multiple simulation runs highlighted by green circle has a similar local pattern…it is a peak there.</a:t>
            </a:r>
            <a:endParaRPr lang="en-US" dirty="0"/>
          </a:p>
          <a:p>
            <a:r>
              <a:rPr lang="en-US" altLang="zh-TW" dirty="0">
                <a:ea typeface="新細明體"/>
                <a:cs typeface="Calibri"/>
              </a:rPr>
              <a:t>Or we can observe that density</a:t>
            </a:r>
            <a:r>
              <a:rPr lang="en-US" altLang="zh-TW" baseline="0" dirty="0">
                <a:ea typeface="新細明體"/>
                <a:cs typeface="Calibri"/>
              </a:rPr>
              <a:t> </a:t>
            </a:r>
            <a:r>
              <a:rPr lang="en-US" altLang="zh-TW" dirty="0">
                <a:ea typeface="新細明體"/>
                <a:cs typeface="Calibri"/>
              </a:rPr>
              <a:t>from multiple simulation runs highlighted by purple circle  has the other type of local pattern , it is a small cave there…</a:t>
            </a:r>
          </a:p>
          <a:p>
            <a:r>
              <a:rPr lang="en-US" altLang="zh-TW" dirty="0">
                <a:ea typeface="新細明體"/>
                <a:cs typeface="Calibri"/>
              </a:rPr>
              <a:t>So, this data coherence among different simulation runs has the potential to accurately recover  the down-sampling data to original resolution</a:t>
            </a:r>
          </a:p>
          <a:p>
            <a:endParaRPr lang="en-US" altLang="zh-TW" dirty="0">
              <a:ea typeface="新細明體"/>
              <a:cs typeface="Calibri"/>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12</a:t>
            </a:fld>
            <a:endParaRPr lang="en-US"/>
          </a:p>
        </p:txBody>
      </p:sp>
    </p:spTree>
    <p:extLst>
      <p:ext uri="{BB962C8B-B14F-4D97-AF65-F5344CB8AC3E}">
        <p14:creationId xmlns:p14="http://schemas.microsoft.com/office/powerpoint/2010/main" val="8136185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The prior knowledge should provide the local pattern to help to reconstruct the data. </a:t>
            </a:r>
          </a:p>
          <a:p>
            <a:r>
              <a:rPr lang="en-US" dirty="0">
                <a:cs typeface="Calibri"/>
              </a:rPr>
              <a:t>So, we output full resolution data from several initial conditions for use later. </a:t>
            </a:r>
          </a:p>
          <a:p>
            <a:r>
              <a:rPr lang="en-US" dirty="0" smtClean="0">
                <a:cs typeface="Calibri"/>
              </a:rPr>
              <a:t>and, </a:t>
            </a:r>
            <a:r>
              <a:rPr lang="en-US" dirty="0">
                <a:cs typeface="Calibri"/>
              </a:rPr>
              <a:t>we would like to just select a small number of initial conditions to run the simulation for prior knowledge to prevent from outputting huge amount of full resolution data</a:t>
            </a:r>
            <a:r>
              <a:rPr lang="en-US" dirty="0" smtClean="0">
                <a:cs typeface="Calibri"/>
              </a:rPr>
              <a:t>.</a:t>
            </a:r>
            <a:endParaRPr lang="en-US" dirty="0">
              <a:cs typeface="Calibri"/>
            </a:endParaRPr>
          </a:p>
          <a:p>
            <a:r>
              <a:rPr lang="en-US" dirty="0">
                <a:cs typeface="Calibri"/>
              </a:rPr>
              <a:t>In order to maximize the data variation in prior knowledge and avoid to pick up the initial </a:t>
            </a:r>
            <a:r>
              <a:rPr lang="en-US" dirty="0" smtClean="0">
                <a:cs typeface="Calibri"/>
              </a:rPr>
              <a:t>conditions</a:t>
            </a:r>
            <a:r>
              <a:rPr lang="en-US" baseline="0" dirty="0" smtClean="0">
                <a:cs typeface="Calibri"/>
              </a:rPr>
              <a:t> which generate</a:t>
            </a:r>
            <a:r>
              <a:rPr lang="en-US" dirty="0" smtClean="0">
                <a:cs typeface="Calibri"/>
              </a:rPr>
              <a:t> </a:t>
            </a:r>
            <a:r>
              <a:rPr lang="en-US" dirty="0">
                <a:cs typeface="Calibri"/>
              </a:rPr>
              <a:t>too similar </a:t>
            </a:r>
            <a:r>
              <a:rPr lang="en-US" dirty="0" smtClean="0">
                <a:cs typeface="Calibri"/>
              </a:rPr>
              <a:t>data,</a:t>
            </a:r>
            <a:endParaRPr lang="en-US" dirty="0">
              <a:cs typeface="Calibri"/>
            </a:endParaRPr>
          </a:p>
        </p:txBody>
      </p:sp>
      <p:sp>
        <p:nvSpPr>
          <p:cNvPr id="4" name="Slide Number Placeholder 3"/>
          <p:cNvSpPr>
            <a:spLocks noGrp="1"/>
          </p:cNvSpPr>
          <p:nvPr>
            <p:ph type="sldNum" sz="quarter" idx="5"/>
          </p:nvPr>
        </p:nvSpPr>
        <p:spPr/>
        <p:txBody>
          <a:bodyPr/>
          <a:lstStyle/>
          <a:p>
            <a:fld id="{534C91F7-4780-40D2-AADF-642A8954ECBB}" type="slidenum">
              <a:rPr lang="en-US" smtClean="0"/>
              <a:t>13</a:t>
            </a:fld>
            <a:endParaRPr lang="en-US"/>
          </a:p>
        </p:txBody>
      </p:sp>
    </p:spTree>
    <p:extLst>
      <p:ext uri="{BB962C8B-B14F-4D97-AF65-F5344CB8AC3E}">
        <p14:creationId xmlns:p14="http://schemas.microsoft.com/office/powerpoint/2010/main" val="39087482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cs typeface="Calibri"/>
              </a:rPr>
              <a:t>we </a:t>
            </a:r>
            <a:r>
              <a:rPr lang="en-US" dirty="0">
                <a:cs typeface="Calibri"/>
              </a:rPr>
              <a:t>use </a:t>
            </a:r>
            <a:r>
              <a:rPr lang="en-US" dirty="0" err="1">
                <a:cs typeface="Calibri"/>
              </a:rPr>
              <a:t>latin</a:t>
            </a:r>
            <a:r>
              <a:rPr lang="en-US" dirty="0">
                <a:cs typeface="Calibri"/>
              </a:rPr>
              <a:t> hypercube sampling to sample the initial conditions in the parameter space.</a:t>
            </a:r>
            <a:endParaRPr lang="en-US" dirty="0"/>
          </a:p>
          <a:p>
            <a:r>
              <a:rPr lang="en-US" dirty="0">
                <a:cs typeface="Calibri"/>
              </a:rPr>
              <a:t>Latin hyper cube is  a sampling approach which is also used by cosmologist to have small number of simulation runs , but have as high as possible data variation </a:t>
            </a:r>
            <a:r>
              <a:rPr lang="en-US" dirty="0" smtClean="0">
                <a:cs typeface="Calibri"/>
              </a:rPr>
              <a:t>the </a:t>
            </a:r>
            <a:r>
              <a:rPr lang="en-US" dirty="0">
                <a:cs typeface="Calibri"/>
              </a:rPr>
              <a:t>data in the parameter </a:t>
            </a:r>
            <a:r>
              <a:rPr lang="en-US" dirty="0" smtClean="0">
                <a:cs typeface="Calibri"/>
              </a:rPr>
              <a:t>space.</a:t>
            </a:r>
            <a:endParaRPr lang="en-US" dirty="0">
              <a:cs typeface="Calibri"/>
            </a:endParaRPr>
          </a:p>
          <a:p>
            <a:r>
              <a:rPr lang="en-US" dirty="0">
                <a:cs typeface="Calibri"/>
              </a:rPr>
              <a:t>This figure is a 2 parameters example,  </a:t>
            </a:r>
            <a:r>
              <a:rPr lang="en-US" dirty="0" err="1">
                <a:cs typeface="Calibri"/>
              </a:rPr>
              <a:t>latin</a:t>
            </a:r>
            <a:r>
              <a:rPr lang="en-US" dirty="0">
                <a:cs typeface="Calibri"/>
              </a:rPr>
              <a:t> hyper cube sampling is similar to 8 queens problem.  A sampled grid and any other sampled girds does not have same column and row id.</a:t>
            </a:r>
          </a:p>
          <a:p>
            <a:r>
              <a:rPr lang="en-US" dirty="0">
                <a:cs typeface="Calibri"/>
              </a:rPr>
              <a:t>The green grids are the sampled initial conditions, they will be sent to the </a:t>
            </a:r>
            <a:r>
              <a:rPr lang="en-US" dirty="0" err="1">
                <a:cs typeface="Calibri"/>
              </a:rPr>
              <a:t>nyx</a:t>
            </a:r>
            <a:r>
              <a:rPr lang="en-US" dirty="0">
                <a:cs typeface="Calibri"/>
              </a:rPr>
              <a:t> simulation and output full resolution data for prior knowledge. </a:t>
            </a:r>
          </a:p>
        </p:txBody>
      </p:sp>
      <p:sp>
        <p:nvSpPr>
          <p:cNvPr id="4" name="Slide Number Placeholder 3"/>
          <p:cNvSpPr>
            <a:spLocks noGrp="1"/>
          </p:cNvSpPr>
          <p:nvPr>
            <p:ph type="sldNum" sz="quarter" idx="5"/>
          </p:nvPr>
        </p:nvSpPr>
        <p:spPr/>
        <p:txBody>
          <a:bodyPr/>
          <a:lstStyle/>
          <a:p>
            <a:fld id="{534C91F7-4780-40D2-AADF-642A8954ECBB}" type="slidenum">
              <a:rPr lang="en-US" smtClean="0"/>
              <a:t>14</a:t>
            </a:fld>
            <a:endParaRPr lang="en-US"/>
          </a:p>
        </p:txBody>
      </p:sp>
    </p:spTree>
    <p:extLst>
      <p:ext uri="{BB962C8B-B14F-4D97-AF65-F5344CB8AC3E}">
        <p14:creationId xmlns:p14="http://schemas.microsoft.com/office/powerpoint/2010/main" val="10846955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smtClean="0">
                <a:ea typeface="新細明體"/>
              </a:rPr>
              <a:t>A</a:t>
            </a:r>
            <a:r>
              <a:rPr kumimoji="1" lang="zh-TW" altLang="en-US" dirty="0" smtClean="0">
                <a:ea typeface="新細明體"/>
                <a:cs typeface="Calibri"/>
              </a:rPr>
              <a:t>ft</a:t>
            </a:r>
            <a:r>
              <a:rPr kumimoji="1" lang="zh-TW" altLang="en-US" dirty="0" smtClean="0">
                <a:ea typeface="新細明體"/>
              </a:rPr>
              <a:t>er we have the statistical down-sampled data and prior knowledge.</a:t>
            </a:r>
            <a:endParaRPr lang="en-US" altLang="zh-TW" dirty="0" smtClean="0">
              <a:ea typeface="新細明體" panose="02020500000000000000" pitchFamily="18" charset="-120"/>
              <a:cs typeface="Calibri" panose="020F0502020204030204"/>
            </a:endParaRPr>
          </a:p>
          <a:p>
            <a:r>
              <a:rPr lang="en-US" altLang="zh-TW" dirty="0" smtClean="0">
                <a:ea typeface="新細明體"/>
                <a:cs typeface="Calibri"/>
              </a:rPr>
              <a:t>We can </a:t>
            </a:r>
            <a:r>
              <a:rPr lang="zh-TW" altLang="en-US" dirty="0" smtClean="0">
                <a:ea typeface="新細明體"/>
                <a:cs typeface="Calibri"/>
              </a:rPr>
              <a:t>combine them to recover the original resolution</a:t>
            </a:r>
            <a:r>
              <a:rPr lang="en-US" altLang="zh-TW" baseline="0" dirty="0" smtClean="0">
                <a:ea typeface="新細明體"/>
                <a:cs typeface="Calibri"/>
              </a:rPr>
              <a:t> data</a:t>
            </a:r>
            <a:r>
              <a:rPr lang="zh-TW" altLang="en-US" dirty="0" smtClean="0">
                <a:ea typeface="新細明體"/>
                <a:cs typeface="Calibri"/>
              </a:rPr>
              <a:t>.</a:t>
            </a:r>
          </a:p>
          <a:p>
            <a:endParaRPr lang="zh-TW" altLang="en-US" dirty="0">
              <a:ea typeface="新細明體"/>
              <a:cs typeface="Calibri"/>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15</a:t>
            </a:fld>
            <a:endParaRPr lang="en-US"/>
          </a:p>
        </p:txBody>
      </p:sp>
    </p:spTree>
    <p:extLst>
      <p:ext uri="{BB962C8B-B14F-4D97-AF65-F5344CB8AC3E}">
        <p14:creationId xmlns:p14="http://schemas.microsoft.com/office/powerpoint/2010/main" val="14498622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The main purpose of the prior knowledge is to tell us how to place the resampled data from GMM to space.</a:t>
            </a:r>
          </a:p>
          <a:p>
            <a:r>
              <a:rPr lang="en-US" dirty="0">
                <a:cs typeface="Calibri"/>
              </a:rPr>
              <a:t>To reconstruct a sub-block G which</a:t>
            </a:r>
            <a:r>
              <a:rPr lang="en-US" baseline="0" dirty="0">
                <a:cs typeface="Calibri"/>
              </a:rPr>
              <a:t> is represented by a GMM</a:t>
            </a:r>
            <a:r>
              <a:rPr lang="en-US" dirty="0">
                <a:cs typeface="Calibri"/>
              </a:rPr>
              <a:t>, we have to predict a same size sub-block P in the prior knowledge data which could have similar local pattern with original sub-block of G</a:t>
            </a:r>
            <a:r>
              <a:rPr lang="en-US" dirty="0" smtClean="0">
                <a:cs typeface="Calibri"/>
              </a:rPr>
              <a:t>.</a:t>
            </a:r>
            <a:endParaRPr lang="en-US" dirty="0">
              <a:cs typeface="Calibri"/>
            </a:endParaRPr>
          </a:p>
        </p:txBody>
      </p:sp>
      <p:sp>
        <p:nvSpPr>
          <p:cNvPr id="4" name="Slide Number Placeholder 3"/>
          <p:cNvSpPr>
            <a:spLocks noGrp="1"/>
          </p:cNvSpPr>
          <p:nvPr>
            <p:ph type="sldNum" sz="quarter" idx="5"/>
          </p:nvPr>
        </p:nvSpPr>
        <p:spPr/>
        <p:txBody>
          <a:bodyPr/>
          <a:lstStyle/>
          <a:p>
            <a:fld id="{534C91F7-4780-40D2-AADF-642A8954ECBB}" type="slidenum">
              <a:rPr lang="en-US" smtClean="0"/>
              <a:t>16</a:t>
            </a:fld>
            <a:endParaRPr lang="en-US"/>
          </a:p>
        </p:txBody>
      </p:sp>
    </p:spTree>
    <p:extLst>
      <p:ext uri="{BB962C8B-B14F-4D97-AF65-F5344CB8AC3E}">
        <p14:creationId xmlns:p14="http://schemas.microsoft.com/office/powerpoint/2010/main" val="2057181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cs typeface="Calibri"/>
              </a:rPr>
              <a:t>To </a:t>
            </a:r>
            <a:r>
              <a:rPr lang="en-US" dirty="0">
                <a:cs typeface="Calibri"/>
              </a:rPr>
              <a:t>search</a:t>
            </a:r>
            <a:r>
              <a:rPr lang="en-US" baseline="0" dirty="0">
                <a:cs typeface="Calibri"/>
              </a:rPr>
              <a:t> </a:t>
            </a:r>
            <a:r>
              <a:rPr lang="en-US" dirty="0">
                <a:cs typeface="Calibri"/>
              </a:rPr>
              <a:t>the P in prior knowledge, we use the statistical values, such as mean and standard deviation,  from the local neighboring block of G to create a feature </a:t>
            </a:r>
            <a:r>
              <a:rPr lang="en-US" dirty="0" smtClean="0">
                <a:cs typeface="Calibri"/>
              </a:rPr>
              <a:t>map.</a:t>
            </a:r>
            <a:endParaRPr lang="en-US" dirty="0">
              <a:cs typeface="Calibri"/>
            </a:endParaRPr>
          </a:p>
          <a:p>
            <a:r>
              <a:rPr lang="en-US" dirty="0" smtClean="0">
                <a:cs typeface="Calibri"/>
              </a:rPr>
              <a:t>(c</a:t>
            </a:r>
            <a:r>
              <a:rPr lang="en-US" baseline="0" dirty="0" smtClean="0">
                <a:cs typeface="Calibri"/>
              </a:rPr>
              <a:t> )</a:t>
            </a:r>
            <a:r>
              <a:rPr lang="en-US" dirty="0" smtClean="0">
                <a:cs typeface="Calibri"/>
              </a:rPr>
              <a:t>For </a:t>
            </a:r>
            <a:r>
              <a:rPr lang="en-US" dirty="0">
                <a:cs typeface="Calibri"/>
              </a:rPr>
              <a:t>any candidate</a:t>
            </a:r>
            <a:r>
              <a:rPr lang="en-US" baseline="0" dirty="0">
                <a:cs typeface="Calibri"/>
              </a:rPr>
              <a:t> </a:t>
            </a:r>
            <a:r>
              <a:rPr lang="en-US" dirty="0">
                <a:cs typeface="Calibri"/>
              </a:rPr>
              <a:t>sub-blocks in prior knowledge, we can use the same way to create a feature </a:t>
            </a:r>
            <a:r>
              <a:rPr lang="en-US" dirty="0" smtClean="0">
                <a:cs typeface="Calibri"/>
              </a:rPr>
              <a:t>map.</a:t>
            </a:r>
            <a:endParaRPr lang="en-US" dirty="0">
              <a:cs typeface="Calibri"/>
            </a:endParaRPr>
          </a:p>
          <a:p>
            <a:r>
              <a:rPr lang="en-US" dirty="0" smtClean="0">
                <a:cs typeface="Calibri"/>
              </a:rPr>
              <a:t>(c )In </a:t>
            </a:r>
            <a:r>
              <a:rPr lang="en-US" dirty="0">
                <a:cs typeface="Calibri"/>
              </a:rPr>
              <a:t>addition, the feature </a:t>
            </a:r>
            <a:r>
              <a:rPr lang="en-US" dirty="0" err="1" smtClean="0">
                <a:cs typeface="Calibri"/>
              </a:rPr>
              <a:t>mapis</a:t>
            </a:r>
            <a:r>
              <a:rPr lang="en-US" dirty="0" smtClean="0">
                <a:cs typeface="Calibri"/>
              </a:rPr>
              <a:t> </a:t>
            </a:r>
            <a:r>
              <a:rPr lang="en-US" dirty="0">
                <a:cs typeface="Calibri"/>
              </a:rPr>
              <a:t>normalized by the maximal and minimal mean value of the feature </a:t>
            </a:r>
            <a:r>
              <a:rPr lang="en-US" dirty="0" smtClean="0">
                <a:cs typeface="Calibri"/>
              </a:rPr>
              <a:t>map, </a:t>
            </a:r>
            <a:r>
              <a:rPr lang="en-US" dirty="0">
                <a:cs typeface="Calibri"/>
              </a:rPr>
              <a:t>because we only want to capture the local relative trend and ignore the absolute value</a:t>
            </a:r>
            <a:r>
              <a:rPr lang="en-US" dirty="0" smtClean="0">
                <a:cs typeface="Calibri"/>
              </a:rPr>
              <a:t>.</a:t>
            </a:r>
            <a:endParaRPr lang="en-US" dirty="0">
              <a:cs typeface="Calibri"/>
            </a:endParaRPr>
          </a:p>
          <a:p>
            <a:r>
              <a:rPr lang="en-US" dirty="0" smtClean="0">
                <a:cs typeface="Calibri"/>
              </a:rPr>
              <a:t>(c )A  </a:t>
            </a:r>
            <a:r>
              <a:rPr lang="en-US" dirty="0">
                <a:cs typeface="Calibri"/>
              </a:rPr>
              <a:t>sub-block P in the prior knowledge whose feature </a:t>
            </a:r>
            <a:r>
              <a:rPr lang="en-US" dirty="0" smtClean="0">
                <a:cs typeface="Calibri"/>
              </a:rPr>
              <a:t>map is </a:t>
            </a:r>
            <a:r>
              <a:rPr lang="en-US" dirty="0">
                <a:cs typeface="Calibri"/>
              </a:rPr>
              <a:t>most similar to G’s  feature </a:t>
            </a:r>
            <a:r>
              <a:rPr lang="en-US" dirty="0" smtClean="0">
                <a:cs typeface="Calibri"/>
              </a:rPr>
              <a:t>map will </a:t>
            </a:r>
            <a:r>
              <a:rPr lang="en-US" dirty="0">
                <a:cs typeface="Calibri"/>
              </a:rPr>
              <a:t>be used </a:t>
            </a:r>
            <a:r>
              <a:rPr lang="en-US" dirty="0" smtClean="0">
                <a:cs typeface="Calibri"/>
              </a:rPr>
              <a:t>to </a:t>
            </a:r>
            <a:r>
              <a:rPr lang="en-US" dirty="0">
                <a:cs typeface="Calibri"/>
              </a:rPr>
              <a:t>reconstruct G to original resolution</a:t>
            </a:r>
          </a:p>
          <a:p>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534C91F7-4780-40D2-AADF-642A8954ECBB}" type="slidenum">
              <a:rPr lang="en-US" smtClean="0"/>
              <a:t>17</a:t>
            </a:fld>
            <a:endParaRPr lang="en-US"/>
          </a:p>
        </p:txBody>
      </p:sp>
    </p:spTree>
    <p:extLst>
      <p:ext uri="{BB962C8B-B14F-4D97-AF65-F5344CB8AC3E}">
        <p14:creationId xmlns:p14="http://schemas.microsoft.com/office/powerpoint/2010/main" val="13169090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備忘稿版面配置區 2"/>
              <p:cNvSpPr>
                <a:spLocks noGrp="1"/>
              </p:cNvSpPr>
              <p:nvPr>
                <p:ph type="body" idx="1"/>
              </p:nvPr>
            </p:nvSpPr>
            <p:spPr/>
            <p:txBody>
              <a:bodyPr/>
              <a:lstStyle/>
              <a:p>
                <a:r>
                  <a:rPr kumimoji="1" lang="en-US" altLang="zh-TW" dirty="0"/>
                  <a:t>After we have </a:t>
                </a:r>
                <a:r>
                  <a:rPr kumimoji="1" lang="en-US" altLang="zh-TW" dirty="0" smtClean="0"/>
                  <a:t>the selected </a:t>
                </a:r>
                <a:r>
                  <a:rPr kumimoji="1" lang="en-US" altLang="zh-TW" baseline="0" dirty="0"/>
                  <a:t>P </a:t>
                </a:r>
                <a:r>
                  <a:rPr kumimoji="1" lang="en-US" altLang="zh-TW" baseline="0" dirty="0" smtClean="0"/>
                  <a:t>from </a:t>
                </a:r>
                <a:r>
                  <a:rPr kumimoji="1" lang="en-US" altLang="zh-TW" baseline="0" dirty="0"/>
                  <a:t>the </a:t>
                </a:r>
                <a:r>
                  <a:rPr kumimoji="1" lang="en-US" altLang="zh-TW" baseline="0" dirty="0" err="1"/>
                  <a:t>prori</a:t>
                </a:r>
                <a:r>
                  <a:rPr kumimoji="1" lang="en-US" altLang="zh-TW" baseline="0" dirty="0"/>
                  <a:t> knowledge, we can combine P and G to reconstruct the sub-block which is represented by </a:t>
                </a:r>
                <a:r>
                  <a:rPr kumimoji="1" lang="en-US" altLang="zh-TW" baseline="0" dirty="0" smtClean="0"/>
                  <a:t>G.</a:t>
                </a:r>
                <a:endParaRPr kumimoji="1" lang="en-US" altLang="zh-TW" baseline="0" dirty="0"/>
              </a:p>
              <a:p>
                <a:r>
                  <a:rPr kumimoji="1" lang="en-US" altLang="zh-TW" baseline="0" dirty="0"/>
                  <a:t>Here has two main steps, one is redrawn sample from the GMM which present the sub-block G</a:t>
                </a:r>
              </a:p>
              <a:p>
                <a:r>
                  <a:rPr kumimoji="1" lang="en-US" altLang="zh-TW" baseline="0" dirty="0"/>
                  <a:t>The other one is to determine </a:t>
                </a:r>
                <a:r>
                  <a:rPr lang="en-US" altLang="zh-TW" dirty="0">
                    <a:ea typeface="Cambria Math" panose="02040503050406030204" pitchFamily="18" charset="0"/>
                    <a:cs typeface="Calibri"/>
                  </a:rPr>
                  <a:t>locations of redrawn samples in the reconstructed space of a </a:t>
                </a:r>
                <a:r>
                  <a:rPr lang="en-US" altLang="zh-TW" dirty="0" smtClean="0">
                    <a:ea typeface="Cambria Math" panose="02040503050406030204" pitchFamily="18" charset="0"/>
                    <a:cs typeface="Calibri"/>
                  </a:rPr>
                  <a:t>sub-block</a:t>
                </a:r>
                <a:endParaRPr kumimoji="1" lang="en-US" altLang="zh-TW" dirty="0"/>
              </a:p>
              <a:p>
                <a:r>
                  <a:rPr kumimoji="1" lang="en-US" altLang="zh-TW" dirty="0"/>
                  <a:t>Our goal</a:t>
                </a:r>
                <a:r>
                  <a:rPr kumimoji="1" lang="en-US" altLang="zh-TW" baseline="0" dirty="0"/>
                  <a:t> here is to make the relative local pattern of the reconstructed sub-block is as similar as possible </a:t>
                </a:r>
                <a:r>
                  <a:rPr kumimoji="1" lang="en-US" altLang="zh-TW" baseline="0" dirty="0" smtClean="0"/>
                  <a:t>to that of P</a:t>
                </a:r>
                <a:endParaRPr kumimoji="1" lang="en-US" altLang="zh-TW" baseline="0" dirty="0"/>
              </a:p>
              <a:p>
                <a:r>
                  <a:rPr kumimoji="1" lang="en-US" altLang="zh-TW" baseline="0" dirty="0" smtClean="0"/>
                  <a:t>We use the following animation to illustrate a sub-block reconstruction by given its GMM and a P( prior knowledge)</a:t>
                </a:r>
                <a:endParaRPr kumimoji="1" lang="en-US" altLang="zh-TW" dirty="0"/>
              </a:p>
            </p:txBody>
          </p:sp>
        </mc:Choice>
        <mc:Fallback xmlns="">
          <p:sp>
            <p:nvSpPr>
              <p:cNvPr id="3" name="備忘稿版面配置區 2"/>
              <p:cNvSpPr>
                <a:spLocks noGrp="1"/>
              </p:cNvSpPr>
              <p:nvPr>
                <p:ph type="body" idx="1"/>
              </p:nvPr>
            </p:nvSpPr>
            <p:spPr/>
            <p:txBody>
              <a:bodyPr/>
              <a:lstStyle/>
              <a:p>
                <a:r>
                  <a:rPr kumimoji="1" lang="en-US" altLang="zh-TW" dirty="0"/>
                  <a:t>This</a:t>
                </a:r>
                <a:r>
                  <a:rPr kumimoji="1" lang="en-US" altLang="zh-TW" baseline="0" dirty="0"/>
                  <a:t> is the </a:t>
                </a:r>
                <a:r>
                  <a:rPr kumimoji="1" lang="en-US" altLang="zh-TW" dirty="0" err="1"/>
                  <a:t>reconstruciton</a:t>
                </a:r>
                <a:r>
                  <a:rPr kumimoji="1" lang="en-US" altLang="zh-TW" dirty="0"/>
                  <a:t> algorithm</a:t>
                </a:r>
              </a:p>
              <a:p>
                <a:r>
                  <a:rPr lang="en-US" altLang="zh-TW" dirty="0">
                    <a:ea typeface="新細明體"/>
                    <a:cs typeface="Calibri"/>
                  </a:rPr>
                  <a:t>After having the a sub-block P in the prior knowledge data, we will combine it with L’s  gaussian mixture model to reconstruct the original resolution</a:t>
                </a:r>
              </a:p>
              <a:p>
                <a:endParaRPr lang="en-US" altLang="zh-TW" dirty="0">
                  <a:ea typeface="新細明體"/>
                  <a:cs typeface="Calibri"/>
                </a:endParaRPr>
              </a:p>
              <a:p>
                <a:r>
                  <a:rPr lang="en-US" altLang="zh-TW" dirty="0">
                    <a:ea typeface="新細明體"/>
                    <a:cs typeface="Calibri"/>
                  </a:rPr>
                  <a:t>We first draw samples from L's GMM and sort these samples.</a:t>
                </a:r>
              </a:p>
              <a:p>
                <a:r>
                  <a:rPr lang="en-US" altLang="zh-TW" dirty="0">
                    <a:ea typeface="新細明體"/>
                    <a:cs typeface="Calibri"/>
                  </a:rPr>
                  <a:t>We will put the largest samples at the location where P has a largest value</a:t>
                </a:r>
              </a:p>
              <a:p>
                <a:r>
                  <a:rPr lang="en-US" altLang="zh-TW" dirty="0">
                    <a:ea typeface="新細明體"/>
                    <a:cs typeface="Calibri"/>
                  </a:rPr>
                  <a:t>2nd largest samples at the location where P has the 2nd largest value</a:t>
                </a:r>
              </a:p>
              <a:p>
                <a:r>
                  <a:rPr lang="en-US" altLang="zh-TW" dirty="0">
                    <a:ea typeface="新細明體"/>
                    <a:cs typeface="Calibri"/>
                  </a:rPr>
                  <a:t>And the smallest sample at the location where P has the smallest value...to reconstruct the sub-block for L</a:t>
                </a:r>
              </a:p>
              <a:p>
                <a:endParaRPr lang="en-US" altLang="zh-TW" dirty="0">
                  <a:ea typeface="新細明體"/>
                  <a:cs typeface="Calibri"/>
                </a:endParaRPr>
              </a:p>
              <a:p>
                <a:endParaRPr lang="en-US" altLang="zh-TW" dirty="0">
                  <a:ea typeface="新細明體"/>
                  <a:cs typeface="Calibri"/>
                </a:endParaRPr>
              </a:p>
              <a:p>
                <a:r>
                  <a:rPr lang="en-US" altLang="zh-TW" dirty="0">
                    <a:latin typeface="+mn-lt"/>
                    <a:ea typeface="新細明體"/>
                    <a:cs typeface="Calibri"/>
                  </a:rPr>
                  <a:t>Reconstruction a</a:t>
                </a:r>
                <a:r>
                  <a:rPr lang="zh-TW" altLang="en-US" dirty="0">
                    <a:latin typeface="+mn-lt"/>
                    <a:ea typeface="新細明體"/>
                    <a:cs typeface="Calibri"/>
                  </a:rPr>
                  <a:t>lgorithm</a:t>
                </a:r>
                <a:endParaRPr lang="zh-TW" altLang="en-US" dirty="0">
                  <a:latin typeface="+mn-lt"/>
                  <a:cs typeface="Calibri"/>
                </a:endParaRPr>
              </a:p>
              <a:p>
                <a:pPr lvl="1"/>
                <a:r>
                  <a:rPr lang="zh-TW" altLang="en-US" dirty="0">
                    <a:latin typeface="+mn-lt"/>
                    <a:cs typeface="Calibri"/>
                  </a:rPr>
                  <a:t>Draw samples from the </a:t>
                </a:r>
                <a:r>
                  <a:rPr lang="en-US" altLang="zh-TW" dirty="0">
                    <a:latin typeface="+mn-lt"/>
                    <a:cs typeface="Calibri"/>
                  </a:rPr>
                  <a:t>down-sampled point (GMM)</a:t>
                </a:r>
                <a:endParaRPr lang="zh-TW" altLang="en-US" dirty="0">
                  <a:latin typeface="+mn-lt"/>
                  <a:cs typeface="Calibri"/>
                </a:endParaRPr>
              </a:p>
              <a:p>
                <a:pPr lvl="1"/>
                <a:r>
                  <a:rPr lang="zh-TW" altLang="en-US" dirty="0">
                    <a:latin typeface="+mn-lt"/>
                    <a:cs typeface="Calibri"/>
                  </a:rPr>
                  <a:t>Put the the </a:t>
                </a:r>
                <a:r>
                  <a:rPr lang="en-US" altLang="zh-TW" b="0" i="0">
                    <a:latin typeface="Cambria Math" panose="02040503050406030204" pitchFamily="18" charset="0"/>
                    <a:cs typeface="Calibri"/>
                  </a:rPr>
                  <a:t>𝑖^𝑡ℎ</a:t>
                </a:r>
                <a:r>
                  <a:rPr lang="zh-TW" altLang="en-US" dirty="0">
                    <a:latin typeface="+mn-lt"/>
                    <a:cs typeface="Calibri"/>
                  </a:rPr>
                  <a:t>largest sample drawn from GMM at the location with </a:t>
                </a:r>
                <a:r>
                  <a:rPr lang="en-US" altLang="zh-TW" i="0">
                    <a:latin typeface="Cambria Math" panose="02040503050406030204" pitchFamily="18" charset="0"/>
                    <a:cs typeface="Calibri"/>
                  </a:rPr>
                  <a:t>𝑖^𝑡ℎ</a:t>
                </a:r>
                <a:r>
                  <a:rPr lang="zh-TW" altLang="en-US" dirty="0">
                    <a:latin typeface="+mn-lt"/>
                    <a:cs typeface="Calibri"/>
                  </a:rPr>
                  <a:t> largest sample in the </a:t>
                </a:r>
                <a:r>
                  <a:rPr lang="en-US" altLang="zh-TW" dirty="0">
                    <a:latin typeface="+mn-lt"/>
                    <a:cs typeface="Calibri"/>
                  </a:rPr>
                  <a:t>corresponding</a:t>
                </a:r>
                <a:r>
                  <a:rPr lang="zh-TW" altLang="en-US" dirty="0">
                    <a:latin typeface="+mn-lt"/>
                    <a:cs typeface="Calibri"/>
                  </a:rPr>
                  <a:t> </a:t>
                </a:r>
                <a:r>
                  <a:rPr lang="en-US" altLang="zh-TW" dirty="0">
                    <a:latin typeface="+mn-lt"/>
                    <a:cs typeface="Calibri"/>
                  </a:rPr>
                  <a:t>hi-resolution block</a:t>
                </a:r>
                <a:endParaRPr lang="zh-TW" altLang="zh-TW" dirty="0">
                  <a:latin typeface="新細明體"/>
                  <a:ea typeface="新細明體"/>
                </a:endParaRPr>
              </a:p>
              <a:p>
                <a:endParaRPr lang="en-US" altLang="zh-TW" dirty="0">
                  <a:ea typeface="新細明體"/>
                  <a:cs typeface="Calibri"/>
                </a:endParaRPr>
              </a:p>
            </p:txBody>
          </p:sp>
        </mc:Fallback>
      </mc:AlternateContent>
      <p:sp>
        <p:nvSpPr>
          <p:cNvPr id="4" name="投影片編號版面配置區 3"/>
          <p:cNvSpPr>
            <a:spLocks noGrp="1"/>
          </p:cNvSpPr>
          <p:nvPr>
            <p:ph type="sldNum" sz="quarter" idx="5"/>
          </p:nvPr>
        </p:nvSpPr>
        <p:spPr/>
        <p:txBody>
          <a:bodyPr/>
          <a:lstStyle/>
          <a:p>
            <a:fld id="{534C91F7-4780-40D2-AADF-642A8954ECBB}" type="slidenum">
              <a:rPr lang="en-US" smtClean="0"/>
              <a:t>18</a:t>
            </a:fld>
            <a:endParaRPr lang="en-US"/>
          </a:p>
        </p:txBody>
      </p:sp>
    </p:spTree>
    <p:extLst>
      <p:ext uri="{BB962C8B-B14F-4D97-AF65-F5344CB8AC3E}">
        <p14:creationId xmlns:p14="http://schemas.microsoft.com/office/powerpoint/2010/main" val="22719427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備忘稿版面配置區 2"/>
              <p:cNvSpPr>
                <a:spLocks noGrp="1"/>
              </p:cNvSpPr>
              <p:nvPr>
                <p:ph type="body" idx="1"/>
              </p:nvPr>
            </p:nvSpPr>
            <p:spPr/>
            <p:txBody>
              <a:bodyPr/>
              <a:lstStyle/>
              <a:p>
                <a:r>
                  <a:rPr kumimoji="1" lang="en-US" altLang="zh-TW" dirty="0" smtClean="0"/>
                  <a:t>We</a:t>
                </a:r>
                <a:r>
                  <a:rPr kumimoji="1" lang="en-US" altLang="zh-TW" baseline="0" dirty="0" smtClean="0"/>
                  <a:t> first draw samples from the GMM. The sample count is the number of grind points of the sub-block.</a:t>
                </a:r>
              </a:p>
              <a:p>
                <a:r>
                  <a:rPr kumimoji="1" lang="en-US" altLang="zh-TW" baseline="0" dirty="0" smtClean="0"/>
                  <a:t>(C ) We sort the drawn samples by their values. Here the color intensity indicates the samples value. </a:t>
                </a:r>
              </a:p>
              <a:p>
                <a:r>
                  <a:rPr kumimoji="1" lang="en-US" altLang="zh-TW" baseline="0" dirty="0" smtClean="0"/>
                  <a:t>(C ) Then, we also sorted all samples in P by the sample values and each sample still keep its original location in P .</a:t>
                </a:r>
              </a:p>
              <a:p>
                <a:r>
                  <a:rPr kumimoji="1" lang="en-US" altLang="zh-TW" baseline="0" dirty="0" smtClean="0"/>
                  <a:t>(C ) the sorted samples from GMM and sorted sampled from P create a 1 on 1 mapping by their rank by value in each group.</a:t>
                </a:r>
              </a:p>
              <a:p>
                <a:r>
                  <a:rPr kumimoji="1" lang="en-US" altLang="zh-TW" baseline="0" dirty="0" smtClean="0"/>
                  <a:t>(C ) Each drawn sample from GMM will be assign to the where its corresponding sample in P  comes from.  After this procedure, the relative value change of the reconstructed sub-block will be similar to P. </a:t>
                </a:r>
              </a:p>
              <a:p>
                <a:endParaRPr kumimoji="1" lang="en-US" altLang="zh-TW" dirty="0"/>
              </a:p>
            </p:txBody>
          </p:sp>
        </mc:Choice>
        <mc:Fallback xmlns="">
          <p:sp>
            <p:nvSpPr>
              <p:cNvPr id="3" name="備忘稿版面配置區 2"/>
              <p:cNvSpPr>
                <a:spLocks noGrp="1"/>
              </p:cNvSpPr>
              <p:nvPr>
                <p:ph type="body" idx="1"/>
              </p:nvPr>
            </p:nvSpPr>
            <p:spPr/>
            <p:txBody>
              <a:bodyPr/>
              <a:lstStyle/>
              <a:p>
                <a:r>
                  <a:rPr kumimoji="1" lang="en-US" altLang="zh-TW" dirty="0"/>
                  <a:t>This</a:t>
                </a:r>
                <a:r>
                  <a:rPr kumimoji="1" lang="en-US" altLang="zh-TW" baseline="0" dirty="0"/>
                  <a:t> is the </a:t>
                </a:r>
                <a:r>
                  <a:rPr kumimoji="1" lang="en-US" altLang="zh-TW" dirty="0" err="1"/>
                  <a:t>reconstruciton</a:t>
                </a:r>
                <a:r>
                  <a:rPr kumimoji="1" lang="en-US" altLang="zh-TW" dirty="0"/>
                  <a:t> algorithm</a:t>
                </a:r>
              </a:p>
              <a:p>
                <a:r>
                  <a:rPr lang="en-US" altLang="zh-TW" dirty="0">
                    <a:ea typeface="新細明體"/>
                    <a:cs typeface="Calibri"/>
                  </a:rPr>
                  <a:t>After having the a sub-block P in the prior knowledge data, we will combine it with L’s  gaussian mixture model to reconstruct the original resolution</a:t>
                </a:r>
              </a:p>
              <a:p>
                <a:endParaRPr lang="en-US" altLang="zh-TW" dirty="0">
                  <a:ea typeface="新細明體"/>
                  <a:cs typeface="Calibri"/>
                </a:endParaRPr>
              </a:p>
              <a:p>
                <a:r>
                  <a:rPr lang="en-US" altLang="zh-TW" dirty="0">
                    <a:ea typeface="新細明體"/>
                    <a:cs typeface="Calibri"/>
                  </a:rPr>
                  <a:t>We first draw samples from L's GMM and sort these samples.</a:t>
                </a:r>
              </a:p>
              <a:p>
                <a:r>
                  <a:rPr lang="en-US" altLang="zh-TW" dirty="0">
                    <a:ea typeface="新細明體"/>
                    <a:cs typeface="Calibri"/>
                  </a:rPr>
                  <a:t>We will put the largest samples at the location where P has a largest value</a:t>
                </a:r>
              </a:p>
              <a:p>
                <a:r>
                  <a:rPr lang="en-US" altLang="zh-TW" dirty="0">
                    <a:ea typeface="新細明體"/>
                    <a:cs typeface="Calibri"/>
                  </a:rPr>
                  <a:t>2nd largest samples at the location where P has the 2nd largest value</a:t>
                </a:r>
              </a:p>
              <a:p>
                <a:r>
                  <a:rPr lang="en-US" altLang="zh-TW" dirty="0">
                    <a:ea typeface="新細明體"/>
                    <a:cs typeface="Calibri"/>
                  </a:rPr>
                  <a:t>And the smallest sample at the location where P has the smallest value...to reconstruct the sub-block for L</a:t>
                </a:r>
              </a:p>
              <a:p>
                <a:endParaRPr lang="en-US" altLang="zh-TW" dirty="0">
                  <a:ea typeface="新細明體"/>
                  <a:cs typeface="Calibri"/>
                </a:endParaRPr>
              </a:p>
              <a:p>
                <a:endParaRPr lang="en-US" altLang="zh-TW" dirty="0">
                  <a:ea typeface="新細明體"/>
                  <a:cs typeface="Calibri"/>
                </a:endParaRPr>
              </a:p>
              <a:p>
                <a:r>
                  <a:rPr lang="en-US" altLang="zh-TW" dirty="0">
                    <a:latin typeface="+mn-lt"/>
                    <a:ea typeface="新細明體"/>
                    <a:cs typeface="Calibri"/>
                  </a:rPr>
                  <a:t>Reconstruction a</a:t>
                </a:r>
                <a:r>
                  <a:rPr lang="zh-TW" altLang="en-US" dirty="0">
                    <a:latin typeface="+mn-lt"/>
                    <a:ea typeface="新細明體"/>
                    <a:cs typeface="Calibri"/>
                  </a:rPr>
                  <a:t>lgorithm</a:t>
                </a:r>
                <a:endParaRPr lang="zh-TW" altLang="en-US" dirty="0">
                  <a:latin typeface="+mn-lt"/>
                  <a:cs typeface="Calibri"/>
                </a:endParaRPr>
              </a:p>
              <a:p>
                <a:pPr lvl="1"/>
                <a:r>
                  <a:rPr lang="zh-TW" altLang="en-US" dirty="0">
                    <a:latin typeface="+mn-lt"/>
                    <a:cs typeface="Calibri"/>
                  </a:rPr>
                  <a:t>Draw samples from the </a:t>
                </a:r>
                <a:r>
                  <a:rPr lang="en-US" altLang="zh-TW" dirty="0">
                    <a:latin typeface="+mn-lt"/>
                    <a:cs typeface="Calibri"/>
                  </a:rPr>
                  <a:t>down-sampled point (GMM)</a:t>
                </a:r>
                <a:endParaRPr lang="zh-TW" altLang="en-US" dirty="0">
                  <a:latin typeface="+mn-lt"/>
                  <a:cs typeface="Calibri"/>
                </a:endParaRPr>
              </a:p>
              <a:p>
                <a:pPr lvl="1"/>
                <a:r>
                  <a:rPr lang="zh-TW" altLang="en-US" dirty="0">
                    <a:latin typeface="+mn-lt"/>
                    <a:cs typeface="Calibri"/>
                  </a:rPr>
                  <a:t>Put the the </a:t>
                </a:r>
                <a:r>
                  <a:rPr lang="en-US" altLang="zh-TW" b="0" i="0">
                    <a:latin typeface="Cambria Math" panose="02040503050406030204" pitchFamily="18" charset="0"/>
                    <a:cs typeface="Calibri"/>
                  </a:rPr>
                  <a:t>𝑖^𝑡ℎ</a:t>
                </a:r>
                <a:r>
                  <a:rPr lang="zh-TW" altLang="en-US" dirty="0">
                    <a:latin typeface="+mn-lt"/>
                    <a:cs typeface="Calibri"/>
                  </a:rPr>
                  <a:t>largest sample drawn from GMM at the location with </a:t>
                </a:r>
                <a:r>
                  <a:rPr lang="en-US" altLang="zh-TW" i="0">
                    <a:latin typeface="Cambria Math" panose="02040503050406030204" pitchFamily="18" charset="0"/>
                    <a:cs typeface="Calibri"/>
                  </a:rPr>
                  <a:t>𝑖^𝑡ℎ</a:t>
                </a:r>
                <a:r>
                  <a:rPr lang="zh-TW" altLang="en-US" dirty="0">
                    <a:latin typeface="+mn-lt"/>
                    <a:cs typeface="Calibri"/>
                  </a:rPr>
                  <a:t> largest sample in the </a:t>
                </a:r>
                <a:r>
                  <a:rPr lang="en-US" altLang="zh-TW" dirty="0">
                    <a:latin typeface="+mn-lt"/>
                    <a:cs typeface="Calibri"/>
                  </a:rPr>
                  <a:t>corresponding</a:t>
                </a:r>
                <a:r>
                  <a:rPr lang="zh-TW" altLang="en-US" dirty="0">
                    <a:latin typeface="+mn-lt"/>
                    <a:cs typeface="Calibri"/>
                  </a:rPr>
                  <a:t> </a:t>
                </a:r>
                <a:r>
                  <a:rPr lang="en-US" altLang="zh-TW" dirty="0">
                    <a:latin typeface="+mn-lt"/>
                    <a:cs typeface="Calibri"/>
                  </a:rPr>
                  <a:t>hi-resolution block</a:t>
                </a:r>
                <a:endParaRPr lang="zh-TW" altLang="zh-TW" dirty="0">
                  <a:latin typeface="新細明體"/>
                  <a:ea typeface="新細明體"/>
                </a:endParaRPr>
              </a:p>
              <a:p>
                <a:endParaRPr lang="en-US" altLang="zh-TW" dirty="0">
                  <a:ea typeface="新細明體"/>
                  <a:cs typeface="Calibri"/>
                </a:endParaRPr>
              </a:p>
            </p:txBody>
          </p:sp>
        </mc:Fallback>
      </mc:AlternateContent>
      <p:sp>
        <p:nvSpPr>
          <p:cNvPr id="4" name="投影片編號版面配置區 3"/>
          <p:cNvSpPr>
            <a:spLocks noGrp="1"/>
          </p:cNvSpPr>
          <p:nvPr>
            <p:ph type="sldNum" sz="quarter" idx="5"/>
          </p:nvPr>
        </p:nvSpPr>
        <p:spPr/>
        <p:txBody>
          <a:bodyPr/>
          <a:lstStyle/>
          <a:p>
            <a:fld id="{534C91F7-4780-40D2-AADF-642A8954ECBB}" type="slidenum">
              <a:rPr lang="en-US" smtClean="0"/>
              <a:t>19</a:t>
            </a:fld>
            <a:endParaRPr lang="en-US"/>
          </a:p>
        </p:txBody>
      </p:sp>
    </p:spTree>
    <p:extLst>
      <p:ext uri="{BB962C8B-B14F-4D97-AF65-F5344CB8AC3E}">
        <p14:creationId xmlns:p14="http://schemas.microsoft.com/office/powerpoint/2010/main" val="1649092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defRPr/>
            </a:pPr>
            <a:r>
              <a:rPr lang="en-US" altLang="zh-TW" dirty="0">
                <a:ea typeface="新細明體"/>
                <a:cs typeface="Calibri"/>
              </a:rPr>
              <a:t>Nyx is a cosmological simulation developed by </a:t>
            </a:r>
            <a:r>
              <a:rPr lang="en-US" altLang="zh-TW" dirty="0" err="1">
                <a:ea typeface="新細明體"/>
                <a:cs typeface="Calibri"/>
              </a:rPr>
              <a:t>comologists</a:t>
            </a:r>
            <a:r>
              <a:rPr lang="en-US" altLang="zh-TW" dirty="0">
                <a:ea typeface="新細明體"/>
                <a:cs typeface="Calibri"/>
              </a:rPr>
              <a:t> in Laurence Berkeley laboratory.</a:t>
            </a:r>
            <a:endParaRPr lang="en-US" dirty="0"/>
          </a:p>
          <a:p>
            <a:pPr>
              <a:defRPr/>
            </a:pPr>
            <a:r>
              <a:rPr lang="en-US" dirty="0"/>
              <a:t>(c ) The purpose of cosmological simulation is to try to link the observed distribution and evolution of matter in the universe with fundamental physical parameters. </a:t>
            </a:r>
            <a:endParaRPr lang="en-US" dirty="0">
              <a:cs typeface="Calibri" panose="020F0502020204030204"/>
            </a:endParaRPr>
          </a:p>
          <a:p>
            <a:pPr>
              <a:defRPr/>
            </a:pPr>
            <a:r>
              <a:rPr lang="en-US" dirty="0"/>
              <a:t>because, some of these parameters serve as initial conditions for the universe.</a:t>
            </a:r>
            <a:endParaRPr lang="en-US" dirty="0">
              <a:cs typeface="Calibri"/>
            </a:endParaRPr>
          </a:p>
          <a:p>
            <a:pPr>
              <a:defRPr/>
            </a:pPr>
            <a:r>
              <a:rPr lang="en-US" dirty="0">
                <a:ea typeface="新細明體"/>
                <a:cs typeface="Calibri"/>
              </a:rPr>
              <a:t>For example, cosmologists can run the simulation with different parameters to find the set of parameters whose results are close to the observation to reduce the range of parameter for the future study</a:t>
            </a:r>
            <a:r>
              <a:rPr lang="en-US" dirty="0" smtClean="0">
                <a:ea typeface="新細明體"/>
                <a:cs typeface="Calibri"/>
              </a:rPr>
              <a:t>.</a:t>
            </a:r>
            <a:endParaRPr lang="en-US" dirty="0">
              <a:ea typeface="新細明體"/>
              <a:cs typeface="Calibri"/>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2</a:t>
            </a:fld>
            <a:endParaRPr lang="en-US"/>
          </a:p>
        </p:txBody>
      </p:sp>
    </p:spTree>
    <p:extLst>
      <p:ext uri="{BB962C8B-B14F-4D97-AF65-F5344CB8AC3E}">
        <p14:creationId xmlns:p14="http://schemas.microsoft.com/office/powerpoint/2010/main" val="17838909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ea typeface="新細明體"/>
                <a:cs typeface="Calibri"/>
              </a:rPr>
              <a:t>We will show the effectivity of our approach on the </a:t>
            </a:r>
            <a:r>
              <a:rPr lang="en-US" altLang="zh-TW" dirty="0" err="1">
                <a:ea typeface="新細明體"/>
                <a:cs typeface="Calibri"/>
              </a:rPr>
              <a:t>nyx</a:t>
            </a:r>
            <a:r>
              <a:rPr lang="en-US" altLang="zh-TW" dirty="0">
                <a:ea typeface="新細明體"/>
                <a:cs typeface="Calibri"/>
              </a:rPr>
              <a:t> </a:t>
            </a:r>
            <a:r>
              <a:rPr lang="en-US" altLang="zh-TW" dirty="0" err="1">
                <a:ea typeface="新細明體"/>
                <a:cs typeface="Calibri"/>
              </a:rPr>
              <a:t>cosmolocal</a:t>
            </a:r>
            <a:r>
              <a:rPr lang="en-US" altLang="zh-TW" dirty="0">
                <a:ea typeface="新細明體"/>
                <a:cs typeface="Calibri"/>
              </a:rPr>
              <a:t> ensemble dataset.</a:t>
            </a:r>
            <a:endParaRPr kumimoji="1" lang="en-US" altLang="zh-TW" dirty="0">
              <a:ea typeface="新細明體"/>
            </a:endParaRPr>
          </a:p>
          <a:p>
            <a:r>
              <a:rPr kumimoji="1" lang="en-US" altLang="zh-TW" baseline="0" dirty="0">
                <a:ea typeface="新細明體"/>
              </a:rPr>
              <a:t>In</a:t>
            </a:r>
            <a:r>
              <a:rPr kumimoji="1" lang="en-US" altLang="zh-TW" dirty="0">
                <a:ea typeface="新細明體"/>
              </a:rPr>
              <a:t> the test scenario, the parameter space consists of three parameters [</a:t>
            </a:r>
            <a:r>
              <a:rPr kumimoji="1" lang="en-US" altLang="zh-TW" dirty="0" err="1">
                <a:ea typeface="新細明體"/>
              </a:rPr>
              <a:t>hubble</a:t>
            </a:r>
            <a:r>
              <a:rPr kumimoji="1" lang="en-US" altLang="zh-TW" dirty="0">
                <a:ea typeface="新細明體"/>
              </a:rPr>
              <a:t> constant, </a:t>
            </a:r>
            <a:r>
              <a:rPr lang="en" altLang="zh-TW" sz="1200" b="0" i="0" kern="1200" dirty="0">
                <a:solidFill>
                  <a:schemeClr val="tx1"/>
                </a:solidFill>
                <a:effectLst/>
                <a:latin typeface="+mn-lt"/>
                <a:ea typeface="+mn-ea"/>
                <a:cs typeface="+mn-cs"/>
              </a:rPr>
              <a:t>baryon density parameter, total matter density parameter</a:t>
            </a:r>
            <a:r>
              <a:rPr kumimoji="1" lang="en-US" altLang="zh-TW" dirty="0">
                <a:ea typeface="新細明體"/>
              </a:rPr>
              <a:t>], each </a:t>
            </a:r>
            <a:r>
              <a:rPr kumimoji="1" lang="en-US" altLang="zh-TW" dirty="0" err="1">
                <a:ea typeface="新細明體"/>
              </a:rPr>
              <a:t>paramter</a:t>
            </a:r>
            <a:r>
              <a:rPr kumimoji="1" lang="en-US" altLang="zh-TW" dirty="0">
                <a:ea typeface="新細明體"/>
              </a:rPr>
              <a:t> can have 10 possible values. So, the parameter space can have 1000 initial condition and produce 1000 ensemble members.</a:t>
            </a:r>
            <a:endParaRPr lang="en-US" altLang="zh-TW" dirty="0">
              <a:ea typeface="新細明體"/>
              <a:cs typeface="Calibri"/>
            </a:endParaRPr>
          </a:p>
          <a:p>
            <a:r>
              <a:rPr lang="en-US" altLang="zh-TW" dirty="0">
                <a:ea typeface="新細明體"/>
                <a:cs typeface="Calibri"/>
              </a:rPr>
              <a:t>Nyx generate 7 variables (</a:t>
            </a:r>
            <a:r>
              <a:rPr lang="en-US" altLang="zh-TW" dirty="0" err="1">
                <a:ea typeface="新細明體"/>
                <a:cs typeface="Calibri"/>
              </a:rPr>
              <a:t>quanties</a:t>
            </a:r>
            <a:r>
              <a:rPr lang="en-US" altLang="zh-TW" dirty="0">
                <a:ea typeface="新細明體"/>
                <a:cs typeface="Calibri"/>
              </a:rPr>
              <a:t>) which are …..[dark matter particles, X-</a:t>
            </a:r>
            <a:r>
              <a:rPr lang="en-US" altLang="zh-TW" dirty="0" err="1">
                <a:ea typeface="新細明體"/>
                <a:cs typeface="Calibri"/>
              </a:rPr>
              <a:t>momentum,Y</a:t>
            </a:r>
            <a:r>
              <a:rPr lang="en-US" altLang="zh-TW" dirty="0">
                <a:ea typeface="新細明體"/>
                <a:cs typeface="Calibri"/>
              </a:rPr>
              <a:t>-momentum, Z-momentum, internal energy of the gas, </a:t>
            </a:r>
            <a:r>
              <a:rPr lang="en-US" altLang="zh-TW" dirty="0" err="1">
                <a:ea typeface="新細明體"/>
                <a:cs typeface="Calibri"/>
              </a:rPr>
              <a:t>temperatureand</a:t>
            </a:r>
            <a:r>
              <a:rPr lang="en-US" altLang="zh-TW" dirty="0">
                <a:ea typeface="新細明體"/>
                <a:cs typeface="Calibri"/>
              </a:rPr>
              <a:t> gravitational potential]</a:t>
            </a:r>
          </a:p>
          <a:p>
            <a:r>
              <a:rPr lang="en-US" altLang="zh-TW" dirty="0">
                <a:ea typeface="新細明體"/>
                <a:cs typeface="Calibri"/>
              </a:rPr>
              <a:t>The resolution of each volume here is 256 cube and the temporal resolution is 200 time steps.</a:t>
            </a:r>
          </a:p>
          <a:p>
            <a:r>
              <a:rPr lang="en-US" altLang="zh-TW" dirty="0">
                <a:ea typeface="新細明體"/>
                <a:cs typeface="Calibri"/>
              </a:rPr>
              <a:t>If we store the raw data, it requires 85 TB storage space</a:t>
            </a:r>
            <a:r>
              <a:rPr lang="en-US" altLang="zh-TW" dirty="0" smtClean="0">
                <a:ea typeface="新細明體"/>
                <a:cs typeface="Calibri"/>
              </a:rPr>
              <a:t>.</a:t>
            </a:r>
            <a:endParaRPr lang="en-US" altLang="zh-TW" dirty="0">
              <a:ea typeface="新細明體"/>
              <a:cs typeface="Calibri"/>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20</a:t>
            </a:fld>
            <a:endParaRPr lang="en-US"/>
          </a:p>
        </p:txBody>
      </p:sp>
    </p:spTree>
    <p:extLst>
      <p:ext uri="{BB962C8B-B14F-4D97-AF65-F5344CB8AC3E}">
        <p14:creationId xmlns:p14="http://schemas.microsoft.com/office/powerpoint/2010/main" val="36869552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ea typeface="新細明體"/>
                <a:cs typeface="Calibri"/>
              </a:rPr>
              <a:t>By using </a:t>
            </a:r>
            <a:r>
              <a:rPr lang="zh-TW" altLang="en-US" dirty="0" smtClean="0">
                <a:ea typeface="新細明體"/>
                <a:cs typeface="Calibri"/>
              </a:rPr>
              <a:t>our </a:t>
            </a:r>
            <a:r>
              <a:rPr lang="zh-TW" altLang="en-US" dirty="0">
                <a:ea typeface="新細明體"/>
                <a:cs typeface="Calibri"/>
              </a:rPr>
              <a:t>technique to handle the </a:t>
            </a:r>
            <a:r>
              <a:rPr lang="zh-TW" altLang="en-US" dirty="0" smtClean="0">
                <a:ea typeface="新細明體"/>
                <a:cs typeface="Calibri"/>
              </a:rPr>
              <a:t>dataset</a:t>
            </a:r>
            <a:r>
              <a:rPr lang="en-US" altLang="zh-TW" dirty="0" smtClean="0">
                <a:ea typeface="新細明體"/>
                <a:cs typeface="Calibri"/>
              </a:rPr>
              <a:t>,</a:t>
            </a:r>
            <a:endParaRPr lang="zh-TW" altLang="en-US" dirty="0">
              <a:ea typeface="新細明體"/>
              <a:cs typeface="Calibri"/>
            </a:endParaRPr>
          </a:p>
          <a:p>
            <a:r>
              <a:rPr lang="zh-TW" altLang="en-US" dirty="0">
                <a:ea typeface="新細明體"/>
                <a:cs typeface="Calibri"/>
              </a:rPr>
              <a:t>We use 5 initial conditions to generate the prior knowledge data, which cost 24 GB.</a:t>
            </a:r>
          </a:p>
          <a:p>
            <a:r>
              <a:rPr lang="zh-TW" altLang="en-US" dirty="0">
                <a:ea typeface="新細明體"/>
                <a:cs typeface="Calibri"/>
              </a:rPr>
              <a:t>The data from the rest of initial conditions </a:t>
            </a:r>
            <a:r>
              <a:rPr lang="zh-TW" altLang="en-US" dirty="0" smtClean="0">
                <a:ea typeface="新細明體"/>
                <a:cs typeface="Calibri"/>
              </a:rPr>
              <a:t>are </a:t>
            </a:r>
            <a:r>
              <a:rPr lang="zh-TW" altLang="en-US" dirty="0">
                <a:ea typeface="新細明體"/>
                <a:cs typeface="Calibri"/>
              </a:rPr>
              <a:t>in situ statistically down-sampled.</a:t>
            </a:r>
          </a:p>
          <a:p>
            <a:r>
              <a:rPr lang="zh-TW" altLang="en-US" dirty="0">
                <a:ea typeface="新細明體"/>
                <a:cs typeface="Calibri"/>
              </a:rPr>
              <a:t>We use a subblock size 16 cube to subdive each volume and each sub-block is modeled by a Gaussian mixture model with 5 Gaussian component. </a:t>
            </a:r>
          </a:p>
          <a:p>
            <a:r>
              <a:rPr lang="zh-TW" altLang="en-US" dirty="0">
                <a:ea typeface="新細明體"/>
                <a:cs typeface="Calibri"/>
              </a:rPr>
              <a:t>The </a:t>
            </a:r>
            <a:r>
              <a:rPr lang="en-US" altLang="zh-TW" dirty="0" smtClean="0">
                <a:ea typeface="新細明體"/>
                <a:cs typeface="Calibri"/>
              </a:rPr>
              <a:t>total </a:t>
            </a:r>
            <a:r>
              <a:rPr lang="zh-TW" altLang="en-US" dirty="0" smtClean="0">
                <a:ea typeface="新細明體"/>
                <a:cs typeface="Calibri"/>
              </a:rPr>
              <a:t>statistical </a:t>
            </a:r>
            <a:r>
              <a:rPr lang="zh-TW" altLang="en-US" dirty="0">
                <a:ea typeface="新細明體"/>
                <a:cs typeface="Calibri"/>
              </a:rPr>
              <a:t>down-sampled data costs </a:t>
            </a:r>
            <a:r>
              <a:rPr lang="zh-TW" altLang="en-US" dirty="0" smtClean="0">
                <a:ea typeface="新細明體"/>
                <a:cs typeface="Calibri"/>
              </a:rPr>
              <a:t>360GBs.</a:t>
            </a:r>
            <a:endParaRPr lang="zh-TW" altLang="en-US" dirty="0">
              <a:ea typeface="新細明體"/>
              <a:cs typeface="Calibri"/>
            </a:endParaRPr>
          </a:p>
          <a:p>
            <a:r>
              <a:rPr lang="zh-TW" altLang="en-US" dirty="0">
                <a:ea typeface="新細明體"/>
                <a:cs typeface="Calibri"/>
              </a:rPr>
              <a:t>Our data proxy output 384GBs to disk in </a:t>
            </a:r>
            <a:r>
              <a:rPr lang="en-US" altLang="zh-TW" dirty="0">
                <a:ea typeface="新細明體"/>
                <a:cs typeface="Calibri"/>
              </a:rPr>
              <a:t>t</a:t>
            </a:r>
            <a:r>
              <a:rPr lang="zh-TW" altLang="en-US" dirty="0">
                <a:ea typeface="新細明體"/>
                <a:cs typeface="Calibri"/>
              </a:rPr>
              <a:t>otal and it cost 0.44% of the raw data size.</a:t>
            </a:r>
          </a:p>
        </p:txBody>
      </p:sp>
      <p:sp>
        <p:nvSpPr>
          <p:cNvPr id="4" name="投影片編號版面配置區 3"/>
          <p:cNvSpPr>
            <a:spLocks noGrp="1"/>
          </p:cNvSpPr>
          <p:nvPr>
            <p:ph type="sldNum" sz="quarter" idx="5"/>
          </p:nvPr>
        </p:nvSpPr>
        <p:spPr/>
        <p:txBody>
          <a:bodyPr/>
          <a:lstStyle/>
          <a:p>
            <a:fld id="{534C91F7-4780-40D2-AADF-642A8954ECBB}" type="slidenum">
              <a:rPr lang="en-US" smtClean="0"/>
              <a:t>21</a:t>
            </a:fld>
            <a:endParaRPr lang="en-US"/>
          </a:p>
        </p:txBody>
      </p:sp>
    </p:spTree>
    <p:extLst>
      <p:ext uri="{BB962C8B-B14F-4D97-AF65-F5344CB8AC3E}">
        <p14:creationId xmlns:p14="http://schemas.microsoft.com/office/powerpoint/2010/main" val="2886138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ea typeface="新細明體"/>
                <a:cs typeface="Calibri"/>
              </a:rPr>
              <a:t>In our evaluation, we compare data from our approach with reconstructed data native-down sampling, </a:t>
            </a:r>
            <a:r>
              <a:rPr lang="en-US" altLang="zh-TW" dirty="0" err="1">
                <a:ea typeface="新細明體"/>
                <a:cs typeface="Calibri"/>
              </a:rPr>
              <a:t>statistcal</a:t>
            </a:r>
            <a:r>
              <a:rPr lang="en-US" altLang="zh-TW" dirty="0">
                <a:ea typeface="新細明體"/>
                <a:cs typeface="Calibri"/>
              </a:rPr>
              <a:t> down-sampling only, ISABELA lossy compression and SZ lossy compression.</a:t>
            </a:r>
            <a:endParaRPr lang="en-US" dirty="0"/>
          </a:p>
          <a:p>
            <a:r>
              <a:rPr lang="en-US" altLang="zh-TW" dirty="0">
                <a:ea typeface="新細明體"/>
                <a:cs typeface="Calibri"/>
              </a:rPr>
              <a:t>We quantitative evaluate and compare the data reconstruction error on 7 quantities of all time steps and error of power spectrum which is </a:t>
            </a:r>
            <a:r>
              <a:rPr lang="en-US" altLang="zh-TW" dirty="0" err="1">
                <a:ea typeface="新細明體"/>
                <a:cs typeface="Calibri"/>
              </a:rPr>
              <a:t>caculated</a:t>
            </a:r>
            <a:r>
              <a:rPr lang="en-US" altLang="zh-TW" dirty="0">
                <a:ea typeface="新細明體"/>
                <a:cs typeface="Calibri"/>
              </a:rPr>
              <a:t> from the reconstructed data.</a:t>
            </a:r>
          </a:p>
          <a:p>
            <a:r>
              <a:rPr lang="en-US" altLang="zh-TW" dirty="0">
                <a:ea typeface="新細明體"/>
                <a:cs typeface="Calibri"/>
              </a:rPr>
              <a:t>Power spectrum is cosmological attribute and widely used in cosmologists'' domain. </a:t>
            </a:r>
            <a:endParaRPr lang="en-US" dirty="0"/>
          </a:p>
          <a:p>
            <a:r>
              <a:rPr lang="en-US" altLang="zh-TW" dirty="0">
                <a:ea typeface="新細明體"/>
                <a:cs typeface="Calibri"/>
              </a:rPr>
              <a:t>Here, we only show error plots of two quantities, dark matter density and temperature and power spectrum.</a:t>
            </a:r>
            <a:endParaRPr lang="en-US" altLang="zh-TW" dirty="0">
              <a:ea typeface="新細明體"/>
            </a:endParaRPr>
          </a:p>
          <a:p>
            <a:r>
              <a:rPr lang="en-US" dirty="0"/>
              <a:t>In each sub-figure, </a:t>
            </a:r>
            <a:r>
              <a:rPr lang="en-US" dirty="0">
                <a:ea typeface="新細明體"/>
                <a:cs typeface="Calibri"/>
              </a:rPr>
              <a:t>t</a:t>
            </a:r>
            <a:r>
              <a:rPr lang="en-US" altLang="zh-TW" dirty="0">
                <a:ea typeface="新細明體"/>
                <a:cs typeface="Calibri"/>
              </a:rPr>
              <a:t>he x-axis is time steps and y-axis is the root mean square error, each curve is an approach.</a:t>
            </a:r>
          </a:p>
          <a:p>
            <a:r>
              <a:rPr lang="en-US" altLang="zh-TW" dirty="0">
                <a:ea typeface="新細明體"/>
                <a:cs typeface="Calibri"/>
              </a:rPr>
              <a:t>Overall, we can observe that our approach has smaller error than other alternatives.</a:t>
            </a:r>
          </a:p>
          <a:p>
            <a:endParaRPr lang="en-US" altLang="zh-TW" dirty="0">
              <a:ea typeface="新細明體"/>
              <a:cs typeface="Calibri"/>
            </a:endParaRPr>
          </a:p>
          <a:p>
            <a:endParaRPr lang="en-US" altLang="zh-TW" dirty="0">
              <a:ea typeface="新細明體"/>
              <a:cs typeface="Calibri"/>
            </a:endParaRPr>
          </a:p>
          <a:p>
            <a:endParaRPr lang="zh-TW" altLang="en-US" dirty="0">
              <a:ea typeface="新細明體"/>
              <a:cs typeface="Calibri"/>
            </a:endParaRPr>
          </a:p>
        </p:txBody>
      </p:sp>
      <p:sp>
        <p:nvSpPr>
          <p:cNvPr id="4" name="投影片編號版面配置區 3"/>
          <p:cNvSpPr>
            <a:spLocks noGrp="1"/>
          </p:cNvSpPr>
          <p:nvPr>
            <p:ph type="sldNum" sz="quarter" idx="10"/>
          </p:nvPr>
        </p:nvSpPr>
        <p:spPr/>
        <p:txBody>
          <a:bodyPr/>
          <a:lstStyle/>
          <a:p>
            <a:fld id="{534C91F7-4780-40D2-AADF-642A8954ECBB}" type="slidenum">
              <a:rPr lang="en-US" smtClean="0"/>
              <a:t>22</a:t>
            </a:fld>
            <a:endParaRPr lang="en-US"/>
          </a:p>
        </p:txBody>
      </p:sp>
    </p:spTree>
    <p:extLst>
      <p:ext uri="{BB962C8B-B14F-4D97-AF65-F5344CB8AC3E}">
        <p14:creationId xmlns:p14="http://schemas.microsoft.com/office/powerpoint/2010/main" val="22837009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a:ea typeface="新細明體"/>
                <a:cs typeface="Calibri"/>
              </a:rPr>
              <a:t>We also qualitative evaluate our appraoch with ISABELA and SZ.</a:t>
            </a:r>
          </a:p>
          <a:p>
            <a:r>
              <a:rPr lang="zh-TW" altLang="en-US">
                <a:ea typeface="新細明體"/>
                <a:cs typeface="Calibri"/>
              </a:rPr>
              <a:t>This is volume rendering from the dark matter density field at time step 200 of a specific initial condition.</a:t>
            </a:r>
            <a:endParaRPr lang="zh-TW" altLang="en-US" dirty="0">
              <a:ea typeface="新細明體"/>
              <a:cs typeface="Calibri"/>
            </a:endParaRPr>
          </a:p>
          <a:p>
            <a:r>
              <a:rPr lang="zh-TW" altLang="en-US">
                <a:ea typeface="新細明體"/>
                <a:cs typeface="Calibri"/>
              </a:rPr>
              <a:t>The number in the parathesis is the storage cost compared to the raw data.</a:t>
            </a:r>
          </a:p>
          <a:p>
            <a:r>
              <a:rPr lang="zh-TW" altLang="en-US">
                <a:ea typeface="新細明體"/>
                <a:cs typeface="Calibri"/>
              </a:rPr>
              <a:t>We can observe that our approach preserve more accurate color and feature shape than other two alternatives and use less storage size.</a:t>
            </a:r>
            <a:endParaRPr lang="zh-TW" altLang="en-US" dirty="0">
              <a:ea typeface="新細明體"/>
              <a:cs typeface="Calibri"/>
            </a:endParaRPr>
          </a:p>
          <a:p>
            <a:endParaRPr lang="zh-TW" altLang="en-US" dirty="0">
              <a:ea typeface="新細明體"/>
              <a:cs typeface="Calibri"/>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23</a:t>
            </a:fld>
            <a:endParaRPr lang="en-US"/>
          </a:p>
        </p:txBody>
      </p:sp>
    </p:spTree>
    <p:extLst>
      <p:ext uri="{BB962C8B-B14F-4D97-AF65-F5344CB8AC3E}">
        <p14:creationId xmlns:p14="http://schemas.microsoft.com/office/powerpoint/2010/main" val="26551031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This is the </a:t>
            </a:r>
            <a:r>
              <a:rPr lang="en-US" dirty="0" err="1">
                <a:cs typeface="Calibri"/>
              </a:rPr>
              <a:t>isosurface</a:t>
            </a:r>
            <a:r>
              <a:rPr lang="en-US" dirty="0">
                <a:cs typeface="Calibri"/>
              </a:rPr>
              <a:t> of an </a:t>
            </a:r>
            <a:r>
              <a:rPr lang="en-US" dirty="0" err="1">
                <a:cs typeface="Calibri"/>
              </a:rPr>
              <a:t>isovalue</a:t>
            </a:r>
            <a:r>
              <a:rPr lang="en-US" dirty="0">
                <a:cs typeface="Calibri"/>
              </a:rPr>
              <a:t> </a:t>
            </a:r>
            <a:r>
              <a:rPr lang="en-US" dirty="0" smtClean="0">
                <a:cs typeface="Calibri"/>
              </a:rPr>
              <a:t>from </a:t>
            </a:r>
            <a:r>
              <a:rPr lang="en-US" dirty="0">
                <a:cs typeface="Calibri"/>
              </a:rPr>
              <a:t>gravitational potential</a:t>
            </a:r>
          </a:p>
          <a:p>
            <a:r>
              <a:rPr lang="en-US" dirty="0">
                <a:cs typeface="Calibri"/>
              </a:rPr>
              <a:t>We highlight several regions and we can observe that our approach preserve more accurate </a:t>
            </a:r>
            <a:r>
              <a:rPr lang="en-US" dirty="0" err="1">
                <a:cs typeface="Calibri"/>
              </a:rPr>
              <a:t>isosurfaces</a:t>
            </a:r>
            <a:r>
              <a:rPr lang="en-US" dirty="0">
                <a:cs typeface="Calibri"/>
              </a:rPr>
              <a:t>.</a:t>
            </a:r>
          </a:p>
        </p:txBody>
      </p:sp>
      <p:sp>
        <p:nvSpPr>
          <p:cNvPr id="4" name="Slide Number Placeholder 3"/>
          <p:cNvSpPr>
            <a:spLocks noGrp="1"/>
          </p:cNvSpPr>
          <p:nvPr>
            <p:ph type="sldNum" sz="quarter" idx="5"/>
          </p:nvPr>
        </p:nvSpPr>
        <p:spPr/>
        <p:txBody>
          <a:bodyPr/>
          <a:lstStyle/>
          <a:p>
            <a:fld id="{534C91F7-4780-40D2-AADF-642A8954ECBB}" type="slidenum">
              <a:rPr lang="en-US" smtClean="0"/>
              <a:t>24</a:t>
            </a:fld>
            <a:endParaRPr lang="en-US"/>
          </a:p>
        </p:txBody>
      </p:sp>
    </p:spTree>
    <p:extLst>
      <p:ext uri="{BB962C8B-B14F-4D97-AF65-F5344CB8AC3E}">
        <p14:creationId xmlns:p14="http://schemas.microsoft.com/office/powerpoint/2010/main" val="25741000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ea typeface="新細明體"/>
                <a:cs typeface="Calibri"/>
              </a:rPr>
              <a:t>This is streamline from</a:t>
            </a:r>
            <a:r>
              <a:rPr lang="en-US" altLang="zh-TW" dirty="0">
                <a:ea typeface="新細明體"/>
                <a:cs typeface="Calibri"/>
              </a:rPr>
              <a:t> the vector field consist of</a:t>
            </a:r>
            <a:r>
              <a:rPr lang="zh-TW" altLang="en-US" dirty="0">
                <a:ea typeface="新細明體"/>
                <a:cs typeface="Calibri"/>
              </a:rPr>
              <a:t> x- y- z- momentum of a zoom in area.</a:t>
            </a:r>
          </a:p>
          <a:p>
            <a:r>
              <a:rPr lang="zh-TW" altLang="en-US" dirty="0">
                <a:ea typeface="新細明體"/>
                <a:cs typeface="Calibri"/>
              </a:rPr>
              <a:t>We can observe that there is a swirl and a vortex in the raw data.</a:t>
            </a:r>
          </a:p>
          <a:p>
            <a:r>
              <a:rPr lang="zh-TW" altLang="en-US" dirty="0">
                <a:ea typeface="新細明體"/>
                <a:cs typeface="Calibri"/>
              </a:rPr>
              <a:t>Our approach well reproduce the left votex and </a:t>
            </a:r>
            <a:r>
              <a:rPr lang="en-US" altLang="zh-TW" dirty="0">
                <a:ea typeface="新細明體"/>
                <a:cs typeface="Calibri"/>
              </a:rPr>
              <a:t>also </a:t>
            </a:r>
            <a:r>
              <a:rPr lang="zh-TW" altLang="en-US" dirty="0">
                <a:ea typeface="新細明體"/>
                <a:cs typeface="Calibri"/>
              </a:rPr>
              <a:t>somewhat reprocude the right swirl.</a:t>
            </a:r>
          </a:p>
          <a:p>
            <a:r>
              <a:rPr lang="zh-TW" altLang="en-US" dirty="0">
                <a:ea typeface="新細明體"/>
                <a:cs typeface="Calibri"/>
              </a:rPr>
              <a:t>But, the other two alterntatives  cannot reproduce the swirl and the vortex even if they spend more storage size.</a:t>
            </a:r>
          </a:p>
        </p:txBody>
      </p:sp>
      <p:sp>
        <p:nvSpPr>
          <p:cNvPr id="4" name="投影片編號版面配置區 3"/>
          <p:cNvSpPr>
            <a:spLocks noGrp="1"/>
          </p:cNvSpPr>
          <p:nvPr>
            <p:ph type="sldNum" sz="quarter" idx="10"/>
          </p:nvPr>
        </p:nvSpPr>
        <p:spPr/>
        <p:txBody>
          <a:bodyPr/>
          <a:lstStyle/>
          <a:p>
            <a:fld id="{534C91F7-4780-40D2-AADF-642A8954ECBB}" type="slidenum">
              <a:rPr lang="en-US" smtClean="0"/>
              <a:t>25</a:t>
            </a:fld>
            <a:endParaRPr lang="en-US"/>
          </a:p>
        </p:txBody>
      </p:sp>
    </p:spTree>
    <p:extLst>
      <p:ext uri="{BB962C8B-B14F-4D97-AF65-F5344CB8AC3E}">
        <p14:creationId xmlns:p14="http://schemas.microsoft.com/office/powerpoint/2010/main" val="29804657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In this paper..............just read...</a:t>
            </a:r>
          </a:p>
        </p:txBody>
      </p:sp>
      <p:sp>
        <p:nvSpPr>
          <p:cNvPr id="4" name="Slide Number Placeholder 3"/>
          <p:cNvSpPr>
            <a:spLocks noGrp="1"/>
          </p:cNvSpPr>
          <p:nvPr>
            <p:ph type="sldNum" sz="quarter" idx="5"/>
          </p:nvPr>
        </p:nvSpPr>
        <p:spPr/>
        <p:txBody>
          <a:bodyPr/>
          <a:lstStyle/>
          <a:p>
            <a:fld id="{534C91F7-4780-40D2-AADF-642A8954ECBB}" type="slidenum">
              <a:rPr lang="en-US" smtClean="0"/>
              <a:t>26</a:t>
            </a:fld>
            <a:endParaRPr lang="en-US"/>
          </a:p>
        </p:txBody>
      </p:sp>
    </p:spTree>
    <p:extLst>
      <p:ext uri="{BB962C8B-B14F-4D97-AF65-F5344CB8AC3E}">
        <p14:creationId xmlns:p14="http://schemas.microsoft.com/office/powerpoint/2010/main" val="15067022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TW" dirty="0"/>
              <a:t>we </a:t>
            </a:r>
            <a:r>
              <a:rPr kumimoji="1" lang="en-US" altLang="zh-TW" dirty="0" err="1"/>
              <a:t>greately</a:t>
            </a:r>
            <a:r>
              <a:rPr kumimoji="1" lang="en-US" altLang="zh-TW" dirty="0"/>
              <a:t> </a:t>
            </a:r>
            <a:r>
              <a:rPr kumimoji="1" lang="en-US" altLang="zh-TW" dirty="0" err="1"/>
              <a:t>acknoledge</a:t>
            </a:r>
            <a:r>
              <a:rPr kumimoji="1" lang="en-US" altLang="zh-TW" dirty="0"/>
              <a:t> to the grants which</a:t>
            </a:r>
            <a:r>
              <a:rPr kumimoji="1" lang="en-US" altLang="zh-TW" baseline="0" dirty="0"/>
              <a:t> supports this research</a:t>
            </a:r>
            <a:endParaRPr kumimoji="1" lang="zh-TW" altLang="en-US" dirty="0"/>
          </a:p>
          <a:p>
            <a:r>
              <a:rPr kumimoji="1" lang="en-US" altLang="zh-TW" dirty="0"/>
              <a:t>and</a:t>
            </a:r>
          </a:p>
          <a:p>
            <a:r>
              <a:rPr kumimoji="1" lang="en-US" altLang="zh-TW" dirty="0"/>
              <a:t>Thanks</a:t>
            </a:r>
            <a:r>
              <a:rPr kumimoji="1" lang="en-US" altLang="zh-TW" baseline="0" dirty="0"/>
              <a:t> for your listening, I am welcome to take  questions</a:t>
            </a:r>
            <a:r>
              <a:rPr kumimoji="1" lang="en-US" altLang="zh-TW" baseline="0" dirty="0" smtClean="0"/>
              <a:t>.</a:t>
            </a:r>
            <a:endParaRPr kumimoji="1" lang="en-US" altLang="zh-TW" baseline="0" dirty="0"/>
          </a:p>
        </p:txBody>
      </p:sp>
      <p:sp>
        <p:nvSpPr>
          <p:cNvPr id="4" name="投影片編號版面配置區 3"/>
          <p:cNvSpPr>
            <a:spLocks noGrp="1"/>
          </p:cNvSpPr>
          <p:nvPr>
            <p:ph type="sldNum" sz="quarter" idx="10"/>
          </p:nvPr>
        </p:nvSpPr>
        <p:spPr/>
        <p:txBody>
          <a:bodyPr/>
          <a:lstStyle/>
          <a:p>
            <a:fld id="{534C91F7-4780-40D2-AADF-642A8954ECBB}" type="slidenum">
              <a:rPr lang="en-US" smtClean="0"/>
              <a:t>27</a:t>
            </a:fld>
            <a:endParaRPr lang="en-US"/>
          </a:p>
        </p:txBody>
      </p:sp>
    </p:spTree>
    <p:extLst>
      <p:ext uri="{BB962C8B-B14F-4D97-AF65-F5344CB8AC3E}">
        <p14:creationId xmlns:p14="http://schemas.microsoft.com/office/powerpoint/2010/main" val="27262868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a:t>Details …subsample….to GMM</a:t>
            </a:r>
            <a:endParaRPr kumimoji="1" lang="zh-TW" altLang="en-US" dirty="0"/>
          </a:p>
        </p:txBody>
      </p:sp>
      <p:sp>
        <p:nvSpPr>
          <p:cNvPr id="4" name="投影片編號版面配置區 3"/>
          <p:cNvSpPr>
            <a:spLocks noGrp="1"/>
          </p:cNvSpPr>
          <p:nvPr>
            <p:ph type="sldNum" sz="quarter" idx="5"/>
          </p:nvPr>
        </p:nvSpPr>
        <p:spPr/>
        <p:txBody>
          <a:bodyPr/>
          <a:lstStyle/>
          <a:p>
            <a:fld id="{534C91F7-4780-40D2-AADF-642A8954ECBB}" type="slidenum">
              <a:rPr lang="en-US" smtClean="0"/>
              <a:t>29</a:t>
            </a:fld>
            <a:endParaRPr lang="en-US"/>
          </a:p>
        </p:txBody>
      </p:sp>
    </p:spTree>
    <p:extLst>
      <p:ext uri="{BB962C8B-B14F-4D97-AF65-F5344CB8AC3E}">
        <p14:creationId xmlns:p14="http://schemas.microsoft.com/office/powerpoint/2010/main" val="24985664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a:ea typeface="新細明體"/>
              </a:rPr>
              <a:t>(probability remove this...)</a:t>
            </a:r>
            <a:endParaRPr lang="mr-IN" altLang="zh-TW">
              <a:ea typeface="新細明體"/>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30</a:t>
            </a:fld>
            <a:endParaRPr lang="en-US"/>
          </a:p>
        </p:txBody>
      </p:sp>
    </p:spTree>
    <p:extLst>
      <p:ext uri="{BB962C8B-B14F-4D97-AF65-F5344CB8AC3E}">
        <p14:creationId xmlns:p14="http://schemas.microsoft.com/office/powerpoint/2010/main" val="1098785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defRPr/>
            </a:pPr>
            <a:r>
              <a:rPr lang="en-US" dirty="0" smtClean="0">
                <a:ea typeface="新細明體"/>
                <a:cs typeface="Calibri"/>
              </a:rPr>
              <a:t>In </a:t>
            </a:r>
            <a:r>
              <a:rPr lang="en-US" dirty="0">
                <a:ea typeface="新細明體"/>
                <a:cs typeface="Calibri"/>
              </a:rPr>
              <a:t>addition, </a:t>
            </a:r>
            <a:r>
              <a:rPr lang="en-US" dirty="0"/>
              <a:t>exploratory analysis of the simulation may lead to new insights of the governing physical model.</a:t>
            </a:r>
            <a:endParaRPr lang="en-US" dirty="0">
              <a:ea typeface="新細明體"/>
              <a:cs typeface="Calibri"/>
            </a:endParaRPr>
          </a:p>
          <a:p>
            <a:pPr>
              <a:defRPr/>
            </a:pPr>
            <a:r>
              <a:rPr lang="en-US" dirty="0">
                <a:ea typeface="新細明體"/>
                <a:cs typeface="Calibri"/>
              </a:rPr>
              <a:t>For example, </a:t>
            </a:r>
            <a:r>
              <a:rPr lang="en-US" dirty="0" err="1">
                <a:ea typeface="新細明體"/>
                <a:cs typeface="Calibri"/>
              </a:rPr>
              <a:t>comologists</a:t>
            </a:r>
            <a:r>
              <a:rPr lang="en-US" dirty="0">
                <a:ea typeface="新細明體"/>
                <a:cs typeface="Calibri"/>
              </a:rPr>
              <a:t> can study the nuanced behavior or universe evolution among simulation runs of different initial conditions. </a:t>
            </a:r>
          </a:p>
          <a:p>
            <a:pPr>
              <a:defRPr/>
            </a:pPr>
            <a:r>
              <a:rPr lang="en-US" dirty="0">
                <a:ea typeface="新細明體"/>
                <a:cs typeface="Calibri"/>
              </a:rPr>
              <a:t>(c ) All of these studied based on an ensemble dataset which is generate by Nyx simulation.</a:t>
            </a:r>
          </a:p>
          <a:p>
            <a:pPr>
              <a:defRPr/>
            </a:pPr>
            <a:r>
              <a:rPr lang="en-US" dirty="0" smtClean="0">
                <a:ea typeface="新細明體"/>
                <a:cs typeface="Calibri"/>
              </a:rPr>
              <a:t>(c )The </a:t>
            </a:r>
            <a:r>
              <a:rPr lang="en-US" dirty="0">
                <a:ea typeface="新細明體"/>
                <a:cs typeface="Calibri"/>
              </a:rPr>
              <a:t>following figure illustrates the concept of ensemble dataset. In the example, the simulation can take 2 parameters and each parameter can have 6 possible values. So, the parameter space have </a:t>
            </a:r>
            <a:r>
              <a:rPr lang="en-US" dirty="0" smtClean="0">
                <a:ea typeface="新細明體"/>
                <a:cs typeface="Calibri"/>
              </a:rPr>
              <a:t>6*6 =36 </a:t>
            </a:r>
            <a:r>
              <a:rPr lang="en-US" dirty="0">
                <a:ea typeface="新細明體"/>
                <a:cs typeface="Calibri"/>
              </a:rPr>
              <a:t>possible initial conditions and each initial condition is a grid in this figure.</a:t>
            </a:r>
          </a:p>
          <a:p>
            <a:pPr>
              <a:defRPr/>
            </a:pPr>
            <a:r>
              <a:rPr lang="en-US" dirty="0">
                <a:ea typeface="新細明體"/>
                <a:cs typeface="Calibri"/>
              </a:rPr>
              <a:t>Each initial condition can be used to have a simulation run. The dataset from the simulation runs shows the universe evolution of the corresponding initial condition.</a:t>
            </a:r>
          </a:p>
          <a:p>
            <a:pPr>
              <a:defRPr/>
            </a:pPr>
            <a:endParaRPr lang="en-US" altLang="zh-TW" dirty="0">
              <a:ea typeface="新細明體"/>
              <a:cs typeface="Calibri" panose="020F0502020204030204"/>
            </a:endParaRPr>
          </a:p>
          <a:p>
            <a:pPr>
              <a:defRPr/>
            </a:pPr>
            <a:endParaRPr lang="en-US" altLang="zh-TW" dirty="0">
              <a:ea typeface="新細明體"/>
              <a:cs typeface="Calibri" panose="020F0502020204030204"/>
            </a:endParaRPr>
          </a:p>
          <a:p>
            <a:pPr>
              <a:defRPr/>
            </a:pPr>
            <a:endParaRPr lang="en-US" altLang="zh-TW" dirty="0">
              <a:ea typeface="新細明體"/>
              <a:cs typeface="Calibri" panose="020F0502020204030204"/>
            </a:endParaRPr>
          </a:p>
          <a:p>
            <a:pPr>
              <a:defRPr/>
            </a:pPr>
            <a:endParaRPr lang="zh-TW" altLang="en-US" dirty="0">
              <a:ea typeface="新細明體" panose="02020500000000000000" pitchFamily="18" charset="-120"/>
              <a:cs typeface="Calibri" panose="020F0502020204030204"/>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3</a:t>
            </a:fld>
            <a:endParaRPr lang="en-US"/>
          </a:p>
        </p:txBody>
      </p:sp>
    </p:spTree>
    <p:extLst>
      <p:ext uri="{BB962C8B-B14F-4D97-AF65-F5344CB8AC3E}">
        <p14:creationId xmlns:p14="http://schemas.microsoft.com/office/powerpoint/2010/main" val="3476209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defRPr/>
            </a:pPr>
            <a:r>
              <a:rPr lang="en-US" altLang="zh-TW" dirty="0">
                <a:ea typeface="新細明體"/>
                <a:cs typeface="Calibri"/>
              </a:rPr>
              <a:t>Nyx is a cosmological simulation developed by </a:t>
            </a:r>
            <a:r>
              <a:rPr lang="en-US" altLang="zh-TW" dirty="0" err="1">
                <a:ea typeface="新細明體"/>
                <a:cs typeface="Calibri"/>
              </a:rPr>
              <a:t>comologists</a:t>
            </a:r>
            <a:r>
              <a:rPr lang="en-US" altLang="zh-TW" dirty="0">
                <a:ea typeface="新細明體"/>
                <a:cs typeface="Calibri"/>
              </a:rPr>
              <a:t> in Laurence Berkeley laboratory.</a:t>
            </a:r>
            <a:endParaRPr lang="en-US" dirty="0"/>
          </a:p>
          <a:p>
            <a:pPr>
              <a:defRPr/>
            </a:pPr>
            <a:r>
              <a:rPr lang="en-US" dirty="0"/>
              <a:t>(c ) The purpose of cosmological simulation is to try to link the observed distribution and evolution of matter in the universe with fundamental physical parameters. </a:t>
            </a:r>
            <a:endParaRPr lang="en-US" dirty="0">
              <a:cs typeface="Calibri" panose="020F0502020204030204"/>
            </a:endParaRPr>
          </a:p>
          <a:p>
            <a:pPr>
              <a:defRPr/>
            </a:pPr>
            <a:r>
              <a:rPr lang="en-US" dirty="0"/>
              <a:t>because, some of these parameters serve as initial conditions for the universe.</a:t>
            </a:r>
            <a:endParaRPr lang="en-US" dirty="0">
              <a:cs typeface="Calibri"/>
            </a:endParaRPr>
          </a:p>
          <a:p>
            <a:pPr>
              <a:defRPr/>
            </a:pPr>
            <a:r>
              <a:rPr lang="en-US" dirty="0">
                <a:ea typeface="新細明體"/>
                <a:cs typeface="Calibri"/>
              </a:rPr>
              <a:t>For example, cosmologists can run the simulation with different parameters to find the set of parameters whose results are close to the observation to reduce the range of parameter for the future study.</a:t>
            </a:r>
          </a:p>
          <a:p>
            <a:pPr>
              <a:defRPr/>
            </a:pPr>
            <a:r>
              <a:rPr lang="en-US" dirty="0">
                <a:ea typeface="新細明體"/>
                <a:cs typeface="Calibri"/>
              </a:rPr>
              <a:t>(c ) In addition, </a:t>
            </a:r>
            <a:r>
              <a:rPr lang="en-US" dirty="0"/>
              <a:t>exploratory analysis of the simulation may lead to new insights of the governing physical model.</a:t>
            </a:r>
            <a:endParaRPr lang="en-US" dirty="0">
              <a:ea typeface="新細明體"/>
              <a:cs typeface="Calibri"/>
            </a:endParaRPr>
          </a:p>
          <a:p>
            <a:pPr>
              <a:defRPr/>
            </a:pPr>
            <a:r>
              <a:rPr lang="en-US" dirty="0">
                <a:ea typeface="新細明體"/>
                <a:cs typeface="Calibri"/>
              </a:rPr>
              <a:t>For example, </a:t>
            </a:r>
            <a:r>
              <a:rPr lang="en-US" dirty="0" err="1">
                <a:ea typeface="新細明體"/>
                <a:cs typeface="Calibri"/>
              </a:rPr>
              <a:t>comologists</a:t>
            </a:r>
            <a:r>
              <a:rPr lang="en-US" dirty="0">
                <a:ea typeface="新細明體"/>
                <a:cs typeface="Calibri"/>
              </a:rPr>
              <a:t> can study the nuanced behavior or universe evolution among simulation runs of different initial conditions. </a:t>
            </a:r>
          </a:p>
          <a:p>
            <a:pPr>
              <a:defRPr/>
            </a:pPr>
            <a:r>
              <a:rPr lang="en-US" dirty="0">
                <a:ea typeface="新細明體"/>
                <a:cs typeface="Calibri"/>
              </a:rPr>
              <a:t>(c ) All of these studied based on an ensemble dataset which is generate by Nyx simulation.</a:t>
            </a:r>
          </a:p>
          <a:p>
            <a:pPr>
              <a:defRPr/>
            </a:pPr>
            <a:r>
              <a:rPr lang="en-US" dirty="0">
                <a:ea typeface="新細明體"/>
                <a:cs typeface="Calibri"/>
              </a:rPr>
              <a:t>The following figure illustrates the concept of ensemble dataset. In the example, the simulation can take 2 parameters and each parameter can have 6 possible values. So, the parameter space have 6*6 possible initial conditions and each initial condition is a grid in this figure.</a:t>
            </a:r>
          </a:p>
          <a:p>
            <a:pPr>
              <a:defRPr/>
            </a:pPr>
            <a:r>
              <a:rPr lang="en-US" dirty="0">
                <a:ea typeface="新細明體"/>
                <a:cs typeface="Calibri"/>
              </a:rPr>
              <a:t>Each initial condition can be used to have a simulation run. The dataset from the simulation runs shows the universe evolution of the corresponding initial condition.</a:t>
            </a:r>
          </a:p>
          <a:p>
            <a:pPr>
              <a:defRPr/>
            </a:pPr>
            <a:endParaRPr lang="en-US" altLang="zh-TW" dirty="0">
              <a:ea typeface="新細明體"/>
              <a:cs typeface="Calibri" panose="020F0502020204030204"/>
            </a:endParaRPr>
          </a:p>
          <a:p>
            <a:pPr>
              <a:defRPr/>
            </a:pPr>
            <a:endParaRPr lang="en-US" altLang="zh-TW" dirty="0">
              <a:ea typeface="新細明體"/>
              <a:cs typeface="Calibri" panose="020F0502020204030204"/>
            </a:endParaRPr>
          </a:p>
          <a:p>
            <a:pPr>
              <a:defRPr/>
            </a:pPr>
            <a:endParaRPr lang="en-US" altLang="zh-TW" dirty="0">
              <a:ea typeface="新細明體"/>
              <a:cs typeface="Calibri" panose="020F0502020204030204"/>
            </a:endParaRPr>
          </a:p>
          <a:p>
            <a:pPr>
              <a:defRPr/>
            </a:pPr>
            <a:endParaRPr lang="zh-TW" altLang="en-US" dirty="0">
              <a:ea typeface="新細明體" panose="02020500000000000000" pitchFamily="18" charset="-120"/>
              <a:cs typeface="Calibri" panose="020F0502020204030204"/>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31</a:t>
            </a:fld>
            <a:endParaRPr lang="en-US"/>
          </a:p>
        </p:txBody>
      </p:sp>
    </p:spTree>
    <p:extLst>
      <p:ext uri="{BB962C8B-B14F-4D97-AF65-F5344CB8AC3E}">
        <p14:creationId xmlns:p14="http://schemas.microsoft.com/office/powerpoint/2010/main" val="15483617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備忘稿版面配置區 2"/>
              <p:cNvSpPr>
                <a:spLocks noGrp="1"/>
              </p:cNvSpPr>
              <p:nvPr>
                <p:ph type="body" idx="1"/>
              </p:nvPr>
            </p:nvSpPr>
            <p:spPr/>
            <p:txBody>
              <a:bodyPr/>
              <a:lstStyle/>
              <a:p>
                <a:r>
                  <a:rPr kumimoji="1" lang="en-US" altLang="zh-TW" dirty="0"/>
                  <a:t>After we have selected </a:t>
                </a:r>
                <a:r>
                  <a:rPr kumimoji="1" lang="en-US" altLang="zh-TW" baseline="0" dirty="0"/>
                  <a:t>P in the </a:t>
                </a:r>
                <a:r>
                  <a:rPr kumimoji="1" lang="en-US" altLang="zh-TW" baseline="0" dirty="0" err="1"/>
                  <a:t>prori</a:t>
                </a:r>
                <a:r>
                  <a:rPr kumimoji="1" lang="en-US" altLang="zh-TW" baseline="0" dirty="0"/>
                  <a:t> knowledge, we can combine P and G to reconstruct the sub-block which is represented by G</a:t>
                </a:r>
              </a:p>
              <a:p>
                <a:endParaRPr kumimoji="1" lang="en-US" altLang="zh-TW" baseline="0" dirty="0"/>
              </a:p>
              <a:p>
                <a:r>
                  <a:rPr kumimoji="1" lang="en-US" altLang="zh-TW" baseline="0" dirty="0"/>
                  <a:t>Here has two main steps, one is redrawn sample from the GMM which present the sub-block G</a:t>
                </a:r>
              </a:p>
              <a:p>
                <a:r>
                  <a:rPr kumimoji="1" lang="en-US" altLang="zh-TW" baseline="0" dirty="0"/>
                  <a:t>The other one is to determine </a:t>
                </a:r>
                <a:r>
                  <a:rPr lang="en-US" altLang="zh-TW" dirty="0">
                    <a:ea typeface="Cambria Math" panose="02040503050406030204" pitchFamily="18" charset="0"/>
                    <a:cs typeface="Calibri"/>
                  </a:rPr>
                  <a:t>locations of redrawn samples in the reconstructed space of a sub-block</a:t>
                </a:r>
              </a:p>
              <a:p>
                <a:endParaRPr kumimoji="1" lang="en-US" altLang="zh-TW" dirty="0"/>
              </a:p>
              <a:p>
                <a:r>
                  <a:rPr kumimoji="1" lang="en-US" altLang="zh-TW" dirty="0"/>
                  <a:t>Our goal</a:t>
                </a:r>
                <a:r>
                  <a:rPr kumimoji="1" lang="en-US" altLang="zh-TW" baseline="0" dirty="0"/>
                  <a:t> here is to make the relative local pattern of the reconstructed sub-block is as similar as possible to P</a:t>
                </a:r>
              </a:p>
              <a:p>
                <a:endParaRPr kumimoji="1" lang="en-US" altLang="zh-TW" baseline="0" dirty="0"/>
              </a:p>
              <a:p>
                <a:r>
                  <a:rPr kumimoji="1" lang="en-US" altLang="zh-TW" baseline="0" dirty="0"/>
                  <a:t>For any redrawn sample “s”, we search the location of the sample in P whose rank by value in P is equal to  the rank by data value of the sample s in all redrawn samples, then place s at the location</a:t>
                </a:r>
                <a:endParaRPr kumimoji="1" lang="en-US" altLang="zh-TW" dirty="0"/>
              </a:p>
              <a:p>
                <a:endParaRPr kumimoji="1" lang="en-US" altLang="zh-TW" dirty="0"/>
              </a:p>
              <a:p>
                <a:r>
                  <a:rPr kumimoji="1" lang="en-US" altLang="zh-TW" dirty="0"/>
                  <a:t>(c )The</a:t>
                </a:r>
                <a:r>
                  <a:rPr kumimoji="1" lang="en-US" altLang="zh-TW" baseline="0" dirty="0"/>
                  <a:t> following is a 2D example to reconstruct a 2x2 sub-block from a given GMM G and a selected P from prior knowledge. </a:t>
                </a:r>
              </a:p>
              <a:p>
                <a:r>
                  <a:rPr kumimoji="1" lang="de-DE" altLang="zh-TW" baseline="0" dirty="0"/>
                  <a:t>(c )</a:t>
                </a:r>
                <a:r>
                  <a:rPr kumimoji="1" lang="en-US" altLang="zh-TW" baseline="0" dirty="0"/>
                  <a:t>We first resample 2*2 4 samples from the GMM and (c )sort these sample to know the samples’ rank by value in all </a:t>
                </a:r>
                <a:r>
                  <a:rPr kumimoji="1" lang="en-US" altLang="zh-TW" baseline="0" dirty="0" err="1"/>
                  <a:t>redarwn</a:t>
                </a:r>
                <a:r>
                  <a:rPr kumimoji="1" lang="en-US" altLang="zh-TW" baseline="0" dirty="0"/>
                  <a:t> samples. Here, brighter circle indicate higher data value.</a:t>
                </a:r>
              </a:p>
              <a:p>
                <a:endParaRPr kumimoji="1" lang="en-US" altLang="zh-TW" baseline="0" dirty="0"/>
              </a:p>
              <a:p>
                <a:r>
                  <a:rPr kumimoji="1" lang="en-US" altLang="zh-TW" baseline="0" dirty="0"/>
                  <a:t>(c )Then, we can first pick the sample whose rank by value is 1 which mean it has largest value among the redrawn </a:t>
                </a:r>
                <a:r>
                  <a:rPr kumimoji="1" lang="en-US" altLang="zh-TW" baseline="0" dirty="0" err="1"/>
                  <a:t>smaples</a:t>
                </a:r>
                <a:r>
                  <a:rPr kumimoji="1" lang="en-US" altLang="zh-TW" baseline="0" dirty="0"/>
                  <a:t>, (c )and find the location in P where the rank by value is also 1 (c )and place the sample to the same location in the sub-block.</a:t>
                </a:r>
              </a:p>
              <a:p>
                <a:endParaRPr kumimoji="1" lang="en-US" altLang="zh-TW" baseline="0"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TW" baseline="0" dirty="0"/>
                  <a:t>(c )Then, we pick the sample whose rank by value is 2, (c )and find the location in P where the rank by value is also 2 (c )and place the sample to the same location.</a:t>
                </a: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TW" baseline="0"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TW" baseline="0" dirty="0"/>
                  <a:t>(c </a:t>
                </a:r>
                <a:r>
                  <a:rPr kumimoji="1" lang="en-US" altLang="zh-TW" baseline="0" dirty="0" err="1"/>
                  <a:t>cccccc</a:t>
                </a:r>
                <a:r>
                  <a:rPr kumimoji="1" lang="en-US" altLang="zh-TW" baseline="0" dirty="0"/>
                  <a:t>) the algorithm just follow this to assign all samples to the the sub-block space to reconstruct the data.</a:t>
                </a:r>
                <a:endParaRPr kumimoji="1" lang="en-US" altLang="zh-TW" dirty="0"/>
              </a:p>
              <a:p>
                <a:endParaRPr kumimoji="1" lang="en-US" altLang="zh-TW" dirty="0"/>
              </a:p>
            </p:txBody>
          </p:sp>
        </mc:Choice>
        <mc:Fallback xmlns="">
          <p:sp>
            <p:nvSpPr>
              <p:cNvPr id="3" name="備忘稿版面配置區 2"/>
              <p:cNvSpPr>
                <a:spLocks noGrp="1"/>
              </p:cNvSpPr>
              <p:nvPr>
                <p:ph type="body" idx="1"/>
              </p:nvPr>
            </p:nvSpPr>
            <p:spPr/>
            <p:txBody>
              <a:bodyPr/>
              <a:lstStyle/>
              <a:p>
                <a:r>
                  <a:rPr kumimoji="1" lang="en-US" altLang="zh-TW" dirty="0"/>
                  <a:t>This</a:t>
                </a:r>
                <a:r>
                  <a:rPr kumimoji="1" lang="en-US" altLang="zh-TW" baseline="0" dirty="0"/>
                  <a:t> is the </a:t>
                </a:r>
                <a:r>
                  <a:rPr kumimoji="1" lang="en-US" altLang="zh-TW" dirty="0" err="1"/>
                  <a:t>reconstruciton</a:t>
                </a:r>
                <a:r>
                  <a:rPr kumimoji="1" lang="en-US" altLang="zh-TW" dirty="0"/>
                  <a:t> algorithm</a:t>
                </a:r>
              </a:p>
              <a:p>
                <a:r>
                  <a:rPr lang="en-US" altLang="zh-TW" dirty="0">
                    <a:ea typeface="新細明體"/>
                    <a:cs typeface="Calibri"/>
                  </a:rPr>
                  <a:t>After having the a sub-block P in the prior knowledge data, we will combine it with L’s  gaussian mixture model to reconstruct the original resolution</a:t>
                </a:r>
              </a:p>
              <a:p>
                <a:endParaRPr lang="en-US" altLang="zh-TW" dirty="0">
                  <a:ea typeface="新細明體"/>
                  <a:cs typeface="Calibri"/>
                </a:endParaRPr>
              </a:p>
              <a:p>
                <a:r>
                  <a:rPr lang="en-US" altLang="zh-TW" dirty="0">
                    <a:ea typeface="新細明體"/>
                    <a:cs typeface="Calibri"/>
                  </a:rPr>
                  <a:t>We first draw samples from L's GMM and sort these samples.</a:t>
                </a:r>
              </a:p>
              <a:p>
                <a:r>
                  <a:rPr lang="en-US" altLang="zh-TW" dirty="0">
                    <a:ea typeface="新細明體"/>
                    <a:cs typeface="Calibri"/>
                  </a:rPr>
                  <a:t>We will put the largest samples at the location where P has a largest value</a:t>
                </a:r>
              </a:p>
              <a:p>
                <a:r>
                  <a:rPr lang="en-US" altLang="zh-TW" dirty="0">
                    <a:ea typeface="新細明體"/>
                    <a:cs typeface="Calibri"/>
                  </a:rPr>
                  <a:t>2nd largest samples at the location where P has the 2nd largest value</a:t>
                </a:r>
              </a:p>
              <a:p>
                <a:r>
                  <a:rPr lang="en-US" altLang="zh-TW" dirty="0">
                    <a:ea typeface="新細明體"/>
                    <a:cs typeface="Calibri"/>
                  </a:rPr>
                  <a:t>And the smallest sample at the location where P has the smallest value...to reconstruct the sub-block for L</a:t>
                </a:r>
              </a:p>
              <a:p>
                <a:endParaRPr lang="en-US" altLang="zh-TW" dirty="0">
                  <a:ea typeface="新細明體"/>
                  <a:cs typeface="Calibri"/>
                </a:endParaRPr>
              </a:p>
              <a:p>
                <a:endParaRPr lang="en-US" altLang="zh-TW" dirty="0">
                  <a:ea typeface="新細明體"/>
                  <a:cs typeface="Calibri"/>
                </a:endParaRPr>
              </a:p>
              <a:p>
                <a:r>
                  <a:rPr lang="en-US" altLang="zh-TW" dirty="0">
                    <a:latin typeface="+mn-lt"/>
                    <a:ea typeface="新細明體"/>
                    <a:cs typeface="Calibri"/>
                  </a:rPr>
                  <a:t>Reconstruction a</a:t>
                </a:r>
                <a:r>
                  <a:rPr lang="zh-TW" altLang="en-US" dirty="0">
                    <a:latin typeface="+mn-lt"/>
                    <a:ea typeface="新細明體"/>
                    <a:cs typeface="Calibri"/>
                  </a:rPr>
                  <a:t>lgorithm</a:t>
                </a:r>
                <a:endParaRPr lang="zh-TW" altLang="en-US" dirty="0">
                  <a:latin typeface="+mn-lt"/>
                  <a:cs typeface="Calibri"/>
                </a:endParaRPr>
              </a:p>
              <a:p>
                <a:pPr lvl="1"/>
                <a:r>
                  <a:rPr lang="zh-TW" altLang="en-US" dirty="0">
                    <a:latin typeface="+mn-lt"/>
                    <a:cs typeface="Calibri"/>
                  </a:rPr>
                  <a:t>Draw samples from the </a:t>
                </a:r>
                <a:r>
                  <a:rPr lang="en-US" altLang="zh-TW" dirty="0">
                    <a:latin typeface="+mn-lt"/>
                    <a:cs typeface="Calibri"/>
                  </a:rPr>
                  <a:t>down-sampled point (GMM)</a:t>
                </a:r>
                <a:endParaRPr lang="zh-TW" altLang="en-US" dirty="0">
                  <a:latin typeface="+mn-lt"/>
                  <a:cs typeface="Calibri"/>
                </a:endParaRPr>
              </a:p>
              <a:p>
                <a:pPr lvl="1"/>
                <a:r>
                  <a:rPr lang="zh-TW" altLang="en-US" dirty="0">
                    <a:latin typeface="+mn-lt"/>
                    <a:cs typeface="Calibri"/>
                  </a:rPr>
                  <a:t>Put the the </a:t>
                </a:r>
                <a:r>
                  <a:rPr lang="en-US" altLang="zh-TW" b="0" i="0">
                    <a:latin typeface="Cambria Math" panose="02040503050406030204" pitchFamily="18" charset="0"/>
                    <a:cs typeface="Calibri"/>
                  </a:rPr>
                  <a:t>𝑖^𝑡ℎ</a:t>
                </a:r>
                <a:r>
                  <a:rPr lang="zh-TW" altLang="en-US" dirty="0">
                    <a:latin typeface="+mn-lt"/>
                    <a:cs typeface="Calibri"/>
                  </a:rPr>
                  <a:t>largest sample drawn from GMM at the location with </a:t>
                </a:r>
                <a:r>
                  <a:rPr lang="en-US" altLang="zh-TW" i="0">
                    <a:latin typeface="Cambria Math" panose="02040503050406030204" pitchFamily="18" charset="0"/>
                    <a:cs typeface="Calibri"/>
                  </a:rPr>
                  <a:t>𝑖^𝑡ℎ</a:t>
                </a:r>
                <a:r>
                  <a:rPr lang="zh-TW" altLang="en-US" dirty="0">
                    <a:latin typeface="+mn-lt"/>
                    <a:cs typeface="Calibri"/>
                  </a:rPr>
                  <a:t> largest sample in the </a:t>
                </a:r>
                <a:r>
                  <a:rPr lang="en-US" altLang="zh-TW" dirty="0">
                    <a:latin typeface="+mn-lt"/>
                    <a:cs typeface="Calibri"/>
                  </a:rPr>
                  <a:t>corresponding</a:t>
                </a:r>
                <a:r>
                  <a:rPr lang="zh-TW" altLang="en-US" dirty="0">
                    <a:latin typeface="+mn-lt"/>
                    <a:cs typeface="Calibri"/>
                  </a:rPr>
                  <a:t> </a:t>
                </a:r>
                <a:r>
                  <a:rPr lang="en-US" altLang="zh-TW" dirty="0">
                    <a:latin typeface="+mn-lt"/>
                    <a:cs typeface="Calibri"/>
                  </a:rPr>
                  <a:t>hi-resolution block</a:t>
                </a:r>
                <a:endParaRPr lang="zh-TW" altLang="zh-TW" dirty="0">
                  <a:latin typeface="新細明體"/>
                  <a:ea typeface="新細明體"/>
                </a:endParaRPr>
              </a:p>
              <a:p>
                <a:endParaRPr lang="en-US" altLang="zh-TW" dirty="0">
                  <a:ea typeface="新細明體"/>
                  <a:cs typeface="Calibri"/>
                </a:endParaRPr>
              </a:p>
            </p:txBody>
          </p:sp>
        </mc:Fallback>
      </mc:AlternateContent>
      <p:sp>
        <p:nvSpPr>
          <p:cNvPr id="4" name="投影片編號版面配置區 3"/>
          <p:cNvSpPr>
            <a:spLocks noGrp="1"/>
          </p:cNvSpPr>
          <p:nvPr>
            <p:ph type="sldNum" sz="quarter" idx="5"/>
          </p:nvPr>
        </p:nvSpPr>
        <p:spPr/>
        <p:txBody>
          <a:bodyPr/>
          <a:lstStyle/>
          <a:p>
            <a:fld id="{534C91F7-4780-40D2-AADF-642A8954ECBB}" type="slidenum">
              <a:rPr lang="en-US" smtClean="0"/>
              <a:t>33</a:t>
            </a:fld>
            <a:endParaRPr lang="en-US"/>
          </a:p>
        </p:txBody>
      </p:sp>
    </p:spTree>
    <p:extLst>
      <p:ext uri="{BB962C8B-B14F-4D97-AF65-F5344CB8AC3E}">
        <p14:creationId xmlns:p14="http://schemas.microsoft.com/office/powerpoint/2010/main" val="3410151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ea typeface="新細明體"/>
                <a:cs typeface="Calibri"/>
              </a:rPr>
              <a:t>Usually, the size of an ensemble dataset are very huge. This is the data size of an ensemble dataset.</a:t>
            </a:r>
            <a:endParaRPr lang="en-US" altLang="zh-TW" dirty="0">
              <a:cs typeface="Calibri"/>
            </a:endParaRPr>
          </a:p>
          <a:p>
            <a:r>
              <a:rPr lang="en-US" altLang="zh-TW" dirty="0">
                <a:ea typeface="新細明體"/>
                <a:cs typeface="Calibri"/>
              </a:rPr>
              <a:t>(c )</a:t>
            </a:r>
            <a:r>
              <a:rPr lang="en-US" altLang="zh-TW" dirty="0" smtClean="0">
                <a:ea typeface="新細明體"/>
                <a:cs typeface="Calibri"/>
              </a:rPr>
              <a:t>S</a:t>
            </a:r>
            <a:r>
              <a:rPr lang="en-US" altLang="zh-TW" baseline="0" dirty="0" smtClean="0">
                <a:ea typeface="新細明體"/>
                <a:cs typeface="Calibri"/>
              </a:rPr>
              <a:t> here</a:t>
            </a:r>
            <a:r>
              <a:rPr lang="en-US" altLang="zh-TW" dirty="0" smtClean="0">
                <a:ea typeface="新細明體"/>
                <a:cs typeface="Calibri"/>
              </a:rPr>
              <a:t> </a:t>
            </a:r>
            <a:r>
              <a:rPr lang="en-US" altLang="zh-TW" dirty="0">
                <a:ea typeface="新細明體"/>
                <a:cs typeface="Calibri"/>
              </a:rPr>
              <a:t>is the spatial resolution, (c )Q is the number of variable or quantities, (c ):T is the number of sampled time step, (c ) P is the number of input parameters for the simulation and D is the number of possible values on each parameter. So, p power of d is the total possible initial conditions.</a:t>
            </a:r>
          </a:p>
          <a:p>
            <a:r>
              <a:rPr lang="en-US" altLang="zh-TW" dirty="0">
                <a:ea typeface="新細明體"/>
                <a:cs typeface="Calibri"/>
              </a:rPr>
              <a:t>(c ) Therefore, Nyx can simply produce the ensemble dataset in several </a:t>
            </a:r>
            <a:r>
              <a:rPr lang="en-US" altLang="zh-TW" dirty="0" err="1">
                <a:ea typeface="新細明體"/>
                <a:cs typeface="Calibri"/>
              </a:rPr>
              <a:t>hundereds</a:t>
            </a:r>
            <a:r>
              <a:rPr lang="en-US" altLang="zh-TW" dirty="0">
                <a:ea typeface="新細明體"/>
                <a:cs typeface="Calibri"/>
              </a:rPr>
              <a:t> TBs to several PBs size scale.</a:t>
            </a:r>
          </a:p>
          <a:p>
            <a:r>
              <a:rPr lang="en-US" altLang="zh-TW" dirty="0" smtClean="0">
                <a:ea typeface="新細明體"/>
                <a:cs typeface="Calibri"/>
              </a:rPr>
              <a:t>To </a:t>
            </a:r>
            <a:r>
              <a:rPr lang="en-US" altLang="zh-TW" dirty="0">
                <a:ea typeface="新細明體"/>
                <a:cs typeface="Calibri"/>
              </a:rPr>
              <a:t>handle such large-scale dataset for data </a:t>
            </a:r>
            <a:r>
              <a:rPr lang="en-US" altLang="zh-TW" dirty="0" err="1">
                <a:ea typeface="新細明體"/>
                <a:cs typeface="Calibri"/>
              </a:rPr>
              <a:t>analayis</a:t>
            </a:r>
            <a:r>
              <a:rPr lang="en-US" altLang="zh-TW" dirty="0">
                <a:ea typeface="新細明體"/>
                <a:cs typeface="Calibri"/>
              </a:rPr>
              <a:t> is very </a:t>
            </a:r>
            <a:r>
              <a:rPr lang="en-US" altLang="zh-TW" dirty="0" err="1">
                <a:ea typeface="新細明體"/>
                <a:cs typeface="Calibri"/>
              </a:rPr>
              <a:t>challengeing</a:t>
            </a:r>
            <a:r>
              <a:rPr lang="en-US" altLang="zh-TW" dirty="0">
                <a:ea typeface="新細明體"/>
                <a:cs typeface="Calibri"/>
              </a:rPr>
              <a:t>.</a:t>
            </a:r>
          </a:p>
          <a:p>
            <a:r>
              <a:rPr lang="en-US" altLang="zh-TW" dirty="0">
                <a:ea typeface="新細明體"/>
                <a:cs typeface="Calibri"/>
              </a:rPr>
              <a:t>Although </a:t>
            </a:r>
            <a:r>
              <a:rPr lang="en-US" altLang="zh-TW" dirty="0" smtClean="0">
                <a:ea typeface="新細明體"/>
                <a:cs typeface="Calibri"/>
              </a:rPr>
              <a:t>the computational power of the </a:t>
            </a:r>
            <a:r>
              <a:rPr lang="en-US" altLang="zh-TW" dirty="0">
                <a:ea typeface="新細明體"/>
                <a:cs typeface="Calibri"/>
              </a:rPr>
              <a:t>modern supercomputer </a:t>
            </a:r>
            <a:r>
              <a:rPr lang="en-US" altLang="zh-TW" dirty="0" smtClean="0">
                <a:ea typeface="新細明體"/>
                <a:cs typeface="Calibri"/>
              </a:rPr>
              <a:t>is</a:t>
            </a:r>
            <a:r>
              <a:rPr lang="en-US" altLang="zh-TW" baseline="0" dirty="0" smtClean="0">
                <a:ea typeface="新細明體"/>
                <a:cs typeface="Calibri"/>
              </a:rPr>
              <a:t> fast growing</a:t>
            </a:r>
            <a:r>
              <a:rPr lang="en-US" altLang="zh-TW" dirty="0" smtClean="0">
                <a:ea typeface="新細明體"/>
                <a:cs typeface="Calibri"/>
              </a:rPr>
              <a:t>, </a:t>
            </a:r>
          </a:p>
          <a:p>
            <a:r>
              <a:rPr lang="en-US" altLang="zh-TW" dirty="0" smtClean="0">
                <a:ea typeface="新細明體"/>
                <a:cs typeface="Calibri"/>
              </a:rPr>
              <a:t>(c</a:t>
            </a:r>
            <a:r>
              <a:rPr lang="en-US" altLang="zh-TW" baseline="0" dirty="0" smtClean="0">
                <a:ea typeface="新細明體"/>
                <a:cs typeface="Calibri"/>
              </a:rPr>
              <a:t> )</a:t>
            </a:r>
            <a:r>
              <a:rPr lang="en-US" altLang="zh-TW" dirty="0" smtClean="0">
                <a:ea typeface="新細明體"/>
                <a:cs typeface="Calibri"/>
              </a:rPr>
              <a:t>the </a:t>
            </a:r>
            <a:r>
              <a:rPr lang="en-US" altLang="zh-TW" dirty="0">
                <a:ea typeface="新細明體"/>
                <a:cs typeface="Calibri"/>
              </a:rPr>
              <a:t>I/O bandwidth </a:t>
            </a:r>
            <a:r>
              <a:rPr lang="en-US" altLang="zh-TW" dirty="0" smtClean="0">
                <a:ea typeface="新細明體"/>
                <a:cs typeface="Calibri"/>
              </a:rPr>
              <a:t>does</a:t>
            </a:r>
            <a:r>
              <a:rPr lang="en-US" altLang="zh-TW" baseline="0" dirty="0" smtClean="0">
                <a:ea typeface="新細明體"/>
                <a:cs typeface="Calibri"/>
              </a:rPr>
              <a:t> not grow at the same pace. So, </a:t>
            </a:r>
            <a:r>
              <a:rPr lang="en-US" altLang="zh-TW" dirty="0" smtClean="0">
                <a:ea typeface="新細明體"/>
                <a:cs typeface="Calibri"/>
              </a:rPr>
              <a:t>it </a:t>
            </a:r>
            <a:r>
              <a:rPr lang="en-US" altLang="zh-TW" dirty="0">
                <a:ea typeface="新細明體"/>
                <a:cs typeface="Calibri"/>
              </a:rPr>
              <a:t>will spend long time to write the data to disk and waste the supercomputer </a:t>
            </a:r>
            <a:r>
              <a:rPr lang="en-US" altLang="zh-TW" dirty="0" smtClean="0">
                <a:ea typeface="新細明體"/>
                <a:cs typeface="Calibri"/>
              </a:rPr>
              <a:t>time.</a:t>
            </a:r>
            <a:r>
              <a:rPr lang="en-US" altLang="zh-TW" baseline="0" dirty="0" smtClean="0">
                <a:ea typeface="新細明體"/>
                <a:cs typeface="Calibri"/>
              </a:rPr>
              <a:t> </a:t>
            </a:r>
            <a:r>
              <a:rPr lang="en-US" altLang="zh-TW" dirty="0" smtClean="0">
                <a:ea typeface="新細明體"/>
                <a:cs typeface="Calibri"/>
              </a:rPr>
              <a:t>Besides</a:t>
            </a:r>
            <a:r>
              <a:rPr lang="en-US" altLang="zh-TW" dirty="0">
                <a:ea typeface="新細明體"/>
                <a:cs typeface="Calibri"/>
              </a:rPr>
              <a:t>, we may not have sufficient storage to keep such large ensemble </a:t>
            </a:r>
            <a:r>
              <a:rPr lang="en-US" altLang="zh-TW" dirty="0" smtClean="0">
                <a:ea typeface="新細明體"/>
                <a:cs typeface="Calibri"/>
              </a:rPr>
              <a:t>dataset for analysis.</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TW" dirty="0" smtClean="0">
                <a:ea typeface="新細明體"/>
                <a:cs typeface="Calibri"/>
              </a:rPr>
              <a:t>Although there is several simple approaches to handle the data, but they have shortcuts.</a:t>
            </a:r>
          </a:p>
          <a:p>
            <a:endParaRPr lang="en-US" altLang="zh-TW" dirty="0">
              <a:ea typeface="新細明體"/>
              <a:cs typeface="Calibri"/>
            </a:endParaRPr>
          </a:p>
          <a:p>
            <a:endParaRPr lang="en-US" altLang="zh-TW" dirty="0">
              <a:ea typeface="新細明體"/>
              <a:cs typeface="Calibri"/>
            </a:endParaRPr>
          </a:p>
          <a:p>
            <a:endParaRPr kumimoji="1" lang="zh-TW" altLang="en-US" dirty="0"/>
          </a:p>
        </p:txBody>
      </p:sp>
      <p:sp>
        <p:nvSpPr>
          <p:cNvPr id="4" name="投影片編號版面配置區 3"/>
          <p:cNvSpPr>
            <a:spLocks noGrp="1"/>
          </p:cNvSpPr>
          <p:nvPr>
            <p:ph type="sldNum" sz="quarter" idx="5"/>
          </p:nvPr>
        </p:nvSpPr>
        <p:spPr/>
        <p:txBody>
          <a:bodyPr/>
          <a:lstStyle/>
          <a:p>
            <a:fld id="{534C91F7-4780-40D2-AADF-642A8954ECBB}" type="slidenum">
              <a:rPr lang="en-US" smtClean="0"/>
              <a:t>4</a:t>
            </a:fld>
            <a:endParaRPr lang="en-US"/>
          </a:p>
        </p:txBody>
      </p:sp>
    </p:spTree>
    <p:extLst>
      <p:ext uri="{BB962C8B-B14F-4D97-AF65-F5344CB8AC3E}">
        <p14:creationId xmlns:p14="http://schemas.microsoft.com/office/powerpoint/2010/main" val="2935970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ea typeface="新細明體"/>
                <a:cs typeface="Calibri"/>
              </a:rPr>
              <a:t>For </a:t>
            </a:r>
            <a:r>
              <a:rPr lang="en-US" altLang="zh-TW" dirty="0">
                <a:ea typeface="新細明體"/>
                <a:cs typeface="Calibri"/>
              </a:rPr>
              <a:t>example, the details may be lost if the spatial or temporal resolution is reduced in memory.</a:t>
            </a:r>
          </a:p>
          <a:p>
            <a:r>
              <a:rPr lang="en-US" altLang="zh-TW" dirty="0" smtClean="0">
                <a:ea typeface="新細明體"/>
                <a:cs typeface="Calibri"/>
              </a:rPr>
              <a:t>(c )The </a:t>
            </a:r>
            <a:r>
              <a:rPr lang="en-US" altLang="zh-TW" dirty="0">
                <a:ea typeface="新細明體"/>
                <a:cs typeface="Calibri"/>
              </a:rPr>
              <a:t>cosmological model </a:t>
            </a:r>
            <a:r>
              <a:rPr lang="en-US" dirty="0">
                <a:ea typeface="新細明體"/>
                <a:cs typeface="Calibri"/>
              </a:rPr>
              <a:t>exhibit</a:t>
            </a:r>
            <a:r>
              <a:rPr lang="en-US" dirty="0"/>
              <a:t> a highly nonlinear response to the initial perturbations imposed at high redshift, in which case isolated ‘heroic’ simulation runs may not capture all of the features of interest which arise from such nonlinear behavior</a:t>
            </a:r>
            <a:endParaRPr lang="en-US" dirty="0">
              <a:cs typeface="Calibri"/>
            </a:endParaRPr>
          </a:p>
          <a:p>
            <a:r>
              <a:rPr lang="en-US" altLang="zh-TW" dirty="0" smtClean="0">
                <a:ea typeface="新細明體"/>
                <a:cs typeface="Calibri"/>
              </a:rPr>
              <a:t>(c )</a:t>
            </a:r>
            <a:r>
              <a:rPr lang="en-US" altLang="zh-TW" baseline="0" dirty="0" smtClean="0">
                <a:ea typeface="新細明體"/>
                <a:cs typeface="Calibri"/>
              </a:rPr>
              <a:t> R</a:t>
            </a:r>
            <a:r>
              <a:rPr lang="en-US" altLang="zh-TW" dirty="0" smtClean="0">
                <a:ea typeface="新細明體"/>
                <a:cs typeface="Calibri"/>
              </a:rPr>
              <a:t>erunning </a:t>
            </a:r>
            <a:r>
              <a:rPr lang="en-US" altLang="zh-TW" dirty="0">
                <a:ea typeface="新細明體"/>
                <a:cs typeface="Calibri"/>
              </a:rPr>
              <a:t>any simulation run when expert needs it and does not keep it for long time is a simple </a:t>
            </a:r>
            <a:r>
              <a:rPr lang="en-US" altLang="zh-TW" dirty="0" smtClean="0">
                <a:ea typeface="新細明體"/>
                <a:cs typeface="Calibri"/>
              </a:rPr>
              <a:t>solution.</a:t>
            </a:r>
            <a:r>
              <a:rPr lang="en-US" altLang="zh-TW" baseline="0" dirty="0" smtClean="0">
                <a:ea typeface="新細明體"/>
                <a:cs typeface="Calibri"/>
              </a:rPr>
              <a:t> B</a:t>
            </a:r>
            <a:r>
              <a:rPr lang="en-US" altLang="zh-TW" dirty="0" smtClean="0">
                <a:ea typeface="新細明體"/>
                <a:cs typeface="Calibri"/>
              </a:rPr>
              <a:t>u</a:t>
            </a:r>
            <a:r>
              <a:rPr lang="en-US" altLang="zh-TW" baseline="0" dirty="0" smtClean="0">
                <a:ea typeface="新細明體"/>
                <a:cs typeface="Calibri"/>
              </a:rPr>
              <a:t>t </a:t>
            </a:r>
            <a:r>
              <a:rPr lang="en-US" altLang="zh-TW" dirty="0" smtClean="0">
                <a:ea typeface="新細明體"/>
                <a:cs typeface="Calibri"/>
              </a:rPr>
              <a:t>the </a:t>
            </a:r>
            <a:r>
              <a:rPr lang="en-US" altLang="zh-TW" dirty="0">
                <a:ea typeface="新細明體"/>
                <a:cs typeface="Calibri"/>
              </a:rPr>
              <a:t>simulation is computational </a:t>
            </a:r>
            <a:r>
              <a:rPr lang="en-US" altLang="zh-TW" dirty="0" smtClean="0">
                <a:ea typeface="新細明體"/>
                <a:cs typeface="Calibri"/>
              </a:rPr>
              <a:t>expensive</a:t>
            </a:r>
            <a:r>
              <a:rPr lang="en-US" altLang="zh-TW" baseline="0" dirty="0" smtClean="0">
                <a:ea typeface="新細明體"/>
                <a:cs typeface="Calibri"/>
              </a:rPr>
              <a:t> this may waste huge amount costly supercomputer time.</a:t>
            </a:r>
          </a:p>
          <a:p>
            <a:r>
              <a:rPr lang="en-US" altLang="zh-TW" dirty="0" smtClean="0">
                <a:ea typeface="新細明體"/>
                <a:cs typeface="Calibri"/>
              </a:rPr>
              <a:t>So</a:t>
            </a:r>
            <a:r>
              <a:rPr lang="en-US" altLang="zh-TW" dirty="0">
                <a:ea typeface="新細明體"/>
                <a:cs typeface="Calibri"/>
              </a:rPr>
              <a:t>, it is important to develop effective technique to handle the </a:t>
            </a:r>
            <a:r>
              <a:rPr lang="en-US" altLang="zh-TW" dirty="0" err="1">
                <a:ea typeface="新細明體"/>
                <a:cs typeface="Calibri"/>
              </a:rPr>
              <a:t>comological</a:t>
            </a:r>
            <a:r>
              <a:rPr lang="en-US" altLang="zh-TW" dirty="0">
                <a:ea typeface="新細明體"/>
                <a:cs typeface="Calibri"/>
              </a:rPr>
              <a:t> dataset to facilitate the data analysis tasks.</a:t>
            </a:r>
          </a:p>
          <a:p>
            <a:endParaRPr lang="en-US" altLang="zh-TW" dirty="0">
              <a:ea typeface="新細明體"/>
              <a:cs typeface="Calibri"/>
            </a:endParaRPr>
          </a:p>
          <a:p>
            <a:endParaRPr kumimoji="1" lang="zh-TW" altLang="en-US" dirty="0"/>
          </a:p>
        </p:txBody>
      </p:sp>
      <p:sp>
        <p:nvSpPr>
          <p:cNvPr id="4" name="投影片編號版面配置區 3"/>
          <p:cNvSpPr>
            <a:spLocks noGrp="1"/>
          </p:cNvSpPr>
          <p:nvPr>
            <p:ph type="sldNum" sz="quarter" idx="5"/>
          </p:nvPr>
        </p:nvSpPr>
        <p:spPr/>
        <p:txBody>
          <a:bodyPr/>
          <a:lstStyle/>
          <a:p>
            <a:fld id="{534C91F7-4780-40D2-AADF-642A8954ECBB}" type="slidenum">
              <a:rPr lang="en-US" smtClean="0"/>
              <a:t>5</a:t>
            </a:fld>
            <a:endParaRPr lang="en-US"/>
          </a:p>
        </p:txBody>
      </p:sp>
    </p:spTree>
    <p:extLst>
      <p:ext uri="{BB962C8B-B14F-4D97-AF65-F5344CB8AC3E}">
        <p14:creationId xmlns:p14="http://schemas.microsoft.com/office/powerpoint/2010/main" val="31339637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In this paper, we propose an in-situ and statistical-based approach to handle large-scale cosmological ensemble dataset.</a:t>
            </a:r>
          </a:p>
          <a:p>
            <a:r>
              <a:rPr lang="en-US" dirty="0">
                <a:cs typeface="Calibri"/>
              </a:rPr>
              <a:t>We integrate our approach with </a:t>
            </a:r>
            <a:r>
              <a:rPr lang="en-US" dirty="0" err="1">
                <a:cs typeface="Calibri"/>
              </a:rPr>
              <a:t>nyx</a:t>
            </a:r>
            <a:r>
              <a:rPr lang="en-US" dirty="0">
                <a:cs typeface="Calibri"/>
              </a:rPr>
              <a:t> simulation code to process the data immediately after it is produced by the simulation to reduce the requirements of the I/O bandwidth and the disk storage.</a:t>
            </a:r>
          </a:p>
          <a:p>
            <a:r>
              <a:rPr lang="en-US" dirty="0">
                <a:cs typeface="Calibri"/>
              </a:rPr>
              <a:t>Our technique utilizes the data coherence in the parameter space to provide high-quality reconstructed data for domain expert to analyze.</a:t>
            </a:r>
          </a:p>
        </p:txBody>
      </p:sp>
      <p:sp>
        <p:nvSpPr>
          <p:cNvPr id="4" name="Slide Number Placeholder 3"/>
          <p:cNvSpPr>
            <a:spLocks noGrp="1"/>
          </p:cNvSpPr>
          <p:nvPr>
            <p:ph type="sldNum" sz="quarter" idx="5"/>
          </p:nvPr>
        </p:nvSpPr>
        <p:spPr/>
        <p:txBody>
          <a:bodyPr/>
          <a:lstStyle/>
          <a:p>
            <a:fld id="{534C91F7-4780-40D2-AADF-642A8954ECBB}" type="slidenum">
              <a:rPr lang="en-US" smtClean="0"/>
              <a:t>6</a:t>
            </a:fld>
            <a:endParaRPr lang="en-US"/>
          </a:p>
        </p:txBody>
      </p:sp>
    </p:spTree>
    <p:extLst>
      <p:ext uri="{BB962C8B-B14F-4D97-AF65-F5344CB8AC3E}">
        <p14:creationId xmlns:p14="http://schemas.microsoft.com/office/powerpoint/2010/main" val="35216423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a:ea typeface="新細明體"/>
              </a:rPr>
              <a:t>This is the system overview  and workflow of our technique.</a:t>
            </a:r>
          </a:p>
          <a:p>
            <a:r>
              <a:rPr kumimoji="1" lang="en-US" altLang="zh-TW" dirty="0">
                <a:ea typeface="新細明體"/>
              </a:rPr>
              <a:t>The left most grids are the exampled parameter space which consists of two parameters. Each grid is an initial condition for Nyx cosmological simulation.</a:t>
            </a:r>
            <a:endParaRPr lang="en-US" altLang="zh-TW" dirty="0">
              <a:ea typeface="新細明體"/>
              <a:cs typeface="Calibri"/>
            </a:endParaRPr>
          </a:p>
          <a:p>
            <a:r>
              <a:rPr kumimoji="1" lang="en-US" altLang="zh-TW" dirty="0">
                <a:ea typeface="新細明體"/>
              </a:rPr>
              <a:t>(c ) In our framework, a few initial condition which is colored by green is used to run the simulation and output full resolution results to disk. These results will be used to create a prior knowledge. The main purpose of the prior knowledge is to map data</a:t>
            </a:r>
            <a:r>
              <a:rPr kumimoji="1" lang="en-US" altLang="zh-TW" baseline="0" dirty="0">
                <a:ea typeface="新細明體"/>
              </a:rPr>
              <a:t> proxy from </a:t>
            </a:r>
            <a:r>
              <a:rPr kumimoji="1" lang="en-US" altLang="zh-TW" dirty="0">
                <a:ea typeface="新細明體"/>
              </a:rPr>
              <a:t>low resolution to high resolution </a:t>
            </a:r>
            <a:r>
              <a:rPr kumimoji="1" lang="en-US" altLang="zh-TW" dirty="0" smtClean="0">
                <a:ea typeface="新細明體"/>
              </a:rPr>
              <a:t>and </a:t>
            </a:r>
            <a:r>
              <a:rPr kumimoji="1" lang="en-US" altLang="zh-TW" dirty="0">
                <a:ea typeface="新細明體"/>
              </a:rPr>
              <a:t>reconstruct the data.</a:t>
            </a:r>
            <a:endParaRPr lang="en-US" altLang="zh-TW" dirty="0">
              <a:ea typeface="新細明體"/>
              <a:cs typeface="Calibri"/>
            </a:endParaRPr>
          </a:p>
          <a:p>
            <a:r>
              <a:rPr kumimoji="1" lang="en-US" altLang="zh-TW" dirty="0">
                <a:ea typeface="新細明體"/>
              </a:rPr>
              <a:t>(c ) And</a:t>
            </a:r>
            <a:r>
              <a:rPr kumimoji="1" lang="en-US" altLang="zh-TW" dirty="0" smtClean="0">
                <a:ea typeface="新細明體"/>
              </a:rPr>
              <a:t>, When running </a:t>
            </a:r>
            <a:r>
              <a:rPr kumimoji="1" lang="en-US" altLang="zh-TW" dirty="0">
                <a:ea typeface="新細明體"/>
              </a:rPr>
              <a:t>the rest of the initial conditions in the parameter </a:t>
            </a:r>
            <a:r>
              <a:rPr kumimoji="1" lang="en-US" altLang="zh-TW" dirty="0" smtClean="0">
                <a:ea typeface="新細明體"/>
              </a:rPr>
              <a:t>space, </a:t>
            </a:r>
            <a:r>
              <a:rPr kumimoji="1" lang="en-US" altLang="zh-TW" dirty="0">
                <a:ea typeface="新細明體"/>
              </a:rPr>
              <a:t>which are colored by </a:t>
            </a:r>
            <a:r>
              <a:rPr kumimoji="1" lang="en-US" altLang="zh-TW" dirty="0" smtClean="0">
                <a:ea typeface="新細明體"/>
              </a:rPr>
              <a:t>pink, </a:t>
            </a:r>
            <a:r>
              <a:rPr kumimoji="1" lang="en-US" altLang="zh-TW" dirty="0">
                <a:ea typeface="新細明體"/>
              </a:rPr>
              <a:t>t</a:t>
            </a:r>
            <a:r>
              <a:rPr kumimoji="1" lang="en-US" altLang="zh-TW" dirty="0" smtClean="0">
                <a:ea typeface="新細明體"/>
              </a:rPr>
              <a:t>he data is</a:t>
            </a:r>
            <a:r>
              <a:rPr kumimoji="1" lang="en-US" altLang="zh-TW" dirty="0">
                <a:ea typeface="新細明體"/>
              </a:rPr>
              <a:t>  directly down-sampled in the supercomputer. We only output the compact data proxy to disk to reduce the I/O time and storage requirement. </a:t>
            </a:r>
            <a:endParaRPr lang="en-US" altLang="zh-TW" dirty="0">
              <a:ea typeface="新細明體"/>
              <a:cs typeface="Calibri" panose="020F0502020204030204"/>
            </a:endParaRPr>
          </a:p>
          <a:p>
            <a:r>
              <a:rPr kumimoji="1" lang="en-US" altLang="zh-TW" dirty="0">
                <a:ea typeface="新細明體"/>
              </a:rPr>
              <a:t>(c ) When cosmologists want to analyze the data, the prior knowledge and data proxy of an initial condition are loaded from disk and combined to reconstruct the original resolution data.</a:t>
            </a:r>
            <a:endParaRPr kumimoji="1" lang="zh-TW" altLang="en-US" dirty="0">
              <a:ea typeface="新細明體"/>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7</a:t>
            </a:fld>
            <a:endParaRPr lang="en-US"/>
          </a:p>
        </p:txBody>
      </p:sp>
    </p:spTree>
    <p:extLst>
      <p:ext uri="{BB962C8B-B14F-4D97-AF65-F5344CB8AC3E}">
        <p14:creationId xmlns:p14="http://schemas.microsoft.com/office/powerpoint/2010/main" val="972553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mr-IN" altLang="zh-TW" dirty="0" err="1" smtClean="0">
                <a:ea typeface="新細明體"/>
              </a:rPr>
              <a:t>We</a:t>
            </a:r>
            <a:r>
              <a:rPr lang="mr-IN" altLang="zh-TW" dirty="0" smtClean="0">
                <a:ea typeface="新細明體"/>
              </a:rPr>
              <a:t> </a:t>
            </a:r>
            <a:r>
              <a:rPr lang="mr-IN" altLang="zh-TW" dirty="0" err="1" smtClean="0">
                <a:ea typeface="新細明體"/>
              </a:rPr>
              <a:t>first</a:t>
            </a:r>
            <a:r>
              <a:rPr lang="mr-IN" altLang="zh-TW" dirty="0" smtClean="0">
                <a:ea typeface="新細明體"/>
              </a:rPr>
              <a:t> </a:t>
            </a:r>
            <a:r>
              <a:rPr lang="mr-IN" altLang="zh-TW" dirty="0" err="1" smtClean="0">
                <a:ea typeface="新細明體"/>
              </a:rPr>
              <a:t>introduce</a:t>
            </a:r>
            <a:r>
              <a:rPr lang="mr-IN" altLang="zh-TW" dirty="0" smtClean="0">
                <a:ea typeface="新細明體"/>
              </a:rPr>
              <a:t> the </a:t>
            </a:r>
            <a:r>
              <a:rPr lang="mr-IN" altLang="zh-TW" dirty="0" err="1" smtClean="0">
                <a:ea typeface="新細明體"/>
              </a:rPr>
              <a:t>in-situ</a:t>
            </a:r>
            <a:r>
              <a:rPr lang="mr-IN" altLang="zh-TW" dirty="0" smtClean="0">
                <a:ea typeface="新細明體"/>
              </a:rPr>
              <a:t> </a:t>
            </a:r>
            <a:r>
              <a:rPr lang="mr-IN" altLang="zh-TW" dirty="0" err="1" smtClean="0">
                <a:ea typeface="新細明體"/>
              </a:rPr>
              <a:t>statistical</a:t>
            </a:r>
            <a:r>
              <a:rPr lang="mr-IN" altLang="zh-TW" dirty="0" smtClean="0">
                <a:ea typeface="新細明體"/>
              </a:rPr>
              <a:t> </a:t>
            </a:r>
            <a:r>
              <a:rPr lang="mr-IN" altLang="zh-TW" dirty="0" err="1" smtClean="0">
                <a:ea typeface="新細明體"/>
              </a:rPr>
              <a:t>down-sampling</a:t>
            </a:r>
            <a:r>
              <a:rPr lang="mr-IN" altLang="zh-TW" dirty="0" smtClean="0">
                <a:ea typeface="新細明體"/>
              </a:rPr>
              <a:t> </a:t>
            </a:r>
            <a:r>
              <a:rPr lang="en-US" altLang="zh-TW" dirty="0" smtClean="0">
                <a:ea typeface="新細明體"/>
              </a:rPr>
              <a:t>which reduces</a:t>
            </a:r>
            <a:r>
              <a:rPr lang="mr-IN" altLang="zh-TW" dirty="0" smtClean="0">
                <a:ea typeface="新細明體"/>
              </a:rPr>
              <a:t> the </a:t>
            </a:r>
            <a:r>
              <a:rPr lang="mr-IN" altLang="zh-TW" dirty="0" err="1" smtClean="0">
                <a:ea typeface="新細明體"/>
              </a:rPr>
              <a:t>data</a:t>
            </a:r>
            <a:r>
              <a:rPr lang="mr-IN" altLang="zh-TW" dirty="0" smtClean="0">
                <a:ea typeface="新細明體"/>
              </a:rPr>
              <a:t> </a:t>
            </a:r>
            <a:r>
              <a:rPr lang="mr-IN" altLang="zh-TW" dirty="0" err="1" smtClean="0">
                <a:ea typeface="新細明體"/>
              </a:rPr>
              <a:t>for</a:t>
            </a:r>
            <a:r>
              <a:rPr lang="mr-IN" altLang="zh-TW" dirty="0" smtClean="0">
                <a:ea typeface="新細明體"/>
              </a:rPr>
              <a:t> </a:t>
            </a:r>
            <a:r>
              <a:rPr lang="mr-IN" altLang="zh-TW" dirty="0" err="1" smtClean="0">
                <a:ea typeface="新細明體"/>
              </a:rPr>
              <a:t>most</a:t>
            </a:r>
            <a:r>
              <a:rPr lang="mr-IN" altLang="zh-TW" dirty="0" smtClean="0">
                <a:ea typeface="新細明體"/>
              </a:rPr>
              <a:t> of the </a:t>
            </a:r>
            <a:r>
              <a:rPr lang="mr-IN" altLang="zh-TW" dirty="0" err="1" smtClean="0">
                <a:ea typeface="新細明體"/>
              </a:rPr>
              <a:t>simulation</a:t>
            </a:r>
            <a:r>
              <a:rPr lang="mr-IN" altLang="zh-TW" dirty="0" smtClean="0">
                <a:ea typeface="新細明體"/>
              </a:rPr>
              <a:t> </a:t>
            </a:r>
            <a:r>
              <a:rPr lang="mr-IN" altLang="zh-TW" dirty="0" err="1" smtClean="0">
                <a:ea typeface="新細明體"/>
              </a:rPr>
              <a:t>runs</a:t>
            </a:r>
            <a:r>
              <a:rPr lang="mr-IN" altLang="zh-TW" dirty="0" smtClean="0">
                <a:ea typeface="新細明體"/>
              </a:rPr>
              <a:t> </a:t>
            </a:r>
            <a:endParaRPr lang="mr-IN" altLang="zh-TW" dirty="0">
              <a:ea typeface="新細明體"/>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8</a:t>
            </a:fld>
            <a:endParaRPr lang="en-US"/>
          </a:p>
        </p:txBody>
      </p:sp>
    </p:spTree>
    <p:extLst>
      <p:ext uri="{BB962C8B-B14F-4D97-AF65-F5344CB8AC3E}">
        <p14:creationId xmlns:p14="http://schemas.microsoft.com/office/powerpoint/2010/main" val="4512788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ea typeface="新細明體"/>
                <a:cs typeface="Calibri"/>
              </a:rPr>
              <a:t>To reduce the data size, we down-sampled the data from each simulation run. The data is sub-divided into subblocks and data samples in each sub-block is summarized by a univariate Gaussian mixture model which can preserve the statistically properties of a sub-block.</a:t>
            </a:r>
            <a:endParaRPr lang="en-US" dirty="0">
              <a:cs typeface="Calibri"/>
            </a:endParaRPr>
          </a:p>
          <a:p>
            <a:r>
              <a:rPr lang="en-US" altLang="zh-TW" dirty="0">
                <a:ea typeface="新細明體"/>
                <a:cs typeface="Calibri"/>
              </a:rPr>
              <a:t>(c ) We plug this data process into the Nyx cosmological simulation to run it </a:t>
            </a:r>
            <a:r>
              <a:rPr lang="en-US" altLang="zh-TW" dirty="0" smtClean="0">
                <a:ea typeface="新細明體"/>
                <a:cs typeface="Calibri"/>
              </a:rPr>
              <a:t>with</a:t>
            </a:r>
            <a:r>
              <a:rPr lang="en-US" altLang="zh-TW" baseline="0" dirty="0" smtClean="0">
                <a:ea typeface="新細明體"/>
                <a:cs typeface="Calibri"/>
              </a:rPr>
              <a:t> the simulation </a:t>
            </a:r>
            <a:r>
              <a:rPr lang="en-US" altLang="zh-TW" dirty="0">
                <a:ea typeface="新細明體"/>
                <a:cs typeface="Calibri"/>
              </a:rPr>
              <a:t>in the supercomputer. </a:t>
            </a:r>
          </a:p>
          <a:p>
            <a:r>
              <a:rPr lang="en-US" altLang="zh-TW" dirty="0">
                <a:ea typeface="新細明體"/>
                <a:cs typeface="Calibri"/>
              </a:rPr>
              <a:t>When the simulation generates the data of a time step, our program immediately take the data and process the data in situ and model the data by Gaussian mixture models.</a:t>
            </a:r>
          </a:p>
          <a:p>
            <a:r>
              <a:rPr lang="en-US" altLang="zh-TW" dirty="0" smtClean="0">
                <a:ea typeface="新細明體"/>
                <a:cs typeface="Calibri"/>
              </a:rPr>
              <a:t>(c )Only </a:t>
            </a:r>
            <a:r>
              <a:rPr lang="en-US" altLang="zh-TW" dirty="0">
                <a:ea typeface="新細明體"/>
                <a:cs typeface="Calibri"/>
              </a:rPr>
              <a:t>the statistical down-sampled data is outputted to disk.</a:t>
            </a:r>
            <a:endParaRPr lang="en-US" altLang="zh-TW" dirty="0">
              <a:ea typeface="新細明體" panose="02020500000000000000" pitchFamily="18" charset="-120"/>
              <a:cs typeface="Calibri" panose="020F0502020204030204"/>
            </a:endParaRPr>
          </a:p>
          <a:p>
            <a:r>
              <a:rPr lang="en-US" altLang="zh-TW" dirty="0">
                <a:ea typeface="新細明體"/>
                <a:cs typeface="Calibri" panose="020F0502020204030204"/>
              </a:rPr>
              <a:t>By this  way, we can keep data from more simulation runs in the disk for analysis</a:t>
            </a:r>
            <a:endParaRPr lang="en-US" altLang="zh-TW" dirty="0">
              <a:ea typeface="新細明體" panose="02020500000000000000" pitchFamily="18" charset="-120"/>
              <a:cs typeface="Calibri" panose="020F0502020204030204"/>
            </a:endParaRPr>
          </a:p>
          <a:p>
            <a:endParaRPr lang="en-US" altLang="zh-TW" dirty="0">
              <a:ea typeface="新細明體" panose="02020500000000000000" pitchFamily="18" charset="-120"/>
              <a:cs typeface="Calibri" panose="020F0502020204030204"/>
            </a:endParaRPr>
          </a:p>
          <a:p>
            <a:endParaRPr lang="en-US" altLang="zh-TW" dirty="0">
              <a:ea typeface="新細明體" panose="02020500000000000000" pitchFamily="18" charset="-120"/>
              <a:cs typeface="Calibri" panose="020F0502020204030204"/>
            </a:endParaRPr>
          </a:p>
          <a:p>
            <a:endParaRPr lang="en-US" altLang="zh-TW" dirty="0">
              <a:ea typeface="新細明體" panose="02020500000000000000" pitchFamily="18" charset="-120"/>
              <a:cs typeface="Calibri" panose="020F0502020204030204"/>
            </a:endParaRPr>
          </a:p>
        </p:txBody>
      </p:sp>
      <p:sp>
        <p:nvSpPr>
          <p:cNvPr id="4" name="投影片編號版面配置區 3"/>
          <p:cNvSpPr>
            <a:spLocks noGrp="1"/>
          </p:cNvSpPr>
          <p:nvPr>
            <p:ph type="sldNum" sz="quarter" idx="5"/>
          </p:nvPr>
        </p:nvSpPr>
        <p:spPr/>
        <p:txBody>
          <a:bodyPr/>
          <a:lstStyle/>
          <a:p>
            <a:fld id="{534C91F7-4780-40D2-AADF-642A8954ECBB}" type="slidenum">
              <a:rPr lang="en-US" smtClean="0"/>
              <a:t>9</a:t>
            </a:fld>
            <a:endParaRPr lang="en-US"/>
          </a:p>
        </p:txBody>
      </p:sp>
    </p:spTree>
    <p:extLst>
      <p:ext uri="{BB962C8B-B14F-4D97-AF65-F5344CB8AC3E}">
        <p14:creationId xmlns:p14="http://schemas.microsoft.com/office/powerpoint/2010/main" val="33941967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Slide Number Placeholder 5"/>
          <p:cNvSpPr>
            <a:spLocks noGrp="1"/>
          </p:cNvSpPr>
          <p:nvPr>
            <p:ph type="sldNum" sz="quarter" idx="12"/>
          </p:nvPr>
        </p:nvSpPr>
        <p:spPr>
          <a:xfrm>
            <a:off x="5905502" y="6397038"/>
            <a:ext cx="438148" cy="361364"/>
          </a:xfrm>
        </p:spPr>
        <p:txBody>
          <a:bodyPr/>
          <a:lstStyle>
            <a:lvl1pPr>
              <a:defRPr sz="1400" b="1"/>
            </a:lvl1pPr>
          </a:lstStyle>
          <a:p>
            <a:fld id="{82D5D661-B195-436B-ACF4-1B9CC4C34BFC}" type="slidenum">
              <a:rPr lang="en-US" smtClean="0"/>
              <a:pPr/>
              <a:t>‹#›</a:t>
            </a:fld>
            <a:endParaRPr lang="en-US" dirty="0"/>
          </a:p>
        </p:txBody>
      </p:sp>
      <p:pic>
        <p:nvPicPr>
          <p:cNvPr id="1026" name="Picture 2" descr="Image result for the ohio state university"/>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 y="14285"/>
            <a:ext cx="6096014" cy="1108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113722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D5D661-B195-436B-ACF4-1B9CC4C34BFC}" type="slidenum">
              <a:rPr lang="en-US" smtClean="0"/>
              <a:t>‹#›</a:t>
            </a:fld>
            <a:endParaRPr lang="en-US"/>
          </a:p>
        </p:txBody>
      </p:sp>
    </p:spTree>
    <p:extLst>
      <p:ext uri="{BB962C8B-B14F-4D97-AF65-F5344CB8AC3E}">
        <p14:creationId xmlns:p14="http://schemas.microsoft.com/office/powerpoint/2010/main" val="314789012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D5D661-B195-436B-ACF4-1B9CC4C34BFC}" type="slidenum">
              <a:rPr lang="en-US" smtClean="0"/>
              <a:t>‹#›</a:t>
            </a:fld>
            <a:endParaRPr lang="en-US"/>
          </a:p>
        </p:txBody>
      </p:sp>
    </p:spTree>
    <p:extLst>
      <p:ext uri="{BB962C8B-B14F-4D97-AF65-F5344CB8AC3E}">
        <p14:creationId xmlns:p14="http://schemas.microsoft.com/office/powerpoint/2010/main" val="534323772"/>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9" name="Title 1"/>
          <p:cNvSpPr txBox="1">
            <a:spLocks/>
          </p:cNvSpPr>
          <p:nvPr userDrawn="1"/>
        </p:nvSpPr>
        <p:spPr>
          <a:xfrm>
            <a:off x="0" y="3534"/>
            <a:ext cx="12192000" cy="1322030"/>
          </a:xfrm>
          <a:prstGeom prst="rect">
            <a:avLst/>
          </a:prstGeom>
          <a:solidFill>
            <a:schemeClr val="bg2">
              <a:lumMod val="75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800" kern="1200">
                <a:solidFill>
                  <a:schemeClr val="tx1"/>
                </a:solidFill>
                <a:latin typeface="+mj-lt"/>
                <a:ea typeface="+mj-ea"/>
                <a:cs typeface="+mj-cs"/>
              </a:defRPr>
            </a:lvl1pPr>
          </a:lstStyle>
          <a:p>
            <a:endParaRPr lang="en-US" dirty="0"/>
          </a:p>
        </p:txBody>
      </p:sp>
      <p:sp>
        <p:nvSpPr>
          <p:cNvPr id="2" name="Title 1"/>
          <p:cNvSpPr>
            <a:spLocks noGrp="1"/>
          </p:cNvSpPr>
          <p:nvPr>
            <p:ph type="title" hasCustomPrompt="1"/>
          </p:nvPr>
        </p:nvSpPr>
        <p:spPr>
          <a:xfrm>
            <a:off x="414670" y="0"/>
            <a:ext cx="11777330" cy="1325563"/>
          </a:xfrm>
          <a:solidFill>
            <a:schemeClr val="bg2">
              <a:lumMod val="75000"/>
            </a:schemeClr>
          </a:solidFill>
        </p:spPr>
        <p:txBody>
          <a:bodyPr>
            <a:normAutofit/>
          </a:bodyPr>
          <a:lstStyle>
            <a:lvl1pPr>
              <a:defRPr sz="4800"/>
            </a:lvl1pPr>
          </a:lstStyle>
          <a:p>
            <a:r>
              <a:rPr lang="en-US" dirty="0"/>
              <a:t>Click to edit Master title style</a:t>
            </a:r>
          </a:p>
        </p:txBody>
      </p:sp>
      <p:sp>
        <p:nvSpPr>
          <p:cNvPr id="3" name="Content Placeholder 2"/>
          <p:cNvSpPr>
            <a:spLocks noGrp="1"/>
          </p:cNvSpPr>
          <p:nvPr>
            <p:ph idx="1"/>
          </p:nvPr>
        </p:nvSpPr>
        <p:spPr>
          <a:xfrm>
            <a:off x="587829" y="1500189"/>
            <a:ext cx="11005458" cy="4739714"/>
          </a:xfrm>
        </p:spPr>
        <p:txBody>
          <a:bodyPr>
            <a:normAutofit/>
          </a:bodyPr>
          <a:lstStyle>
            <a:lvl1pPr>
              <a:defRPr sz="2600"/>
            </a:lvl1pPr>
            <a:lvl2pPr>
              <a:defRPr sz="2200"/>
            </a:lvl2pPr>
            <a:lvl3pPr>
              <a:defRPr sz="2000"/>
            </a:lvl3pPr>
            <a:lvl4pPr>
              <a:defRPr sz="1800"/>
            </a:lvl4pPr>
            <a:lvl5pPr>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2" descr="Image result for the ohio state university"/>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 y="6271066"/>
            <a:ext cx="3228974" cy="5869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048962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610600" y="6356350"/>
            <a:ext cx="2743200" cy="365125"/>
          </a:xfrm>
        </p:spPr>
        <p:txBody>
          <a:bodyPr/>
          <a:lstStyle/>
          <a:p>
            <a:fld id="{82D5D661-B195-436B-ACF4-1B9CC4C34BFC}" type="slidenum">
              <a:rPr lang="en-US" smtClean="0"/>
              <a:t>‹#›</a:t>
            </a:fld>
            <a:endParaRPr lang="en-US"/>
          </a:p>
        </p:txBody>
      </p:sp>
    </p:spTree>
    <p:extLst>
      <p:ext uri="{BB962C8B-B14F-4D97-AF65-F5344CB8AC3E}">
        <p14:creationId xmlns:p14="http://schemas.microsoft.com/office/powerpoint/2010/main" val="354510272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2D5D661-B195-436B-ACF4-1B9CC4C34BFC}" type="slidenum">
              <a:rPr lang="en-US" smtClean="0"/>
              <a:t>‹#›</a:t>
            </a:fld>
            <a:endParaRPr lang="en-US"/>
          </a:p>
        </p:txBody>
      </p:sp>
    </p:spTree>
    <p:extLst>
      <p:ext uri="{BB962C8B-B14F-4D97-AF65-F5344CB8AC3E}">
        <p14:creationId xmlns:p14="http://schemas.microsoft.com/office/powerpoint/2010/main" val="429338779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2D5D661-B195-436B-ACF4-1B9CC4C34BFC}" type="slidenum">
              <a:rPr lang="en-US" smtClean="0"/>
              <a:t>‹#›</a:t>
            </a:fld>
            <a:endParaRPr lang="en-US"/>
          </a:p>
        </p:txBody>
      </p:sp>
    </p:spTree>
    <p:extLst>
      <p:ext uri="{BB962C8B-B14F-4D97-AF65-F5344CB8AC3E}">
        <p14:creationId xmlns:p14="http://schemas.microsoft.com/office/powerpoint/2010/main" val="574401753"/>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2D5D661-B195-436B-ACF4-1B9CC4C34BFC}" type="slidenum">
              <a:rPr lang="en-US" smtClean="0"/>
              <a:t>‹#›</a:t>
            </a:fld>
            <a:endParaRPr lang="en-US"/>
          </a:p>
        </p:txBody>
      </p:sp>
    </p:spTree>
    <p:extLst>
      <p:ext uri="{BB962C8B-B14F-4D97-AF65-F5344CB8AC3E}">
        <p14:creationId xmlns:p14="http://schemas.microsoft.com/office/powerpoint/2010/main" val="245394510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2D5D661-B195-436B-ACF4-1B9CC4C34BFC}" type="slidenum">
              <a:rPr lang="en-US" smtClean="0"/>
              <a:t>‹#›</a:t>
            </a:fld>
            <a:endParaRPr lang="en-US"/>
          </a:p>
        </p:txBody>
      </p:sp>
    </p:spTree>
    <p:extLst>
      <p:ext uri="{BB962C8B-B14F-4D97-AF65-F5344CB8AC3E}">
        <p14:creationId xmlns:p14="http://schemas.microsoft.com/office/powerpoint/2010/main" val="544492986"/>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2D5D661-B195-436B-ACF4-1B9CC4C34BFC}" type="slidenum">
              <a:rPr lang="en-US" smtClean="0"/>
              <a:t>‹#›</a:t>
            </a:fld>
            <a:endParaRPr lang="en-US"/>
          </a:p>
        </p:txBody>
      </p:sp>
    </p:spTree>
    <p:extLst>
      <p:ext uri="{BB962C8B-B14F-4D97-AF65-F5344CB8AC3E}">
        <p14:creationId xmlns:p14="http://schemas.microsoft.com/office/powerpoint/2010/main" val="746416586"/>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2D5D661-B195-436B-ACF4-1B9CC4C34BFC}" type="slidenum">
              <a:rPr lang="en-US" smtClean="0"/>
              <a:t>‹#›</a:t>
            </a:fld>
            <a:endParaRPr lang="en-US"/>
          </a:p>
        </p:txBody>
      </p:sp>
    </p:spTree>
    <p:extLst>
      <p:ext uri="{BB962C8B-B14F-4D97-AF65-F5344CB8AC3E}">
        <p14:creationId xmlns:p14="http://schemas.microsoft.com/office/powerpoint/2010/main" val="325188133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D5D661-B195-436B-ACF4-1B9CC4C34BFC}" type="slidenum">
              <a:rPr lang="en-US" smtClean="0"/>
              <a:t>‹#›</a:t>
            </a:fld>
            <a:endParaRPr lang="en-US"/>
          </a:p>
        </p:txBody>
      </p:sp>
    </p:spTree>
    <p:extLst>
      <p:ext uri="{BB962C8B-B14F-4D97-AF65-F5344CB8AC3E}">
        <p14:creationId xmlns:p14="http://schemas.microsoft.com/office/powerpoint/2010/main" val="21879814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3.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tiff"/><Relationship Id="rId5" Type="http://schemas.openxmlformats.org/officeDocument/2006/relationships/image" Target="../media/image16.png"/><Relationship Id="rId6"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00.png"/><Relationship Id="rId6" Type="http://schemas.openxmlformats.org/officeDocument/2006/relationships/image" Target="../media/image210.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1.png"/><Relationship Id="rId5" Type="http://schemas.openxmlformats.org/officeDocument/2006/relationships/image" Target="../media/image200.png"/><Relationship Id="rId6" Type="http://schemas.openxmlformats.org/officeDocument/2006/relationships/image" Target="../media/image210.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6.png"/><Relationship Id="rId5" Type="http://schemas.openxmlformats.org/officeDocument/2006/relationships/image" Target="../media/image24.png"/><Relationship Id="rId6"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6" Type="http://schemas.openxmlformats.org/officeDocument/2006/relationships/image" Target="../media/image33.png"/><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image" Target="../media/image36.png"/><Relationship Id="rId6" Type="http://schemas.openxmlformats.org/officeDocument/2006/relationships/image" Target="../media/image37.png"/><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png"/><Relationship Id="rId5" Type="http://schemas.openxmlformats.org/officeDocument/2006/relationships/image" Target="../media/image40.png"/><Relationship Id="rId6" Type="http://schemas.openxmlformats.org/officeDocument/2006/relationships/image" Target="../media/image41.png"/><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42.tiff"/><Relationship Id="rId4" Type="http://schemas.openxmlformats.org/officeDocument/2006/relationships/image" Target="../media/image43.jpeg"/><Relationship Id="rId5" Type="http://schemas.openxmlformats.org/officeDocument/2006/relationships/image" Target="../media/image44.jpeg"/><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png"/><Relationship Id="rId3" Type="http://schemas.openxmlformats.org/officeDocument/2006/relationships/image" Target="../media/image46.png"/></Relationships>
</file>

<file path=ppt/slides/_rels/slide33.xml.rels><?xml version="1.0" encoding="UTF-8" standalone="yes"?>
<Relationships xmlns="http://schemas.openxmlformats.org/package/2006/relationships"><Relationship Id="rId3" Type="http://schemas.openxmlformats.org/officeDocument/2006/relationships/image" Target="../media/image221.png"/><Relationship Id="rId4" Type="http://schemas.openxmlformats.org/officeDocument/2006/relationships/image" Target="../media/image220.png"/><Relationship Id="rId5" Type="http://schemas.openxmlformats.org/officeDocument/2006/relationships/image" Target="../media/image230.png"/><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 y="3361283"/>
            <a:ext cx="12170664" cy="1432807"/>
          </a:xfrm>
        </p:spPr>
        <p:txBody>
          <a:bodyPr>
            <a:noAutofit/>
          </a:bodyPr>
          <a:lstStyle/>
          <a:p>
            <a:r>
              <a:rPr lang="en" altLang="zh-TW" sz="4000" dirty="0"/>
              <a:t>Statistical Super Resolution for Data Analysis and Visualization of Large Scale Cosmological Simulations</a:t>
            </a:r>
            <a:endParaRPr lang="en-US" sz="5400" dirty="0"/>
          </a:p>
        </p:txBody>
      </p:sp>
      <p:sp>
        <p:nvSpPr>
          <p:cNvPr id="3" name="Subtitle 2"/>
          <p:cNvSpPr>
            <a:spLocks noGrp="1"/>
          </p:cNvSpPr>
          <p:nvPr>
            <p:ph type="subTitle" idx="1"/>
          </p:nvPr>
        </p:nvSpPr>
        <p:spPr>
          <a:xfrm>
            <a:off x="979118" y="5107869"/>
            <a:ext cx="10233764" cy="1655762"/>
          </a:xfrm>
        </p:spPr>
        <p:txBody>
          <a:bodyPr vert="horz" lIns="91440" tIns="45720" rIns="91440" bIns="45720" rtlCol="0" anchor="t">
            <a:normAutofit/>
          </a:bodyPr>
          <a:lstStyle/>
          <a:p>
            <a:r>
              <a:rPr lang="en-US" dirty="0"/>
              <a:t>Ko-Chih Wang</a:t>
            </a:r>
            <a:r>
              <a:rPr lang="en-US" baseline="30000" dirty="0"/>
              <a:t>1</a:t>
            </a:r>
            <a:r>
              <a:rPr lang="en-US" dirty="0"/>
              <a:t>, </a:t>
            </a:r>
            <a:r>
              <a:rPr lang="en-US" dirty="0" err="1"/>
              <a:t>Jiayi</a:t>
            </a:r>
            <a:r>
              <a:rPr lang="en-US" dirty="0"/>
              <a:t> Xu</a:t>
            </a:r>
            <a:r>
              <a:rPr lang="en-US" baseline="30000" dirty="0"/>
              <a:t>1</a:t>
            </a:r>
            <a:r>
              <a:rPr lang="en-US" dirty="0"/>
              <a:t>, Jonathan Woodring</a:t>
            </a:r>
            <a:r>
              <a:rPr lang="en-US" baseline="30000" dirty="0"/>
              <a:t>2</a:t>
            </a:r>
            <a:r>
              <a:rPr lang="en-US" dirty="0"/>
              <a:t> and Han-Wei Shen</a:t>
            </a:r>
            <a:r>
              <a:rPr lang="en-US" baseline="30000" dirty="0"/>
              <a:t>1</a:t>
            </a:r>
            <a:endParaRPr lang="en-US" dirty="0"/>
          </a:p>
          <a:p>
            <a:r>
              <a:rPr lang="en-US" sz="2000" dirty="0"/>
              <a:t>The Ohio State University</a:t>
            </a:r>
            <a:r>
              <a:rPr lang="en-US" sz="2000" baseline="30000" dirty="0"/>
              <a:t>1</a:t>
            </a:r>
            <a:r>
              <a:rPr lang="en-US" sz="2000" dirty="0"/>
              <a:t> and Los Alamos National Laboratory</a:t>
            </a:r>
            <a:r>
              <a:rPr lang="en-US" sz="2000" baseline="30000" dirty="0"/>
              <a:t>2</a:t>
            </a:r>
            <a:endParaRPr lang="en-US" sz="2000" dirty="0"/>
          </a:p>
        </p:txBody>
      </p:sp>
      <p:pic>
        <p:nvPicPr>
          <p:cNvPr id="6" name="Picture 2" descr="Image result for the ohio state university"/>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668" y="6270408"/>
            <a:ext cx="3232595" cy="587592"/>
          </a:xfrm>
          <a:prstGeom prst="rect">
            <a:avLst/>
          </a:prstGeom>
          <a:noFill/>
          <a:extLst>
            <a:ext uri="{909E8E84-426E-40DD-AFC4-6F175D3DCCD1}">
              <a14:hiddenFill xmlns:a14="http://schemas.microsoft.com/office/drawing/2010/main">
                <a:solidFill>
                  <a:srgbClr val="FFFFFF"/>
                </a:solidFill>
              </a14:hiddenFill>
            </a:ext>
          </a:extLst>
        </p:spPr>
      </p:pic>
      <p:pic>
        <p:nvPicPr>
          <p:cNvPr id="7" name="圖片 6">
            <a:extLst>
              <a:ext uri="{FF2B5EF4-FFF2-40B4-BE49-F238E27FC236}">
                <a16:creationId xmlns="" xmlns:a16="http://schemas.microsoft.com/office/drawing/2014/main" id="{80441AB0-932D-414E-8C74-C57A2812ED31}"/>
              </a:ext>
            </a:extLst>
          </p:cNvPr>
          <p:cNvPicPr>
            <a:picLocks noChangeAspect="1"/>
          </p:cNvPicPr>
          <p:nvPr/>
        </p:nvPicPr>
        <p:blipFill>
          <a:blip r:embed="rId4"/>
          <a:stretch>
            <a:fillRect/>
          </a:stretch>
        </p:blipFill>
        <p:spPr>
          <a:xfrm>
            <a:off x="12526" y="1131"/>
            <a:ext cx="12170664" cy="3144636"/>
          </a:xfrm>
          <a:prstGeom prst="rect">
            <a:avLst/>
          </a:prstGeom>
        </p:spPr>
      </p:pic>
    </p:spTree>
    <p:extLst>
      <p:ext uri="{BB962C8B-B14F-4D97-AF65-F5344CB8AC3E}">
        <p14:creationId xmlns:p14="http://schemas.microsoft.com/office/powerpoint/2010/main" val="32437039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Rectangle 60">
            <a:extLst>
              <a:ext uri="{FF2B5EF4-FFF2-40B4-BE49-F238E27FC236}">
                <a16:creationId xmlns="" xmlns:a16="http://schemas.microsoft.com/office/drawing/2014/main" id="{5925DC97-87F1-7D4D-AD18-8DAD7A962729}"/>
              </a:ext>
            </a:extLst>
          </p:cNvPr>
          <p:cNvSpPr/>
          <p:nvPr/>
        </p:nvSpPr>
        <p:spPr>
          <a:xfrm>
            <a:off x="9544133" y="2042081"/>
            <a:ext cx="2491532" cy="3252934"/>
          </a:xfrm>
          <a:prstGeom prst="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r>
              <a:rPr lang="en-US" sz="1600" dirty="0">
                <a:solidFill>
                  <a:schemeClr val="tx1"/>
                </a:solidFill>
              </a:rPr>
              <a:t>Post-Analysis</a:t>
            </a: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p:txBody>
      </p:sp>
      <p:sp>
        <p:nvSpPr>
          <p:cNvPr id="62" name="Rectangle 60">
            <a:extLst>
              <a:ext uri="{FF2B5EF4-FFF2-40B4-BE49-F238E27FC236}">
                <a16:creationId xmlns="" xmlns:a16="http://schemas.microsoft.com/office/drawing/2014/main" id="{5925DC97-87F1-7D4D-AD18-8DAD7A962729}"/>
              </a:ext>
            </a:extLst>
          </p:cNvPr>
          <p:cNvSpPr/>
          <p:nvPr/>
        </p:nvSpPr>
        <p:spPr>
          <a:xfrm>
            <a:off x="2408904" y="1593602"/>
            <a:ext cx="3766714" cy="4318096"/>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r>
              <a:rPr lang="en-US" sz="1600" dirty="0">
                <a:solidFill>
                  <a:schemeClr val="tx1"/>
                </a:solidFill>
              </a:rPr>
              <a:t>Supercomputer</a:t>
            </a: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p:txBody>
      </p:sp>
      <p:sp>
        <p:nvSpPr>
          <p:cNvPr id="2" name="標題 1">
            <a:extLst>
              <a:ext uri="{FF2B5EF4-FFF2-40B4-BE49-F238E27FC236}">
                <a16:creationId xmlns="" xmlns:a16="http://schemas.microsoft.com/office/drawing/2014/main" id="{F5AA41B0-F621-1340-A019-B06F034CAFEB}"/>
              </a:ext>
            </a:extLst>
          </p:cNvPr>
          <p:cNvSpPr>
            <a:spLocks noGrp="1"/>
          </p:cNvSpPr>
          <p:nvPr>
            <p:ph type="title"/>
          </p:nvPr>
        </p:nvSpPr>
        <p:spPr/>
        <p:txBody>
          <a:bodyPr/>
          <a:lstStyle/>
          <a:p>
            <a:r>
              <a:rPr kumimoji="1" lang="en-US" altLang="zh-TW" dirty="0"/>
              <a:t>Prior Knowledge</a:t>
            </a:r>
            <a:endParaRPr kumimoji="1" lang="zh-TW" altLang="en-US" dirty="0"/>
          </a:p>
        </p:txBody>
      </p:sp>
      <p:sp>
        <p:nvSpPr>
          <p:cNvPr id="38" name="圓柱 64">
            <a:extLst>
              <a:ext uri="{FF2B5EF4-FFF2-40B4-BE49-F238E27FC236}">
                <a16:creationId xmlns="" xmlns:a16="http://schemas.microsoft.com/office/drawing/2014/main" id="{05D33C14-4756-554A-AB2C-79372EF48B54}"/>
              </a:ext>
            </a:extLst>
          </p:cNvPr>
          <p:cNvSpPr/>
          <p:nvPr/>
        </p:nvSpPr>
        <p:spPr>
          <a:xfrm>
            <a:off x="6662334" y="2498568"/>
            <a:ext cx="2489417" cy="2157599"/>
          </a:xfrm>
          <a:prstGeom prst="can">
            <a:avLst>
              <a:gd name="adj" fmla="val 15514"/>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TW" altLang="en-US" dirty="0"/>
          </a:p>
        </p:txBody>
      </p:sp>
      <p:sp>
        <p:nvSpPr>
          <p:cNvPr id="39" name="Rectangle: Rounded Corners 29">
            <a:extLst>
              <a:ext uri="{FF2B5EF4-FFF2-40B4-BE49-F238E27FC236}">
                <a16:creationId xmlns="" xmlns:a16="http://schemas.microsoft.com/office/drawing/2014/main" id="{1FDD4043-F686-9643-AF74-42C4042D01C2}"/>
              </a:ext>
            </a:extLst>
          </p:cNvPr>
          <p:cNvSpPr/>
          <p:nvPr/>
        </p:nvSpPr>
        <p:spPr>
          <a:xfrm>
            <a:off x="7534924" y="2532969"/>
            <a:ext cx="736020" cy="27921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solidFill>
                  <a:schemeClr val="tx1"/>
                </a:solidFill>
                <a:cs typeface="Calibri"/>
              </a:rPr>
              <a:t>Disk</a:t>
            </a:r>
          </a:p>
        </p:txBody>
      </p:sp>
      <p:cxnSp>
        <p:nvCxnSpPr>
          <p:cNvPr id="46" name="曲線接點 88">
            <a:extLst>
              <a:ext uri="{FF2B5EF4-FFF2-40B4-BE49-F238E27FC236}">
                <a16:creationId xmlns="" xmlns:a16="http://schemas.microsoft.com/office/drawing/2014/main" id="{AF34D049-1538-3A40-B869-8B09AD96A741}"/>
              </a:ext>
            </a:extLst>
          </p:cNvPr>
          <p:cNvCxnSpPr>
            <a:cxnSpLocks/>
            <a:stCxn id="53" idx="3"/>
            <a:endCxn id="7" idx="1"/>
          </p:cNvCxnSpPr>
          <p:nvPr/>
        </p:nvCxnSpPr>
        <p:spPr>
          <a:xfrm>
            <a:off x="8282832" y="4165924"/>
            <a:ext cx="2063823" cy="85594"/>
          </a:xfrm>
          <a:prstGeom prst="curvedConnector3">
            <a:avLst>
              <a:gd name="adj1" fmla="val 52061"/>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nvGrpSpPr>
          <p:cNvPr id="48" name="群組 113">
            <a:extLst>
              <a:ext uri="{FF2B5EF4-FFF2-40B4-BE49-F238E27FC236}">
                <a16:creationId xmlns="" xmlns:a16="http://schemas.microsoft.com/office/drawing/2014/main" id="{A007D90D-2139-2544-A56F-FF4EC4850E02}"/>
              </a:ext>
            </a:extLst>
          </p:cNvPr>
          <p:cNvGrpSpPr/>
          <p:nvPr/>
        </p:nvGrpSpPr>
        <p:grpSpPr>
          <a:xfrm>
            <a:off x="7508224" y="3804792"/>
            <a:ext cx="774608" cy="722264"/>
            <a:chOff x="7444040" y="5616105"/>
            <a:chExt cx="766310" cy="704287"/>
          </a:xfrm>
        </p:grpSpPr>
        <p:sp>
          <p:nvSpPr>
            <p:cNvPr id="53" name="Rectangle: Rounded Corners 16">
              <a:extLst>
                <a:ext uri="{FF2B5EF4-FFF2-40B4-BE49-F238E27FC236}">
                  <a16:creationId xmlns="" xmlns:a16="http://schemas.microsoft.com/office/drawing/2014/main" id="{604E3211-920B-F84F-A147-04689420F39D}"/>
                </a:ext>
              </a:extLst>
            </p:cNvPr>
            <p:cNvSpPr/>
            <p:nvPr/>
          </p:nvSpPr>
          <p:spPr>
            <a:xfrm>
              <a:off x="7444040" y="5616105"/>
              <a:ext cx="766310" cy="704287"/>
            </a:xfrm>
            <a:prstGeom prst="roundRect">
              <a:avLst/>
            </a:prstGeom>
            <a:solidFill>
              <a:schemeClr val="accent2">
                <a:lumMod val="60000"/>
                <a:lumOff val="40000"/>
                <a:alpha val="8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zh-TW" sz="1200" dirty="0">
                <a:solidFill>
                  <a:schemeClr val="bg1"/>
                </a:solidFill>
                <a:cs typeface="Calibri"/>
              </a:endParaRPr>
            </a:p>
            <a:p>
              <a:pPr algn="ctr"/>
              <a:endParaRPr lang="en-US" altLang="zh-TW" sz="1200" dirty="0">
                <a:solidFill>
                  <a:schemeClr val="bg1"/>
                </a:solidFill>
                <a:cs typeface="Calibri"/>
              </a:endParaRPr>
            </a:p>
            <a:p>
              <a:pPr algn="ctr"/>
              <a:endParaRPr lang="en-US" altLang="zh-TW" sz="1200" dirty="0">
                <a:solidFill>
                  <a:schemeClr val="bg1"/>
                </a:solidFill>
                <a:cs typeface="Calibri"/>
              </a:endParaRPr>
            </a:p>
            <a:p>
              <a:pPr algn="ctr"/>
              <a:endParaRPr lang="en-US" altLang="zh-TW" sz="1200" dirty="0">
                <a:solidFill>
                  <a:schemeClr val="bg1"/>
                </a:solidFill>
              </a:endParaRPr>
            </a:p>
          </p:txBody>
        </p:sp>
        <p:grpSp>
          <p:nvGrpSpPr>
            <p:cNvPr id="54" name="群組 110">
              <a:extLst>
                <a:ext uri="{FF2B5EF4-FFF2-40B4-BE49-F238E27FC236}">
                  <a16:creationId xmlns="" xmlns:a16="http://schemas.microsoft.com/office/drawing/2014/main" id="{55CFE317-2368-C140-998F-8A4F8F6D9CB8}"/>
                </a:ext>
              </a:extLst>
            </p:cNvPr>
            <p:cNvGrpSpPr/>
            <p:nvPr/>
          </p:nvGrpSpPr>
          <p:grpSpPr>
            <a:xfrm>
              <a:off x="7601355" y="5700153"/>
              <a:ext cx="462089" cy="510834"/>
              <a:chOff x="6181021" y="5753339"/>
              <a:chExt cx="745663" cy="693883"/>
            </a:xfrm>
          </p:grpSpPr>
          <p:sp>
            <p:nvSpPr>
              <p:cNvPr id="55" name="Cube 194">
                <a:extLst>
                  <a:ext uri="{FF2B5EF4-FFF2-40B4-BE49-F238E27FC236}">
                    <a16:creationId xmlns="" xmlns:a16="http://schemas.microsoft.com/office/drawing/2014/main" id="{F21F91AD-E6F3-814A-8130-8E22E840C15F}"/>
                  </a:ext>
                </a:extLst>
              </p:cNvPr>
              <p:cNvSpPr/>
              <p:nvPr/>
            </p:nvSpPr>
            <p:spPr>
              <a:xfrm>
                <a:off x="6181430" y="5753339"/>
                <a:ext cx="745254" cy="693883"/>
              </a:xfrm>
              <a:prstGeom prst="cub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56" name="Picture 195">
                <a:extLst>
                  <a:ext uri="{FF2B5EF4-FFF2-40B4-BE49-F238E27FC236}">
                    <a16:creationId xmlns="" xmlns:a16="http://schemas.microsoft.com/office/drawing/2014/main" id="{1887D2FF-5E00-244C-B26D-5547F16F5490}"/>
                  </a:ext>
                </a:extLst>
              </p:cNvPr>
              <p:cNvPicPr>
                <a:picLocks noChangeAspect="1"/>
              </p:cNvPicPr>
              <p:nvPr/>
            </p:nvPicPr>
            <p:blipFill rotWithShape="1">
              <a:blip r:embed="rId3"/>
              <a:srcRect l="21046" t="41071" r="39410" b="14614"/>
              <a:stretch/>
            </p:blipFill>
            <p:spPr>
              <a:xfrm>
                <a:off x="6181021" y="5930538"/>
                <a:ext cx="580636" cy="515734"/>
              </a:xfrm>
              <a:prstGeom prst="rect">
                <a:avLst/>
              </a:prstGeom>
            </p:spPr>
          </p:pic>
        </p:grpSp>
      </p:grpSp>
      <p:sp>
        <p:nvSpPr>
          <p:cNvPr id="50" name="Rectangle: Rounded Corners 30">
            <a:extLst>
              <a:ext uri="{FF2B5EF4-FFF2-40B4-BE49-F238E27FC236}">
                <a16:creationId xmlns="" xmlns:a16="http://schemas.microsoft.com/office/drawing/2014/main" id="{7518566C-01E7-1C49-B73B-EEE1948C357C}"/>
              </a:ext>
            </a:extLst>
          </p:cNvPr>
          <p:cNvSpPr/>
          <p:nvPr/>
        </p:nvSpPr>
        <p:spPr>
          <a:xfrm>
            <a:off x="9736887" y="4756465"/>
            <a:ext cx="2277512" cy="407228"/>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lumMod val="85000"/>
                    <a:lumOff val="15000"/>
                  </a:schemeClr>
                </a:solidFill>
                <a:cs typeface="Calibri"/>
              </a:rPr>
              <a:t>Data Reconstruction</a:t>
            </a:r>
            <a:endParaRPr lang="en-US" sz="1200" dirty="0">
              <a:solidFill>
                <a:schemeClr val="tx1">
                  <a:lumMod val="85000"/>
                  <a:lumOff val="15000"/>
                </a:schemeClr>
              </a:solidFill>
            </a:endParaRPr>
          </a:p>
        </p:txBody>
      </p:sp>
      <p:pic>
        <p:nvPicPr>
          <p:cNvPr id="7" name="圖片 6">
            <a:extLst>
              <a:ext uri="{FF2B5EF4-FFF2-40B4-BE49-F238E27FC236}">
                <a16:creationId xmlns="" xmlns:a16="http://schemas.microsoft.com/office/drawing/2014/main" id="{1046F846-7372-7548-9D92-4AC15F1DBE2A}"/>
              </a:ext>
            </a:extLst>
          </p:cNvPr>
          <p:cNvPicPr>
            <a:picLocks noChangeAspect="1"/>
          </p:cNvPicPr>
          <p:nvPr/>
        </p:nvPicPr>
        <p:blipFill rotWithShape="1">
          <a:blip r:embed="rId4">
            <a:extLst>
              <a:ext uri="{28A0092B-C50C-407E-A947-70E740481C1C}">
                <a14:useLocalDpi xmlns:a14="http://schemas.microsoft.com/office/drawing/2010/main" val="0"/>
              </a:ext>
            </a:extLst>
          </a:blip>
          <a:srcRect t="20670" r="52556" b="22808"/>
          <a:stretch/>
        </p:blipFill>
        <p:spPr>
          <a:xfrm>
            <a:off x="10346655" y="3651745"/>
            <a:ext cx="1090003" cy="1199546"/>
          </a:xfrm>
          <a:prstGeom prst="rect">
            <a:avLst/>
          </a:prstGeom>
        </p:spPr>
      </p:pic>
      <p:cxnSp>
        <p:nvCxnSpPr>
          <p:cNvPr id="60" name="曲線接點 88">
            <a:extLst>
              <a:ext uri="{FF2B5EF4-FFF2-40B4-BE49-F238E27FC236}">
                <a16:creationId xmlns="" xmlns:a16="http://schemas.microsoft.com/office/drawing/2014/main" id="{6E083971-CDCC-4C45-8A40-B2C957EB375A}"/>
              </a:ext>
            </a:extLst>
          </p:cNvPr>
          <p:cNvCxnSpPr>
            <a:cxnSpLocks/>
            <a:stCxn id="129" idx="2"/>
          </p:cNvCxnSpPr>
          <p:nvPr/>
        </p:nvCxnSpPr>
        <p:spPr>
          <a:xfrm rot="5400000">
            <a:off x="9778449" y="3210984"/>
            <a:ext cx="1046015" cy="1035056"/>
          </a:xfrm>
          <a:prstGeom prst="curvedConnector3">
            <a:avLst>
              <a:gd name="adj1" fmla="val 31703"/>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nvGrpSpPr>
          <p:cNvPr id="20" name="群組 19">
            <a:extLst>
              <a:ext uri="{FF2B5EF4-FFF2-40B4-BE49-F238E27FC236}">
                <a16:creationId xmlns="" xmlns:a16="http://schemas.microsoft.com/office/drawing/2014/main" id="{469E60D0-0768-8645-BEBB-00139991601E}"/>
              </a:ext>
            </a:extLst>
          </p:cNvPr>
          <p:cNvGrpSpPr/>
          <p:nvPr/>
        </p:nvGrpSpPr>
        <p:grpSpPr>
          <a:xfrm>
            <a:off x="155706" y="2773032"/>
            <a:ext cx="1934877" cy="1778068"/>
            <a:chOff x="155706" y="2773032"/>
            <a:chExt cx="1934877" cy="1778068"/>
          </a:xfrm>
        </p:grpSpPr>
        <p:grpSp>
          <p:nvGrpSpPr>
            <p:cNvPr id="61" name="群組 60">
              <a:extLst>
                <a:ext uri="{FF2B5EF4-FFF2-40B4-BE49-F238E27FC236}">
                  <a16:creationId xmlns="" xmlns:a16="http://schemas.microsoft.com/office/drawing/2014/main" id="{2526244D-D31A-0848-8AC9-7A6E74041AE5}"/>
                </a:ext>
              </a:extLst>
            </p:cNvPr>
            <p:cNvGrpSpPr/>
            <p:nvPr/>
          </p:nvGrpSpPr>
          <p:grpSpPr>
            <a:xfrm>
              <a:off x="535374" y="3081981"/>
              <a:ext cx="1367354" cy="1367354"/>
              <a:chOff x="457200" y="2743200"/>
              <a:chExt cx="914400" cy="914400"/>
            </a:xfrm>
          </p:grpSpPr>
          <p:sp>
            <p:nvSpPr>
              <p:cNvPr id="63" name="矩形 62">
                <a:extLst>
                  <a:ext uri="{FF2B5EF4-FFF2-40B4-BE49-F238E27FC236}">
                    <a16:creationId xmlns="" xmlns:a16="http://schemas.microsoft.com/office/drawing/2014/main" id="{B200C50F-E004-864E-91A0-DCF5ABEA1049}"/>
                  </a:ext>
                </a:extLst>
              </p:cNvPr>
              <p:cNvSpPr/>
              <p:nvPr/>
            </p:nvSpPr>
            <p:spPr>
              <a:xfrm>
                <a:off x="4572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4" name="矩形 63">
                <a:extLst>
                  <a:ext uri="{FF2B5EF4-FFF2-40B4-BE49-F238E27FC236}">
                    <a16:creationId xmlns="" xmlns:a16="http://schemas.microsoft.com/office/drawing/2014/main" id="{67B4E9CC-FC30-DC42-8DEA-836D25D50FCF}"/>
                  </a:ext>
                </a:extLst>
              </p:cNvPr>
              <p:cNvSpPr/>
              <p:nvPr/>
            </p:nvSpPr>
            <p:spPr>
              <a:xfrm>
                <a:off x="6096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5" name="矩形 64">
                <a:extLst>
                  <a:ext uri="{FF2B5EF4-FFF2-40B4-BE49-F238E27FC236}">
                    <a16:creationId xmlns="" xmlns:a16="http://schemas.microsoft.com/office/drawing/2014/main" id="{6C11FD5A-F407-1946-A93C-49C78183759F}"/>
                  </a:ext>
                </a:extLst>
              </p:cNvPr>
              <p:cNvSpPr/>
              <p:nvPr/>
            </p:nvSpPr>
            <p:spPr>
              <a:xfrm>
                <a:off x="7620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6" name="矩形 65">
                <a:extLst>
                  <a:ext uri="{FF2B5EF4-FFF2-40B4-BE49-F238E27FC236}">
                    <a16:creationId xmlns="" xmlns:a16="http://schemas.microsoft.com/office/drawing/2014/main" id="{923EC9AE-1380-5D4C-9068-31C51C69786D}"/>
                  </a:ext>
                </a:extLst>
              </p:cNvPr>
              <p:cNvSpPr/>
              <p:nvPr/>
            </p:nvSpPr>
            <p:spPr>
              <a:xfrm>
                <a:off x="914400" y="27445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8" name="矩形 67">
                <a:extLst>
                  <a:ext uri="{FF2B5EF4-FFF2-40B4-BE49-F238E27FC236}">
                    <a16:creationId xmlns="" xmlns:a16="http://schemas.microsoft.com/office/drawing/2014/main" id="{E1D1EDC1-34D7-944D-933F-D2254C1F866F}"/>
                  </a:ext>
                </a:extLst>
              </p:cNvPr>
              <p:cNvSpPr/>
              <p:nvPr/>
            </p:nvSpPr>
            <p:spPr>
              <a:xfrm>
                <a:off x="1066800" y="27445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9" name="矩形 68">
                <a:extLst>
                  <a:ext uri="{FF2B5EF4-FFF2-40B4-BE49-F238E27FC236}">
                    <a16:creationId xmlns="" xmlns:a16="http://schemas.microsoft.com/office/drawing/2014/main" id="{5F11010F-CF32-2B43-954B-72D93743DF64}"/>
                  </a:ext>
                </a:extLst>
              </p:cNvPr>
              <p:cNvSpPr/>
              <p:nvPr/>
            </p:nvSpPr>
            <p:spPr>
              <a:xfrm>
                <a:off x="1219200" y="2744525"/>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0" name="矩形 69">
                <a:extLst>
                  <a:ext uri="{FF2B5EF4-FFF2-40B4-BE49-F238E27FC236}">
                    <a16:creationId xmlns="" xmlns:a16="http://schemas.microsoft.com/office/drawing/2014/main" id="{D46DFB83-326F-E348-B775-BF8BFD89D1CC}"/>
                  </a:ext>
                </a:extLst>
              </p:cNvPr>
              <p:cNvSpPr/>
              <p:nvPr/>
            </p:nvSpPr>
            <p:spPr>
              <a:xfrm>
                <a:off x="457200" y="28956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1" name="矩形 70">
                <a:extLst>
                  <a:ext uri="{FF2B5EF4-FFF2-40B4-BE49-F238E27FC236}">
                    <a16:creationId xmlns="" xmlns:a16="http://schemas.microsoft.com/office/drawing/2014/main" id="{247FA0E8-F33C-DC40-BF1C-5F1AB9624BD3}"/>
                  </a:ext>
                </a:extLst>
              </p:cNvPr>
              <p:cNvSpPr/>
              <p:nvPr/>
            </p:nvSpPr>
            <p:spPr>
              <a:xfrm>
                <a:off x="609600" y="28956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2" name="矩形 71">
                <a:extLst>
                  <a:ext uri="{FF2B5EF4-FFF2-40B4-BE49-F238E27FC236}">
                    <a16:creationId xmlns="" xmlns:a16="http://schemas.microsoft.com/office/drawing/2014/main" id="{37C373F9-65B1-894B-9906-4A6BFF59C532}"/>
                  </a:ext>
                </a:extLst>
              </p:cNvPr>
              <p:cNvSpPr/>
              <p:nvPr/>
            </p:nvSpPr>
            <p:spPr>
              <a:xfrm>
                <a:off x="762000" y="28956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3" name="矩形 72">
                <a:extLst>
                  <a:ext uri="{FF2B5EF4-FFF2-40B4-BE49-F238E27FC236}">
                    <a16:creationId xmlns="" xmlns:a16="http://schemas.microsoft.com/office/drawing/2014/main" id="{E565760A-F8E0-5F40-AFC6-6C08B57214D0}"/>
                  </a:ext>
                </a:extLst>
              </p:cNvPr>
              <p:cNvSpPr/>
              <p:nvPr/>
            </p:nvSpPr>
            <p:spPr>
              <a:xfrm>
                <a:off x="9144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4" name="矩形 73">
                <a:extLst>
                  <a:ext uri="{FF2B5EF4-FFF2-40B4-BE49-F238E27FC236}">
                    <a16:creationId xmlns="" xmlns:a16="http://schemas.microsoft.com/office/drawing/2014/main" id="{72A46632-C185-BD44-B98F-1B441B4E8CCA}"/>
                  </a:ext>
                </a:extLst>
              </p:cNvPr>
              <p:cNvSpPr/>
              <p:nvPr/>
            </p:nvSpPr>
            <p:spPr>
              <a:xfrm>
                <a:off x="10668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5" name="矩形 74">
                <a:extLst>
                  <a:ext uri="{FF2B5EF4-FFF2-40B4-BE49-F238E27FC236}">
                    <a16:creationId xmlns="" xmlns:a16="http://schemas.microsoft.com/office/drawing/2014/main" id="{E0AD261A-BA95-DC40-8DC8-AB22190C024D}"/>
                  </a:ext>
                </a:extLst>
              </p:cNvPr>
              <p:cNvSpPr/>
              <p:nvPr/>
            </p:nvSpPr>
            <p:spPr>
              <a:xfrm>
                <a:off x="12192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6" name="矩形 75">
                <a:extLst>
                  <a:ext uri="{FF2B5EF4-FFF2-40B4-BE49-F238E27FC236}">
                    <a16:creationId xmlns="" xmlns:a16="http://schemas.microsoft.com/office/drawing/2014/main" id="{FA02F7D7-E6DB-A64E-91F6-9A7CE1242912}"/>
                  </a:ext>
                </a:extLst>
              </p:cNvPr>
              <p:cNvSpPr/>
              <p:nvPr/>
            </p:nvSpPr>
            <p:spPr>
              <a:xfrm>
                <a:off x="4572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7" name="矩形 76">
                <a:extLst>
                  <a:ext uri="{FF2B5EF4-FFF2-40B4-BE49-F238E27FC236}">
                    <a16:creationId xmlns="" xmlns:a16="http://schemas.microsoft.com/office/drawing/2014/main" id="{A6E0E0E4-6C67-2540-B2F9-D673BB50535D}"/>
                  </a:ext>
                </a:extLst>
              </p:cNvPr>
              <p:cNvSpPr/>
              <p:nvPr/>
            </p:nvSpPr>
            <p:spPr>
              <a:xfrm>
                <a:off x="6096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8" name="矩形 77">
                <a:extLst>
                  <a:ext uri="{FF2B5EF4-FFF2-40B4-BE49-F238E27FC236}">
                    <a16:creationId xmlns="" xmlns:a16="http://schemas.microsoft.com/office/drawing/2014/main" id="{79EC6597-3018-1346-8D32-38E9584658BD}"/>
                  </a:ext>
                </a:extLst>
              </p:cNvPr>
              <p:cNvSpPr/>
              <p:nvPr/>
            </p:nvSpPr>
            <p:spPr>
              <a:xfrm>
                <a:off x="7620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9" name="矩形 78">
                <a:extLst>
                  <a:ext uri="{FF2B5EF4-FFF2-40B4-BE49-F238E27FC236}">
                    <a16:creationId xmlns="" xmlns:a16="http://schemas.microsoft.com/office/drawing/2014/main" id="{FAB11CC2-6517-AD44-AD88-5E888DB9155F}"/>
                  </a:ext>
                </a:extLst>
              </p:cNvPr>
              <p:cNvSpPr/>
              <p:nvPr/>
            </p:nvSpPr>
            <p:spPr>
              <a:xfrm>
                <a:off x="914400" y="3048000"/>
                <a:ext cx="152400" cy="152400"/>
              </a:xfrm>
              <a:prstGeom prst="rect">
                <a:avLst/>
              </a:prstGeom>
              <a:solidFill>
                <a:srgbClr val="00B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0" name="矩形 79">
                <a:extLst>
                  <a:ext uri="{FF2B5EF4-FFF2-40B4-BE49-F238E27FC236}">
                    <a16:creationId xmlns="" xmlns:a16="http://schemas.microsoft.com/office/drawing/2014/main" id="{2ED7FFC3-239F-BC4F-8B60-106F7F2FDA0E}"/>
                  </a:ext>
                </a:extLst>
              </p:cNvPr>
              <p:cNvSpPr/>
              <p:nvPr/>
            </p:nvSpPr>
            <p:spPr>
              <a:xfrm>
                <a:off x="1066800" y="30480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1" name="矩形 80">
                <a:extLst>
                  <a:ext uri="{FF2B5EF4-FFF2-40B4-BE49-F238E27FC236}">
                    <a16:creationId xmlns="" xmlns:a16="http://schemas.microsoft.com/office/drawing/2014/main" id="{951ED981-5413-844C-82E6-6AE4B10ED2A2}"/>
                  </a:ext>
                </a:extLst>
              </p:cNvPr>
              <p:cNvSpPr/>
              <p:nvPr/>
            </p:nvSpPr>
            <p:spPr>
              <a:xfrm>
                <a:off x="1219200" y="30480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2" name="矩形 81">
                <a:extLst>
                  <a:ext uri="{FF2B5EF4-FFF2-40B4-BE49-F238E27FC236}">
                    <a16:creationId xmlns="" xmlns:a16="http://schemas.microsoft.com/office/drawing/2014/main" id="{36336FCF-A537-1346-980F-CD77C9539CA2}"/>
                  </a:ext>
                </a:extLst>
              </p:cNvPr>
              <p:cNvSpPr/>
              <p:nvPr/>
            </p:nvSpPr>
            <p:spPr>
              <a:xfrm>
                <a:off x="457200" y="32004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3" name="矩形 82">
                <a:extLst>
                  <a:ext uri="{FF2B5EF4-FFF2-40B4-BE49-F238E27FC236}">
                    <a16:creationId xmlns="" xmlns:a16="http://schemas.microsoft.com/office/drawing/2014/main" id="{39EFF9F8-7C03-CC4B-B340-7C0AA4FC6639}"/>
                  </a:ext>
                </a:extLst>
              </p:cNvPr>
              <p:cNvSpPr/>
              <p:nvPr/>
            </p:nvSpPr>
            <p:spPr>
              <a:xfrm>
                <a:off x="609600" y="32004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4" name="矩形 83">
                <a:extLst>
                  <a:ext uri="{FF2B5EF4-FFF2-40B4-BE49-F238E27FC236}">
                    <a16:creationId xmlns="" xmlns:a16="http://schemas.microsoft.com/office/drawing/2014/main" id="{F29C4EDC-B569-D74C-9A69-D862E3495072}"/>
                  </a:ext>
                </a:extLst>
              </p:cNvPr>
              <p:cNvSpPr/>
              <p:nvPr/>
            </p:nvSpPr>
            <p:spPr>
              <a:xfrm>
                <a:off x="762000" y="32004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5" name="矩形 84">
                <a:extLst>
                  <a:ext uri="{FF2B5EF4-FFF2-40B4-BE49-F238E27FC236}">
                    <a16:creationId xmlns="" xmlns:a16="http://schemas.microsoft.com/office/drawing/2014/main" id="{727CD8C3-9113-9D43-A6F4-015E7436F0C8}"/>
                  </a:ext>
                </a:extLst>
              </p:cNvPr>
              <p:cNvSpPr/>
              <p:nvPr/>
            </p:nvSpPr>
            <p:spPr>
              <a:xfrm>
                <a:off x="9144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6" name="矩形 85">
                <a:extLst>
                  <a:ext uri="{FF2B5EF4-FFF2-40B4-BE49-F238E27FC236}">
                    <a16:creationId xmlns="" xmlns:a16="http://schemas.microsoft.com/office/drawing/2014/main" id="{CE14B37A-75A6-614A-AE0A-30B6552FC2BC}"/>
                  </a:ext>
                </a:extLst>
              </p:cNvPr>
              <p:cNvSpPr/>
              <p:nvPr/>
            </p:nvSpPr>
            <p:spPr>
              <a:xfrm>
                <a:off x="10668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7" name="矩形 86">
                <a:extLst>
                  <a:ext uri="{FF2B5EF4-FFF2-40B4-BE49-F238E27FC236}">
                    <a16:creationId xmlns="" xmlns:a16="http://schemas.microsoft.com/office/drawing/2014/main" id="{69D94822-B4AF-0D42-A5DA-5AA89D086FDE}"/>
                  </a:ext>
                </a:extLst>
              </p:cNvPr>
              <p:cNvSpPr/>
              <p:nvPr/>
            </p:nvSpPr>
            <p:spPr>
              <a:xfrm>
                <a:off x="12192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8" name="矩形 87">
                <a:extLst>
                  <a:ext uri="{FF2B5EF4-FFF2-40B4-BE49-F238E27FC236}">
                    <a16:creationId xmlns="" xmlns:a16="http://schemas.microsoft.com/office/drawing/2014/main" id="{36EA5BC3-7021-3443-B111-D06160CBD6D1}"/>
                  </a:ext>
                </a:extLst>
              </p:cNvPr>
              <p:cNvSpPr/>
              <p:nvPr/>
            </p:nvSpPr>
            <p:spPr>
              <a:xfrm>
                <a:off x="457200" y="33528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9" name="矩形 88">
                <a:extLst>
                  <a:ext uri="{FF2B5EF4-FFF2-40B4-BE49-F238E27FC236}">
                    <a16:creationId xmlns="" xmlns:a16="http://schemas.microsoft.com/office/drawing/2014/main" id="{6CF91321-273F-1047-8C80-77DF67C11C7E}"/>
                  </a:ext>
                </a:extLst>
              </p:cNvPr>
              <p:cNvSpPr/>
              <p:nvPr/>
            </p:nvSpPr>
            <p:spPr>
              <a:xfrm>
                <a:off x="609600" y="33528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0" name="矩形 89">
                <a:extLst>
                  <a:ext uri="{FF2B5EF4-FFF2-40B4-BE49-F238E27FC236}">
                    <a16:creationId xmlns="" xmlns:a16="http://schemas.microsoft.com/office/drawing/2014/main" id="{3D7A3D7E-099F-AE41-A194-206F20F95C7E}"/>
                  </a:ext>
                </a:extLst>
              </p:cNvPr>
              <p:cNvSpPr/>
              <p:nvPr/>
            </p:nvSpPr>
            <p:spPr>
              <a:xfrm>
                <a:off x="762000" y="33528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1" name="矩形 90">
                <a:extLst>
                  <a:ext uri="{FF2B5EF4-FFF2-40B4-BE49-F238E27FC236}">
                    <a16:creationId xmlns="" xmlns:a16="http://schemas.microsoft.com/office/drawing/2014/main" id="{214F6CED-6580-4A46-9B42-3E40CE481395}"/>
                  </a:ext>
                </a:extLst>
              </p:cNvPr>
              <p:cNvSpPr/>
              <p:nvPr/>
            </p:nvSpPr>
            <p:spPr>
              <a:xfrm>
                <a:off x="9144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2" name="矩形 91">
                <a:extLst>
                  <a:ext uri="{FF2B5EF4-FFF2-40B4-BE49-F238E27FC236}">
                    <a16:creationId xmlns="" xmlns:a16="http://schemas.microsoft.com/office/drawing/2014/main" id="{0EC43DF7-8748-8743-AA01-941973868B66}"/>
                  </a:ext>
                </a:extLst>
              </p:cNvPr>
              <p:cNvSpPr/>
              <p:nvPr/>
            </p:nvSpPr>
            <p:spPr>
              <a:xfrm>
                <a:off x="10668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3" name="矩形 92">
                <a:extLst>
                  <a:ext uri="{FF2B5EF4-FFF2-40B4-BE49-F238E27FC236}">
                    <a16:creationId xmlns="" xmlns:a16="http://schemas.microsoft.com/office/drawing/2014/main" id="{1830E46E-E526-564E-8C16-C29847425845}"/>
                  </a:ext>
                </a:extLst>
              </p:cNvPr>
              <p:cNvSpPr/>
              <p:nvPr/>
            </p:nvSpPr>
            <p:spPr>
              <a:xfrm>
                <a:off x="12192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4" name="矩形 93">
                <a:extLst>
                  <a:ext uri="{FF2B5EF4-FFF2-40B4-BE49-F238E27FC236}">
                    <a16:creationId xmlns="" xmlns:a16="http://schemas.microsoft.com/office/drawing/2014/main" id="{77112185-58EB-5F47-9F56-B530788424D8}"/>
                  </a:ext>
                </a:extLst>
              </p:cNvPr>
              <p:cNvSpPr/>
              <p:nvPr/>
            </p:nvSpPr>
            <p:spPr>
              <a:xfrm>
                <a:off x="4572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5" name="矩形 94">
                <a:extLst>
                  <a:ext uri="{FF2B5EF4-FFF2-40B4-BE49-F238E27FC236}">
                    <a16:creationId xmlns="" xmlns:a16="http://schemas.microsoft.com/office/drawing/2014/main" id="{9E56ADED-64D3-EC4F-B93E-48A5AAD1D67F}"/>
                  </a:ext>
                </a:extLst>
              </p:cNvPr>
              <p:cNvSpPr/>
              <p:nvPr/>
            </p:nvSpPr>
            <p:spPr>
              <a:xfrm>
                <a:off x="6096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6" name="矩形 95">
                <a:extLst>
                  <a:ext uri="{FF2B5EF4-FFF2-40B4-BE49-F238E27FC236}">
                    <a16:creationId xmlns="" xmlns:a16="http://schemas.microsoft.com/office/drawing/2014/main" id="{45A09F52-22E9-B44F-A28E-7411EDAD2A3B}"/>
                  </a:ext>
                </a:extLst>
              </p:cNvPr>
              <p:cNvSpPr/>
              <p:nvPr/>
            </p:nvSpPr>
            <p:spPr>
              <a:xfrm>
                <a:off x="7620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7" name="矩形 96">
                <a:extLst>
                  <a:ext uri="{FF2B5EF4-FFF2-40B4-BE49-F238E27FC236}">
                    <a16:creationId xmlns="" xmlns:a16="http://schemas.microsoft.com/office/drawing/2014/main" id="{E9E33397-E615-DD46-8DEE-4A7AB90B1ECC}"/>
                  </a:ext>
                </a:extLst>
              </p:cNvPr>
              <p:cNvSpPr/>
              <p:nvPr/>
            </p:nvSpPr>
            <p:spPr>
              <a:xfrm>
                <a:off x="914400" y="3505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8" name="矩形 97">
                <a:extLst>
                  <a:ext uri="{FF2B5EF4-FFF2-40B4-BE49-F238E27FC236}">
                    <a16:creationId xmlns="" xmlns:a16="http://schemas.microsoft.com/office/drawing/2014/main" id="{B64377BF-E5DE-654A-BFA7-1CCB47860419}"/>
                  </a:ext>
                </a:extLst>
              </p:cNvPr>
              <p:cNvSpPr/>
              <p:nvPr/>
            </p:nvSpPr>
            <p:spPr>
              <a:xfrm>
                <a:off x="1066800" y="35052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9" name="矩形 98">
                <a:extLst>
                  <a:ext uri="{FF2B5EF4-FFF2-40B4-BE49-F238E27FC236}">
                    <a16:creationId xmlns="" xmlns:a16="http://schemas.microsoft.com/office/drawing/2014/main" id="{593598CE-7553-D34C-9A76-B012F2FE727F}"/>
                  </a:ext>
                </a:extLst>
              </p:cNvPr>
              <p:cNvSpPr/>
              <p:nvPr/>
            </p:nvSpPr>
            <p:spPr>
              <a:xfrm>
                <a:off x="1219200" y="3505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cxnSp>
          <p:nvCxnSpPr>
            <p:cNvPr id="102" name="直線箭頭接點 101">
              <a:extLst>
                <a:ext uri="{FF2B5EF4-FFF2-40B4-BE49-F238E27FC236}">
                  <a16:creationId xmlns="" xmlns:a16="http://schemas.microsoft.com/office/drawing/2014/main" id="{A4C8B686-B4E5-1F4A-B52B-2275F4CC3A7E}"/>
                </a:ext>
              </a:extLst>
            </p:cNvPr>
            <p:cNvCxnSpPr>
              <a:cxnSpLocks/>
            </p:cNvCxnSpPr>
            <p:nvPr/>
          </p:nvCxnSpPr>
          <p:spPr>
            <a:xfrm flipV="1">
              <a:off x="462448" y="3012593"/>
              <a:ext cx="1508013" cy="746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線箭頭接點 102">
              <a:extLst>
                <a:ext uri="{FF2B5EF4-FFF2-40B4-BE49-F238E27FC236}">
                  <a16:creationId xmlns="" xmlns:a16="http://schemas.microsoft.com/office/drawing/2014/main" id="{CA4D45D2-6A0D-A74C-B01D-EF056595CD71}"/>
                </a:ext>
              </a:extLst>
            </p:cNvPr>
            <p:cNvCxnSpPr>
              <a:cxnSpLocks/>
            </p:cNvCxnSpPr>
            <p:nvPr/>
          </p:nvCxnSpPr>
          <p:spPr>
            <a:xfrm>
              <a:off x="451470" y="3014574"/>
              <a:ext cx="0" cy="153652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 name="文字方塊 103">
              <a:extLst>
                <a:ext uri="{FF2B5EF4-FFF2-40B4-BE49-F238E27FC236}">
                  <a16:creationId xmlns="" xmlns:a16="http://schemas.microsoft.com/office/drawing/2014/main" id="{B7C653D1-CB8D-7043-8E97-79797BB040A5}"/>
                </a:ext>
              </a:extLst>
            </p:cNvPr>
            <p:cNvSpPr txBox="1"/>
            <p:nvPr/>
          </p:nvSpPr>
          <p:spPr>
            <a:xfrm>
              <a:off x="731295" y="2773032"/>
              <a:ext cx="1359288" cy="409436"/>
            </a:xfrm>
            <a:prstGeom prst="rect">
              <a:avLst/>
            </a:prstGeom>
            <a:noFill/>
          </p:spPr>
          <p:txBody>
            <a:bodyPr wrap="none" rtlCol="0">
              <a:spAutoFit/>
            </a:bodyPr>
            <a:lstStyle/>
            <a:p>
              <a:r>
                <a:rPr kumimoji="1" lang="en-US" altLang="zh-TW" sz="1200" dirty="0"/>
                <a:t>parameter1</a:t>
              </a:r>
              <a:endParaRPr kumimoji="1" lang="zh-TW" altLang="en-US" sz="1200" dirty="0"/>
            </a:p>
          </p:txBody>
        </p:sp>
        <p:sp>
          <p:nvSpPr>
            <p:cNvPr id="105" name="文字方塊 104">
              <a:extLst>
                <a:ext uri="{FF2B5EF4-FFF2-40B4-BE49-F238E27FC236}">
                  <a16:creationId xmlns="" xmlns:a16="http://schemas.microsoft.com/office/drawing/2014/main" id="{2D5546F6-B9F7-E04F-9B19-CC94CA9DA447}"/>
                </a:ext>
              </a:extLst>
            </p:cNvPr>
            <p:cNvSpPr txBox="1"/>
            <p:nvPr/>
          </p:nvSpPr>
          <p:spPr>
            <a:xfrm rot="16200000">
              <a:off x="-319220" y="3340008"/>
              <a:ext cx="1359288" cy="409436"/>
            </a:xfrm>
            <a:prstGeom prst="rect">
              <a:avLst/>
            </a:prstGeom>
            <a:noFill/>
          </p:spPr>
          <p:txBody>
            <a:bodyPr wrap="none" rtlCol="0">
              <a:spAutoFit/>
            </a:bodyPr>
            <a:lstStyle/>
            <a:p>
              <a:r>
                <a:rPr kumimoji="1" lang="en-US" altLang="zh-TW" sz="1200" dirty="0"/>
                <a:t>parameter2</a:t>
              </a:r>
              <a:endParaRPr kumimoji="1" lang="zh-TW" altLang="en-US" sz="1200" dirty="0"/>
            </a:p>
          </p:txBody>
        </p:sp>
      </p:grpSp>
      <p:sp>
        <p:nvSpPr>
          <p:cNvPr id="129" name="矩形 128"/>
          <p:cNvSpPr/>
          <p:nvPr/>
        </p:nvSpPr>
        <p:spPr>
          <a:xfrm>
            <a:off x="9955280" y="2435261"/>
            <a:ext cx="1727407" cy="770244"/>
          </a:xfrm>
          <a:prstGeom prst="rect">
            <a:avLst/>
          </a:prstGeom>
          <a:solidFill>
            <a:schemeClr val="bg1"/>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TW" sz="1600" dirty="0">
                <a:solidFill>
                  <a:schemeClr val="tx1">
                    <a:lumMod val="85000"/>
                    <a:lumOff val="15000"/>
                  </a:schemeClr>
                </a:solidFill>
              </a:rPr>
              <a:t>Prior knowledge</a:t>
            </a:r>
          </a:p>
          <a:p>
            <a:pPr algn="ctr"/>
            <a:r>
              <a:rPr kumimoji="1" lang="en-US" altLang="zh-TW" sz="1050" dirty="0">
                <a:solidFill>
                  <a:schemeClr val="tx1">
                    <a:lumMod val="85000"/>
                    <a:lumOff val="15000"/>
                  </a:schemeClr>
                </a:solidFill>
              </a:rPr>
              <a:t>(map low to high resolution)</a:t>
            </a:r>
            <a:endParaRPr kumimoji="1" lang="zh-TW" altLang="en-US" sz="1050" dirty="0">
              <a:solidFill>
                <a:schemeClr val="tx1">
                  <a:lumMod val="85000"/>
                  <a:lumOff val="15000"/>
                </a:schemeClr>
              </a:solidFill>
            </a:endParaRPr>
          </a:p>
        </p:txBody>
      </p:sp>
      <p:sp>
        <p:nvSpPr>
          <p:cNvPr id="132" name="矩形 131"/>
          <p:cNvSpPr/>
          <p:nvPr/>
        </p:nvSpPr>
        <p:spPr>
          <a:xfrm>
            <a:off x="2487559" y="3363038"/>
            <a:ext cx="967541" cy="1102414"/>
          </a:xfrm>
          <a:prstGeom prst="rect">
            <a:avLst/>
          </a:prstGeom>
          <a:solidFill>
            <a:schemeClr val="tx1">
              <a:lumMod val="75000"/>
              <a:lumOff val="2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en-US" altLang="zh-TW" sz="1400" dirty="0"/>
              <a:t>Nyx</a:t>
            </a:r>
          </a:p>
          <a:p>
            <a:pPr algn="ctr"/>
            <a:r>
              <a:rPr kumimoji="1" lang="en-US" altLang="zh-TW" sz="1400" dirty="0"/>
              <a:t>Simulation</a:t>
            </a:r>
            <a:endParaRPr kumimoji="1" lang="zh-TW" altLang="en-US" sz="1400" dirty="0"/>
          </a:p>
        </p:txBody>
      </p:sp>
      <p:grpSp>
        <p:nvGrpSpPr>
          <p:cNvPr id="18" name="群組 17">
            <a:extLst>
              <a:ext uri="{FF2B5EF4-FFF2-40B4-BE49-F238E27FC236}">
                <a16:creationId xmlns="" xmlns:a16="http://schemas.microsoft.com/office/drawing/2014/main" id="{952FC69D-6862-4D4E-B352-EDA5EF088DC5}"/>
              </a:ext>
            </a:extLst>
          </p:cNvPr>
          <p:cNvGrpSpPr/>
          <p:nvPr/>
        </p:nvGrpSpPr>
        <p:grpSpPr>
          <a:xfrm>
            <a:off x="1902728" y="2042077"/>
            <a:ext cx="8052552" cy="1901558"/>
            <a:chOff x="1902728" y="2042077"/>
            <a:chExt cx="8052552" cy="1901558"/>
          </a:xfrm>
        </p:grpSpPr>
        <p:sp>
          <p:nvSpPr>
            <p:cNvPr id="51" name="Rectangle: Rounded Corners 29">
              <a:extLst>
                <a:ext uri="{FF2B5EF4-FFF2-40B4-BE49-F238E27FC236}">
                  <a16:creationId xmlns="" xmlns:a16="http://schemas.microsoft.com/office/drawing/2014/main" id="{067BCD6F-9BE2-FF46-98C8-7D91F076097C}"/>
                </a:ext>
              </a:extLst>
            </p:cNvPr>
            <p:cNvSpPr/>
            <p:nvPr/>
          </p:nvSpPr>
          <p:spPr>
            <a:xfrm>
              <a:off x="1993069" y="2645975"/>
              <a:ext cx="1352892" cy="438492"/>
            </a:xfrm>
            <a:prstGeom prst="roundRect">
              <a:avLst/>
            </a:prstGeom>
            <a:solidFill>
              <a:schemeClr val="bg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solidFill>
                    <a:schemeClr val="tx1"/>
                  </a:solidFill>
                  <a:cs typeface="Calibri"/>
                </a:rPr>
                <a:t>Initial conditions</a:t>
              </a:r>
            </a:p>
            <a:p>
              <a:pPr algn="ctr"/>
              <a:r>
                <a:rPr lang="en-US" sz="1100" dirty="0">
                  <a:solidFill>
                    <a:schemeClr val="tx1"/>
                  </a:solidFill>
                  <a:cs typeface="Calibri"/>
                </a:rPr>
                <a:t>for prior knowledge</a:t>
              </a:r>
            </a:p>
          </p:txBody>
        </p:sp>
        <p:grpSp>
          <p:nvGrpSpPr>
            <p:cNvPr id="3" name="群組 2">
              <a:extLst>
                <a:ext uri="{FF2B5EF4-FFF2-40B4-BE49-F238E27FC236}">
                  <a16:creationId xmlns="" xmlns:a16="http://schemas.microsoft.com/office/drawing/2014/main" id="{9D784ED3-2A5B-A146-97E7-81D5805FFF3B}"/>
                </a:ext>
              </a:extLst>
            </p:cNvPr>
            <p:cNvGrpSpPr/>
            <p:nvPr/>
          </p:nvGrpSpPr>
          <p:grpSpPr>
            <a:xfrm>
              <a:off x="1902728" y="2042077"/>
              <a:ext cx="8052552" cy="1901558"/>
              <a:chOff x="1902728" y="2042077"/>
              <a:chExt cx="8052552" cy="1901558"/>
            </a:xfrm>
          </p:grpSpPr>
          <p:sp>
            <p:nvSpPr>
              <p:cNvPr id="33" name="Rectangle: Rounded Corners 16">
                <a:extLst>
                  <a:ext uri="{FF2B5EF4-FFF2-40B4-BE49-F238E27FC236}">
                    <a16:creationId xmlns="" xmlns:a16="http://schemas.microsoft.com/office/drawing/2014/main" id="{29D05D80-AC21-0543-8B53-61B6D596BB1E}"/>
                  </a:ext>
                </a:extLst>
              </p:cNvPr>
              <p:cNvSpPr/>
              <p:nvPr/>
            </p:nvSpPr>
            <p:spPr>
              <a:xfrm>
                <a:off x="4105970" y="2042077"/>
                <a:ext cx="1763921" cy="1901558"/>
              </a:xfrm>
              <a:prstGeom prst="roundRect">
                <a:avLst/>
              </a:prstGeom>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a:solidFill>
                      <a:schemeClr val="tx1"/>
                    </a:solidFill>
                    <a:cs typeface="Calibri"/>
                  </a:rPr>
                  <a:t>Full resolution data</a:t>
                </a:r>
              </a:p>
              <a:p>
                <a:pPr algn="ctr"/>
                <a:endParaRPr lang="en-US" sz="1400" dirty="0">
                  <a:solidFill>
                    <a:schemeClr val="tx1"/>
                  </a:solidFill>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p:txBody>
          </p:sp>
          <p:cxnSp>
            <p:nvCxnSpPr>
              <p:cNvPr id="37" name="曲線接點 56">
                <a:extLst>
                  <a:ext uri="{FF2B5EF4-FFF2-40B4-BE49-F238E27FC236}">
                    <a16:creationId xmlns="" xmlns:a16="http://schemas.microsoft.com/office/drawing/2014/main" id="{7B5D7E92-CD69-9A46-8E7A-45A9479C4DCA}"/>
                  </a:ext>
                </a:extLst>
              </p:cNvPr>
              <p:cNvCxnSpPr>
                <a:cxnSpLocks/>
                <a:stCxn id="69" idx="3"/>
                <a:endCxn id="132" idx="0"/>
              </p:cNvCxnSpPr>
              <p:nvPr/>
            </p:nvCxnSpPr>
            <p:spPr>
              <a:xfrm>
                <a:off x="1902728" y="3197908"/>
                <a:ext cx="1068602" cy="165130"/>
              </a:xfrm>
              <a:prstGeom prst="curvedConnector2">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曲線接點 70">
                <a:extLst>
                  <a:ext uri="{FF2B5EF4-FFF2-40B4-BE49-F238E27FC236}">
                    <a16:creationId xmlns="" xmlns:a16="http://schemas.microsoft.com/office/drawing/2014/main" id="{C64EA192-053B-8243-8FA5-A71E22EF7B2D}"/>
                  </a:ext>
                </a:extLst>
              </p:cNvPr>
              <p:cNvCxnSpPr>
                <a:cxnSpLocks/>
                <a:stCxn id="33" idx="3"/>
              </p:cNvCxnSpPr>
              <p:nvPr/>
            </p:nvCxnSpPr>
            <p:spPr>
              <a:xfrm>
                <a:off x="5869890" y="2992856"/>
                <a:ext cx="792445" cy="584452"/>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Rounded Corners 16">
                <a:extLst>
                  <a:ext uri="{FF2B5EF4-FFF2-40B4-BE49-F238E27FC236}">
                    <a16:creationId xmlns="" xmlns:a16="http://schemas.microsoft.com/office/drawing/2014/main" id="{11D5E234-63E4-A040-866E-8F7E4D165D7D}"/>
                  </a:ext>
                </a:extLst>
              </p:cNvPr>
              <p:cNvSpPr/>
              <p:nvPr/>
            </p:nvSpPr>
            <p:spPr>
              <a:xfrm>
                <a:off x="6867833" y="3017272"/>
                <a:ext cx="2070205" cy="612305"/>
              </a:xfrm>
              <a:prstGeom prst="roundRect">
                <a:avLst/>
              </a:prstGeom>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200" dirty="0">
                  <a:cs typeface="Calibri"/>
                </a:endParaRPr>
              </a:p>
            </p:txBody>
          </p:sp>
          <p:cxnSp>
            <p:nvCxnSpPr>
              <p:cNvPr id="49" name="曲線接點 73">
                <a:extLst>
                  <a:ext uri="{FF2B5EF4-FFF2-40B4-BE49-F238E27FC236}">
                    <a16:creationId xmlns="" xmlns:a16="http://schemas.microsoft.com/office/drawing/2014/main" id="{EED778DB-AE6C-2542-8C45-A22E9027EC2B}"/>
                  </a:ext>
                </a:extLst>
              </p:cNvPr>
              <p:cNvCxnSpPr>
                <a:cxnSpLocks/>
                <a:stCxn id="47" idx="3"/>
                <a:endCxn id="129" idx="1"/>
              </p:cNvCxnSpPr>
              <p:nvPr/>
            </p:nvCxnSpPr>
            <p:spPr>
              <a:xfrm flipV="1">
                <a:off x="8938038" y="2820379"/>
                <a:ext cx="1017242" cy="503046"/>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8" name="圖片 7">
                <a:extLst>
                  <a:ext uri="{FF2B5EF4-FFF2-40B4-BE49-F238E27FC236}">
                    <a16:creationId xmlns="" xmlns:a16="http://schemas.microsoft.com/office/drawing/2014/main" id="{77A13DB3-B04A-8543-9581-EEB02D3E993C}"/>
                  </a:ext>
                </a:extLst>
              </p:cNvPr>
              <p:cNvPicPr>
                <a:picLocks/>
              </p:cNvPicPr>
              <p:nvPr/>
            </p:nvPicPr>
            <p:blipFill rotWithShape="1">
              <a:blip r:embed="rId5">
                <a:extLst>
                  <a:ext uri="{28A0092B-C50C-407E-A947-70E740481C1C}">
                    <a14:useLocalDpi xmlns:a14="http://schemas.microsoft.com/office/drawing/2010/main" val="0"/>
                  </a:ext>
                </a:extLst>
              </a:blip>
              <a:srcRect l="1380" t="22095" r="49856" b="21100"/>
              <a:stretch/>
            </p:blipFill>
            <p:spPr>
              <a:xfrm>
                <a:off x="4286067" y="2428396"/>
                <a:ext cx="676800" cy="676800"/>
              </a:xfrm>
              <a:prstGeom prst="rect">
                <a:avLst/>
              </a:prstGeom>
            </p:spPr>
          </p:pic>
          <p:pic>
            <p:nvPicPr>
              <p:cNvPr id="9" name="圖片 8">
                <a:extLst>
                  <a:ext uri="{FF2B5EF4-FFF2-40B4-BE49-F238E27FC236}">
                    <a16:creationId xmlns="" xmlns:a16="http://schemas.microsoft.com/office/drawing/2014/main" id="{6A8A1C04-2F5A-7543-BF33-3B57BAC751EB}"/>
                  </a:ext>
                </a:extLst>
              </p:cNvPr>
              <p:cNvPicPr>
                <a:picLocks/>
              </p:cNvPicPr>
              <p:nvPr/>
            </p:nvPicPr>
            <p:blipFill rotWithShape="1">
              <a:blip r:embed="rId6">
                <a:extLst>
                  <a:ext uri="{28A0092B-C50C-407E-A947-70E740481C1C}">
                    <a14:useLocalDpi xmlns:a14="http://schemas.microsoft.com/office/drawing/2010/main" val="0"/>
                  </a:ext>
                </a:extLst>
              </a:blip>
              <a:srcRect t="23997" r="51641" b="26598"/>
              <a:stretch/>
            </p:blipFill>
            <p:spPr>
              <a:xfrm>
                <a:off x="5006185" y="2422751"/>
                <a:ext cx="676800" cy="676800"/>
              </a:xfrm>
              <a:prstGeom prst="rect">
                <a:avLst/>
              </a:prstGeom>
            </p:spPr>
          </p:pic>
          <p:pic>
            <p:nvPicPr>
              <p:cNvPr id="10" name="圖片 9">
                <a:extLst>
                  <a:ext uri="{FF2B5EF4-FFF2-40B4-BE49-F238E27FC236}">
                    <a16:creationId xmlns="" xmlns:a16="http://schemas.microsoft.com/office/drawing/2014/main" id="{D9AAF968-4A3A-F442-9639-C69A051A5432}"/>
                  </a:ext>
                </a:extLst>
              </p:cNvPr>
              <p:cNvPicPr>
                <a:picLocks/>
              </p:cNvPicPr>
              <p:nvPr/>
            </p:nvPicPr>
            <p:blipFill rotWithShape="1">
              <a:blip r:embed="rId7">
                <a:extLst>
                  <a:ext uri="{28A0092B-C50C-407E-A947-70E740481C1C}">
                    <a14:useLocalDpi xmlns:a14="http://schemas.microsoft.com/office/drawing/2010/main" val="0"/>
                  </a:ext>
                </a:extLst>
              </a:blip>
              <a:srcRect t="19117" r="50252" b="17718"/>
              <a:stretch/>
            </p:blipFill>
            <p:spPr>
              <a:xfrm>
                <a:off x="4275360" y="3154155"/>
                <a:ext cx="676800" cy="676800"/>
              </a:xfrm>
              <a:prstGeom prst="rect">
                <a:avLst/>
              </a:prstGeom>
            </p:spPr>
          </p:pic>
          <p:pic>
            <p:nvPicPr>
              <p:cNvPr id="11" name="圖片 10">
                <a:extLst>
                  <a:ext uri="{FF2B5EF4-FFF2-40B4-BE49-F238E27FC236}">
                    <a16:creationId xmlns="" xmlns:a16="http://schemas.microsoft.com/office/drawing/2014/main" id="{4E078803-E7EE-FF42-A592-B39531D543BE}"/>
                  </a:ext>
                </a:extLst>
              </p:cNvPr>
              <p:cNvPicPr>
                <a:picLocks/>
              </p:cNvPicPr>
              <p:nvPr/>
            </p:nvPicPr>
            <p:blipFill rotWithShape="1">
              <a:blip r:embed="rId8">
                <a:extLst>
                  <a:ext uri="{28A0092B-C50C-407E-A947-70E740481C1C}">
                    <a14:useLocalDpi xmlns:a14="http://schemas.microsoft.com/office/drawing/2010/main" val="0"/>
                  </a:ext>
                </a:extLst>
              </a:blip>
              <a:srcRect t="25438" r="50133" b="25361"/>
              <a:stretch/>
            </p:blipFill>
            <p:spPr>
              <a:xfrm>
                <a:off x="5002013" y="3155339"/>
                <a:ext cx="676800" cy="675616"/>
              </a:xfrm>
              <a:prstGeom prst="rect">
                <a:avLst/>
              </a:prstGeom>
            </p:spPr>
          </p:pic>
          <p:pic>
            <p:nvPicPr>
              <p:cNvPr id="12" name="圖片 11">
                <a:extLst>
                  <a:ext uri="{FF2B5EF4-FFF2-40B4-BE49-F238E27FC236}">
                    <a16:creationId xmlns="" xmlns:a16="http://schemas.microsoft.com/office/drawing/2014/main" id="{E9082FB9-E7E5-834B-97EA-EA5D0C335D41}"/>
                  </a:ext>
                </a:extLst>
              </p:cNvPr>
              <p:cNvPicPr>
                <a:picLocks noChangeAspect="1"/>
              </p:cNvPicPr>
              <p:nvPr/>
            </p:nvPicPr>
            <p:blipFill rotWithShape="1">
              <a:blip r:embed="rId5">
                <a:extLst>
                  <a:ext uri="{28A0092B-C50C-407E-A947-70E740481C1C}">
                    <a14:useLocalDpi xmlns:a14="http://schemas.microsoft.com/office/drawing/2010/main" val="0"/>
                  </a:ext>
                </a:extLst>
              </a:blip>
              <a:srcRect l="1380" t="22095" r="49856" b="21100"/>
              <a:stretch/>
            </p:blipFill>
            <p:spPr>
              <a:xfrm>
                <a:off x="6960311" y="3122312"/>
                <a:ext cx="373970" cy="402416"/>
              </a:xfrm>
              <a:prstGeom prst="rect">
                <a:avLst/>
              </a:prstGeom>
            </p:spPr>
          </p:pic>
          <p:pic>
            <p:nvPicPr>
              <p:cNvPr id="13" name="圖片 12">
                <a:extLst>
                  <a:ext uri="{FF2B5EF4-FFF2-40B4-BE49-F238E27FC236}">
                    <a16:creationId xmlns="" xmlns:a16="http://schemas.microsoft.com/office/drawing/2014/main" id="{B6C49564-72CE-8343-BF2C-97546A6DFF30}"/>
                  </a:ext>
                </a:extLst>
              </p:cNvPr>
              <p:cNvPicPr>
                <a:picLocks noChangeAspect="1"/>
              </p:cNvPicPr>
              <p:nvPr/>
            </p:nvPicPr>
            <p:blipFill rotWithShape="1">
              <a:blip r:embed="rId6">
                <a:extLst>
                  <a:ext uri="{28A0092B-C50C-407E-A947-70E740481C1C}">
                    <a14:useLocalDpi xmlns:a14="http://schemas.microsoft.com/office/drawing/2010/main" val="0"/>
                  </a:ext>
                </a:extLst>
              </a:blip>
              <a:srcRect t="23997" r="51641" b="26598"/>
              <a:stretch/>
            </p:blipFill>
            <p:spPr>
              <a:xfrm>
                <a:off x="7452664" y="3131504"/>
                <a:ext cx="426413" cy="402416"/>
              </a:xfrm>
              <a:prstGeom prst="rect">
                <a:avLst/>
              </a:prstGeom>
            </p:spPr>
          </p:pic>
          <p:pic>
            <p:nvPicPr>
              <p:cNvPr id="14" name="圖片 13">
                <a:extLst>
                  <a:ext uri="{FF2B5EF4-FFF2-40B4-BE49-F238E27FC236}">
                    <a16:creationId xmlns="" xmlns:a16="http://schemas.microsoft.com/office/drawing/2014/main" id="{012689D6-1ABF-7F47-A031-430B26E6F9C4}"/>
                  </a:ext>
                </a:extLst>
              </p:cNvPr>
              <p:cNvPicPr>
                <a:picLocks noChangeAspect="1"/>
              </p:cNvPicPr>
              <p:nvPr/>
            </p:nvPicPr>
            <p:blipFill rotWithShape="1">
              <a:blip r:embed="rId7">
                <a:extLst>
                  <a:ext uri="{28A0092B-C50C-407E-A947-70E740481C1C}">
                    <a14:useLocalDpi xmlns:a14="http://schemas.microsoft.com/office/drawing/2010/main" val="0"/>
                  </a:ext>
                </a:extLst>
              </a:blip>
              <a:srcRect t="19117" r="50252" b="17718"/>
              <a:stretch/>
            </p:blipFill>
            <p:spPr>
              <a:xfrm>
                <a:off x="7972271" y="3128039"/>
                <a:ext cx="343107" cy="402416"/>
              </a:xfrm>
              <a:prstGeom prst="rect">
                <a:avLst/>
              </a:prstGeom>
            </p:spPr>
          </p:pic>
          <p:pic>
            <p:nvPicPr>
              <p:cNvPr id="15" name="圖片 14">
                <a:extLst>
                  <a:ext uri="{FF2B5EF4-FFF2-40B4-BE49-F238E27FC236}">
                    <a16:creationId xmlns="" xmlns:a16="http://schemas.microsoft.com/office/drawing/2014/main" id="{2AE20A6E-298D-C742-B312-CAF125954DEC}"/>
                  </a:ext>
                </a:extLst>
              </p:cNvPr>
              <p:cNvPicPr>
                <a:picLocks noChangeAspect="1"/>
              </p:cNvPicPr>
              <p:nvPr/>
            </p:nvPicPr>
            <p:blipFill rotWithShape="1">
              <a:blip r:embed="rId8">
                <a:extLst>
                  <a:ext uri="{28A0092B-C50C-407E-A947-70E740481C1C}">
                    <a14:useLocalDpi xmlns:a14="http://schemas.microsoft.com/office/drawing/2010/main" val="0"/>
                  </a:ext>
                </a:extLst>
              </a:blip>
              <a:srcRect t="25438" r="50133" b="25361"/>
              <a:stretch/>
            </p:blipFill>
            <p:spPr>
              <a:xfrm>
                <a:off x="8410986" y="3122312"/>
                <a:ext cx="441530" cy="402416"/>
              </a:xfrm>
              <a:prstGeom prst="rect">
                <a:avLst/>
              </a:prstGeom>
            </p:spPr>
          </p:pic>
          <p:cxnSp>
            <p:nvCxnSpPr>
              <p:cNvPr id="135" name="曲線接點 56">
                <a:extLst>
                  <a:ext uri="{FF2B5EF4-FFF2-40B4-BE49-F238E27FC236}">
                    <a16:creationId xmlns="" xmlns:a16="http://schemas.microsoft.com/office/drawing/2014/main" id="{7B5D7E92-CD69-9A46-8E7A-45A9479C4DCA}"/>
                  </a:ext>
                </a:extLst>
              </p:cNvPr>
              <p:cNvCxnSpPr>
                <a:cxnSpLocks/>
                <a:stCxn id="132" idx="3"/>
                <a:endCxn id="33" idx="1"/>
              </p:cNvCxnSpPr>
              <p:nvPr/>
            </p:nvCxnSpPr>
            <p:spPr>
              <a:xfrm flipV="1">
                <a:off x="3455100" y="2992856"/>
                <a:ext cx="650870" cy="921389"/>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17" name="群組 16">
            <a:extLst>
              <a:ext uri="{FF2B5EF4-FFF2-40B4-BE49-F238E27FC236}">
                <a16:creationId xmlns="" xmlns:a16="http://schemas.microsoft.com/office/drawing/2014/main" id="{DD2AE06B-0060-2C40-B578-5508CE19886D}"/>
              </a:ext>
            </a:extLst>
          </p:cNvPr>
          <p:cNvGrpSpPr/>
          <p:nvPr/>
        </p:nvGrpSpPr>
        <p:grpSpPr>
          <a:xfrm>
            <a:off x="1758739" y="3914245"/>
            <a:ext cx="6148304" cy="1744266"/>
            <a:chOff x="1758739" y="3914245"/>
            <a:chExt cx="6148304" cy="1744266"/>
          </a:xfrm>
        </p:grpSpPr>
        <p:sp>
          <p:nvSpPr>
            <p:cNvPr id="16" name="Rectangle: Rounded Corners 16">
              <a:extLst>
                <a:ext uri="{FF2B5EF4-FFF2-40B4-BE49-F238E27FC236}">
                  <a16:creationId xmlns="" xmlns:a16="http://schemas.microsoft.com/office/drawing/2014/main" id="{DBE24EA4-65C2-7343-AFC3-DA6BE88ADE12}"/>
                </a:ext>
              </a:extLst>
            </p:cNvPr>
            <p:cNvSpPr/>
            <p:nvPr/>
          </p:nvSpPr>
          <p:spPr>
            <a:xfrm>
              <a:off x="4105971" y="4305927"/>
              <a:ext cx="1763921" cy="1352584"/>
            </a:xfrm>
            <a:prstGeom prst="roundRect">
              <a:avLst/>
            </a:prstGeom>
            <a:solidFill>
              <a:schemeClr val="accent2">
                <a:lumMod val="60000"/>
                <a:lumOff val="40000"/>
                <a:alpha val="8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TW" sz="1400" dirty="0">
                  <a:solidFill>
                    <a:schemeClr val="tx1"/>
                  </a:solidFill>
                  <a:cs typeface="Calibri"/>
                </a:rPr>
                <a:t>In-situ statistical </a:t>
              </a:r>
            </a:p>
            <a:p>
              <a:pPr algn="ctr"/>
              <a:r>
                <a:rPr lang="en-US" altLang="zh-TW" sz="1400" dirty="0">
                  <a:solidFill>
                    <a:schemeClr val="tx1"/>
                  </a:solidFill>
                  <a:cs typeface="Calibri"/>
                </a:rPr>
                <a:t>down-sampling</a:t>
              </a:r>
            </a:p>
            <a:p>
              <a:pPr algn="ctr"/>
              <a:endParaRPr lang="en-US" altLang="zh-TW" sz="1400" dirty="0">
                <a:solidFill>
                  <a:schemeClr val="tx1"/>
                </a:solidFill>
                <a:cs typeface="Calibri"/>
              </a:endParaRPr>
            </a:p>
            <a:p>
              <a:pPr algn="ctr"/>
              <a:endParaRPr lang="en-US" altLang="zh-TW" sz="1400" dirty="0">
                <a:solidFill>
                  <a:schemeClr val="tx1"/>
                </a:solidFill>
                <a:cs typeface="Calibri"/>
              </a:endParaRPr>
            </a:p>
            <a:p>
              <a:pPr algn="ctr"/>
              <a:endParaRPr lang="en-US" altLang="zh-TW" sz="1400" dirty="0">
                <a:solidFill>
                  <a:schemeClr val="tx1"/>
                </a:solidFill>
                <a:cs typeface="Calibri"/>
              </a:endParaRPr>
            </a:p>
            <a:p>
              <a:pPr algn="ctr"/>
              <a:endParaRPr lang="en-US" altLang="zh-TW" sz="1400" dirty="0">
                <a:solidFill>
                  <a:schemeClr val="tx1"/>
                </a:solidFill>
              </a:endParaRPr>
            </a:p>
          </p:txBody>
        </p:sp>
        <p:grpSp>
          <p:nvGrpSpPr>
            <p:cNvPr id="42" name="群組 76">
              <a:extLst>
                <a:ext uri="{FF2B5EF4-FFF2-40B4-BE49-F238E27FC236}">
                  <a16:creationId xmlns="" xmlns:a16="http://schemas.microsoft.com/office/drawing/2014/main" id="{6F34C391-D826-9845-908F-A810FDE7F597}"/>
                </a:ext>
              </a:extLst>
            </p:cNvPr>
            <p:cNvGrpSpPr/>
            <p:nvPr/>
          </p:nvGrpSpPr>
          <p:grpSpPr>
            <a:xfrm>
              <a:off x="4619692" y="4861548"/>
              <a:ext cx="755032" cy="711595"/>
              <a:chOff x="6062485" y="5617168"/>
              <a:chExt cx="746943" cy="693883"/>
            </a:xfrm>
          </p:grpSpPr>
          <p:sp>
            <p:nvSpPr>
              <p:cNvPr id="57" name="Cube 201">
                <a:extLst>
                  <a:ext uri="{FF2B5EF4-FFF2-40B4-BE49-F238E27FC236}">
                    <a16:creationId xmlns="" xmlns:a16="http://schemas.microsoft.com/office/drawing/2014/main" id="{EB305182-9ED4-7B46-8092-BCF5A0A58242}"/>
                  </a:ext>
                </a:extLst>
              </p:cNvPr>
              <p:cNvSpPr/>
              <p:nvPr/>
            </p:nvSpPr>
            <p:spPr>
              <a:xfrm>
                <a:off x="6064174" y="5617168"/>
                <a:ext cx="745254" cy="693883"/>
              </a:xfrm>
              <a:prstGeom prst="cub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58" name="Picture 202">
                <a:extLst>
                  <a:ext uri="{FF2B5EF4-FFF2-40B4-BE49-F238E27FC236}">
                    <a16:creationId xmlns="" xmlns:a16="http://schemas.microsoft.com/office/drawing/2014/main" id="{924F23A9-6627-F344-B11E-F1A786FD3915}"/>
                  </a:ext>
                </a:extLst>
              </p:cNvPr>
              <p:cNvPicPr>
                <a:picLocks noChangeAspect="1"/>
              </p:cNvPicPr>
              <p:nvPr/>
            </p:nvPicPr>
            <p:blipFill rotWithShape="1">
              <a:blip r:embed="rId3"/>
              <a:srcRect l="21046" t="41071" r="39410" b="14614"/>
              <a:stretch/>
            </p:blipFill>
            <p:spPr>
              <a:xfrm>
                <a:off x="6062485" y="5782878"/>
                <a:ext cx="580636" cy="515734"/>
              </a:xfrm>
              <a:prstGeom prst="rect">
                <a:avLst/>
              </a:prstGeom>
            </p:spPr>
          </p:pic>
        </p:grpSp>
        <p:cxnSp>
          <p:nvCxnSpPr>
            <p:cNvPr id="44" name="曲線接點 82">
              <a:extLst>
                <a:ext uri="{FF2B5EF4-FFF2-40B4-BE49-F238E27FC236}">
                  <a16:creationId xmlns="" xmlns:a16="http://schemas.microsoft.com/office/drawing/2014/main" id="{929CD51C-3AF6-614A-B8D5-4A16C99B36A8}"/>
                </a:ext>
              </a:extLst>
            </p:cNvPr>
            <p:cNvCxnSpPr>
              <a:cxnSpLocks/>
              <a:stCxn id="99" idx="2"/>
              <a:endCxn id="132" idx="2"/>
            </p:cNvCxnSpPr>
            <p:nvPr/>
          </p:nvCxnSpPr>
          <p:spPr>
            <a:xfrm rot="16200000" flipH="1">
              <a:off x="2371998" y="3866119"/>
              <a:ext cx="16117" cy="1182548"/>
            </a:xfrm>
            <a:prstGeom prst="curvedConnector3">
              <a:avLst>
                <a:gd name="adj1" fmla="val 1518378"/>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cxnSp>
          <p:nvCxnSpPr>
            <p:cNvPr id="45" name="曲線接點 85">
              <a:extLst>
                <a:ext uri="{FF2B5EF4-FFF2-40B4-BE49-F238E27FC236}">
                  <a16:creationId xmlns="" xmlns:a16="http://schemas.microsoft.com/office/drawing/2014/main" id="{6564DD14-65C6-1949-AE8B-67F85B9E387A}"/>
                </a:ext>
              </a:extLst>
            </p:cNvPr>
            <p:cNvCxnSpPr>
              <a:cxnSpLocks/>
              <a:stCxn id="16" idx="3"/>
              <a:endCxn id="38" idx="3"/>
            </p:cNvCxnSpPr>
            <p:nvPr/>
          </p:nvCxnSpPr>
          <p:spPr>
            <a:xfrm flipV="1">
              <a:off x="5869891" y="4656167"/>
              <a:ext cx="2037152" cy="326052"/>
            </a:xfrm>
            <a:prstGeom prst="curvedConnector2">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sp>
          <p:nvSpPr>
            <p:cNvPr id="52" name="Rectangle: Rounded Corners 29">
              <a:extLst>
                <a:ext uri="{FF2B5EF4-FFF2-40B4-BE49-F238E27FC236}">
                  <a16:creationId xmlns="" xmlns:a16="http://schemas.microsoft.com/office/drawing/2014/main" id="{4198B632-AC3B-9341-AE8E-394B57D7C764}"/>
                </a:ext>
              </a:extLst>
            </p:cNvPr>
            <p:cNvSpPr/>
            <p:nvPr/>
          </p:nvSpPr>
          <p:spPr>
            <a:xfrm>
              <a:off x="1758739" y="4774689"/>
              <a:ext cx="1278156" cy="370780"/>
            </a:xfrm>
            <a:prstGeom prst="roundRect">
              <a:avLst/>
            </a:prstGeom>
            <a:solidFill>
              <a:schemeClr val="bg1"/>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solidFill>
                    <a:schemeClr val="tx1"/>
                  </a:solidFill>
                  <a:cs typeface="Calibri"/>
                </a:rPr>
                <a:t>Rest of the </a:t>
              </a:r>
            </a:p>
            <a:p>
              <a:pPr algn="ctr"/>
              <a:r>
                <a:rPr lang="en-US" sz="1100" dirty="0">
                  <a:solidFill>
                    <a:schemeClr val="tx1"/>
                  </a:solidFill>
                  <a:cs typeface="Calibri"/>
                </a:rPr>
                <a:t>initial conditions</a:t>
              </a:r>
            </a:p>
          </p:txBody>
        </p:sp>
        <p:cxnSp>
          <p:nvCxnSpPr>
            <p:cNvPr id="138" name="曲線接點 82">
              <a:extLst>
                <a:ext uri="{FF2B5EF4-FFF2-40B4-BE49-F238E27FC236}">
                  <a16:creationId xmlns="" xmlns:a16="http://schemas.microsoft.com/office/drawing/2014/main" id="{929CD51C-3AF6-614A-B8D5-4A16C99B36A8}"/>
                </a:ext>
              </a:extLst>
            </p:cNvPr>
            <p:cNvCxnSpPr>
              <a:cxnSpLocks/>
              <a:stCxn id="132" idx="3"/>
              <a:endCxn id="16" idx="1"/>
            </p:cNvCxnSpPr>
            <p:nvPr/>
          </p:nvCxnSpPr>
          <p:spPr>
            <a:xfrm>
              <a:off x="3455100" y="3914245"/>
              <a:ext cx="650871" cy="1067974"/>
            </a:xfrm>
            <a:prstGeom prst="curvedConnector3">
              <a:avLst>
                <a:gd name="adj1" fmla="val 50000"/>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90947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17"/>
                                        </p:tgtEl>
                                        <p:attrNameLst>
                                          <p:attrName>style.opacity</p:attrName>
                                        </p:attrNameLst>
                                      </p:cBhvr>
                                      <p:to>
                                        <p:strVal val="0.25"/>
                                      </p:to>
                                    </p:set>
                                    <p:animEffect filter="image" prLst="opacity: 0.25">
                                      <p:cBhvr rctx="IE">
                                        <p:cTn id="7" dur="indefinite"/>
                                        <p:tgtEl>
                                          <p:spTgt spid="17"/>
                                        </p:tgtEl>
                                      </p:cBhvr>
                                    </p:animEffect>
                                  </p:childTnLst>
                                </p:cTn>
                              </p:par>
                              <p:par>
                                <p:cTn id="8" presetID="9" presetClass="emph" presetSubtype="0" nodeType="withEffect">
                                  <p:stCondLst>
                                    <p:cond delay="0"/>
                                  </p:stCondLst>
                                  <p:childTnLst>
                                    <p:set>
                                      <p:cBhvr>
                                        <p:cTn id="9" dur="indefinite"/>
                                        <p:tgtEl>
                                          <p:spTgt spid="48"/>
                                        </p:tgtEl>
                                        <p:attrNameLst>
                                          <p:attrName>style.opacity</p:attrName>
                                        </p:attrNameLst>
                                      </p:cBhvr>
                                      <p:to>
                                        <p:strVal val="0.25"/>
                                      </p:to>
                                    </p:set>
                                    <p:animEffect filter="image" prLst="opacity: 0.25">
                                      <p:cBhvr rctx="IE">
                                        <p:cTn id="10" dur="indefinite"/>
                                        <p:tgtEl>
                                          <p:spTgt spid="48"/>
                                        </p:tgtEl>
                                      </p:cBhvr>
                                    </p:animEffect>
                                  </p:childTnLst>
                                </p:cTn>
                              </p:par>
                              <p:par>
                                <p:cTn id="11" presetID="9" presetClass="emph" presetSubtype="0" nodeType="withEffect">
                                  <p:stCondLst>
                                    <p:cond delay="0"/>
                                  </p:stCondLst>
                                  <p:childTnLst>
                                    <p:set>
                                      <p:cBhvr>
                                        <p:cTn id="12" dur="indefinite"/>
                                        <p:tgtEl>
                                          <p:spTgt spid="46"/>
                                        </p:tgtEl>
                                        <p:attrNameLst>
                                          <p:attrName>style.opacity</p:attrName>
                                        </p:attrNameLst>
                                      </p:cBhvr>
                                      <p:to>
                                        <p:strVal val="0.25"/>
                                      </p:to>
                                    </p:set>
                                    <p:animEffect filter="image" prLst="opacity: 0.25">
                                      <p:cBhvr rctx="IE">
                                        <p:cTn id="13" dur="indefinite"/>
                                        <p:tgtEl>
                                          <p:spTgt spid="46"/>
                                        </p:tgtEl>
                                      </p:cBhvr>
                                    </p:animEffect>
                                  </p:childTnLst>
                                </p:cTn>
                              </p:par>
                              <p:par>
                                <p:cTn id="14" presetID="9" presetClass="emph" presetSubtype="0" nodeType="withEffect">
                                  <p:stCondLst>
                                    <p:cond delay="0"/>
                                  </p:stCondLst>
                                  <p:childTnLst>
                                    <p:set>
                                      <p:cBhvr>
                                        <p:cTn id="15" dur="indefinite"/>
                                        <p:tgtEl>
                                          <p:spTgt spid="60"/>
                                        </p:tgtEl>
                                        <p:attrNameLst>
                                          <p:attrName>style.opacity</p:attrName>
                                        </p:attrNameLst>
                                      </p:cBhvr>
                                      <p:to>
                                        <p:strVal val="0.25"/>
                                      </p:to>
                                    </p:set>
                                    <p:animEffect filter="image" prLst="opacity: 0.25">
                                      <p:cBhvr rctx="IE">
                                        <p:cTn id="16" dur="indefinite"/>
                                        <p:tgtEl>
                                          <p:spTgt spid="60"/>
                                        </p:tgtEl>
                                      </p:cBhvr>
                                    </p:animEffect>
                                  </p:childTnLst>
                                </p:cTn>
                              </p:par>
                              <p:par>
                                <p:cTn id="17" presetID="9" presetClass="emph" presetSubtype="0" nodeType="withEffect">
                                  <p:stCondLst>
                                    <p:cond delay="0"/>
                                  </p:stCondLst>
                                  <p:childTnLst>
                                    <p:set>
                                      <p:cBhvr>
                                        <p:cTn id="18" dur="indefinite"/>
                                        <p:tgtEl>
                                          <p:spTgt spid="7"/>
                                        </p:tgtEl>
                                        <p:attrNameLst>
                                          <p:attrName>style.opacity</p:attrName>
                                        </p:attrNameLst>
                                      </p:cBhvr>
                                      <p:to>
                                        <p:strVal val="0.25"/>
                                      </p:to>
                                    </p:set>
                                    <p:animEffect filter="image" prLst="opacity: 0.25">
                                      <p:cBhvr rctx="IE">
                                        <p:cTn id="19" dur="indefinite"/>
                                        <p:tgtEl>
                                          <p:spTgt spid="7"/>
                                        </p:tgtEl>
                                      </p:cBhvr>
                                    </p:animEffect>
                                  </p:childTnLst>
                                </p:cTn>
                              </p:par>
                              <p:par>
                                <p:cTn id="20" presetID="9" presetClass="emph" presetSubtype="0" grpId="0" nodeType="withEffect">
                                  <p:stCondLst>
                                    <p:cond delay="0"/>
                                  </p:stCondLst>
                                  <p:childTnLst>
                                    <p:set>
                                      <p:cBhvr>
                                        <p:cTn id="21" dur="indefinite"/>
                                        <p:tgtEl>
                                          <p:spTgt spid="50"/>
                                        </p:tgtEl>
                                        <p:attrNameLst>
                                          <p:attrName>style.opacity</p:attrName>
                                        </p:attrNameLst>
                                      </p:cBhvr>
                                      <p:to>
                                        <p:strVal val="0.25"/>
                                      </p:to>
                                    </p:set>
                                    <p:animEffect filter="image" prLst="opacity: 0.25">
                                      <p:cBhvr rctx="IE">
                                        <p:cTn id="22" dur="indefinite"/>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C0D646DD-1646-4249-9A34-8864FCCEFA28}"/>
              </a:ext>
            </a:extLst>
          </p:cNvPr>
          <p:cNvSpPr>
            <a:spLocks noGrp="1"/>
          </p:cNvSpPr>
          <p:nvPr>
            <p:ph type="title"/>
          </p:nvPr>
        </p:nvSpPr>
        <p:spPr/>
        <p:txBody>
          <a:bodyPr/>
          <a:lstStyle/>
          <a:p>
            <a:r>
              <a:rPr kumimoji="1" lang="en-US" altLang="zh-TW" dirty="0"/>
              <a:t>Prior Knowledge</a:t>
            </a:r>
            <a:endParaRPr kumimoji="1" lang="zh-TW" altLang="en-US" dirty="0"/>
          </a:p>
        </p:txBody>
      </p:sp>
      <p:sp>
        <p:nvSpPr>
          <p:cNvPr id="3" name="內容版面配置區 2">
            <a:extLst>
              <a:ext uri="{FF2B5EF4-FFF2-40B4-BE49-F238E27FC236}">
                <a16:creationId xmlns="" xmlns:a16="http://schemas.microsoft.com/office/drawing/2014/main" id="{855917E0-A3BA-6442-919D-1B2A229477FC}"/>
              </a:ext>
            </a:extLst>
          </p:cNvPr>
          <p:cNvSpPr>
            <a:spLocks noGrp="1"/>
          </p:cNvSpPr>
          <p:nvPr>
            <p:ph idx="1"/>
          </p:nvPr>
        </p:nvSpPr>
        <p:spPr>
          <a:xfrm>
            <a:off x="587828" y="1500189"/>
            <a:ext cx="11146971" cy="2542834"/>
          </a:xfrm>
        </p:spPr>
        <p:txBody>
          <a:bodyPr>
            <a:normAutofit/>
          </a:bodyPr>
          <a:lstStyle/>
          <a:p>
            <a:r>
              <a:rPr kumimoji="1" lang="en-US" altLang="zh-TW" dirty="0"/>
              <a:t>Data reconstructed from statistical down-sampled data </a:t>
            </a:r>
          </a:p>
          <a:p>
            <a:pPr lvl="1"/>
            <a:r>
              <a:rPr lang="en-US" altLang="zh-TW" dirty="0">
                <a:cs typeface="Calibri"/>
              </a:rPr>
              <a:t>Incorrect feature shapes</a:t>
            </a:r>
          </a:p>
          <a:p>
            <a:pPr lvl="1"/>
            <a:r>
              <a:rPr lang="en-US" altLang="zh-TW" dirty="0">
                <a:cs typeface="Calibri"/>
              </a:rPr>
              <a:t>Lack of the </a:t>
            </a:r>
            <a:r>
              <a:rPr lang="en-US" altLang="zh-TW" dirty="0" smtClean="0">
                <a:cs typeface="Calibri"/>
              </a:rPr>
              <a:t>samples’ location information</a:t>
            </a:r>
            <a:endParaRPr lang="en-US" altLang="zh-TW" dirty="0">
              <a:cs typeface="Calibri"/>
            </a:endParaRPr>
          </a:p>
          <a:p>
            <a:pPr lvl="1"/>
            <a:endParaRPr kumimoji="1" lang="en-US" altLang="zh-TW" dirty="0"/>
          </a:p>
          <a:p>
            <a:pPr lvl="1"/>
            <a:endParaRPr kumimoji="1" lang="en-US" altLang="zh-TW" dirty="0"/>
          </a:p>
        </p:txBody>
      </p:sp>
      <p:sp>
        <p:nvSpPr>
          <p:cNvPr id="8" name="文字方塊 7">
            <a:extLst>
              <a:ext uri="{FF2B5EF4-FFF2-40B4-BE49-F238E27FC236}">
                <a16:creationId xmlns="" xmlns:a16="http://schemas.microsoft.com/office/drawing/2014/main" id="{D57BE625-0233-5740-BBD3-BCDE1ADA9D02}"/>
              </a:ext>
            </a:extLst>
          </p:cNvPr>
          <p:cNvSpPr txBox="1"/>
          <p:nvPr/>
        </p:nvSpPr>
        <p:spPr>
          <a:xfrm>
            <a:off x="1479973" y="6207723"/>
            <a:ext cx="811954" cy="276999"/>
          </a:xfrm>
          <a:prstGeom prst="rect">
            <a:avLst/>
          </a:prstGeom>
          <a:noFill/>
        </p:spPr>
        <p:txBody>
          <a:bodyPr wrap="none" rtlCol="0">
            <a:spAutoFit/>
          </a:bodyPr>
          <a:lstStyle/>
          <a:p>
            <a:r>
              <a:rPr kumimoji="1" lang="en-US" altLang="zh-TW" sz="1200" dirty="0"/>
              <a:t>Raw Data </a:t>
            </a:r>
            <a:endParaRPr kumimoji="1" lang="zh-TW" altLang="en-US" sz="1200" dirty="0"/>
          </a:p>
        </p:txBody>
      </p:sp>
      <p:sp>
        <p:nvSpPr>
          <p:cNvPr id="10" name="文字方塊 9">
            <a:extLst>
              <a:ext uri="{FF2B5EF4-FFF2-40B4-BE49-F238E27FC236}">
                <a16:creationId xmlns="" xmlns:a16="http://schemas.microsoft.com/office/drawing/2014/main" id="{4A2F977E-0321-B84F-BA10-BAD5F6FA4632}"/>
              </a:ext>
            </a:extLst>
          </p:cNvPr>
          <p:cNvSpPr txBox="1"/>
          <p:nvPr/>
        </p:nvSpPr>
        <p:spPr>
          <a:xfrm>
            <a:off x="3851223" y="6229101"/>
            <a:ext cx="1717778" cy="276999"/>
          </a:xfrm>
          <a:prstGeom prst="rect">
            <a:avLst/>
          </a:prstGeom>
          <a:noFill/>
        </p:spPr>
        <p:txBody>
          <a:bodyPr wrap="none" rtlCol="0">
            <a:spAutoFit/>
          </a:bodyPr>
          <a:lstStyle/>
          <a:p>
            <a:r>
              <a:rPr kumimoji="1" lang="en-US" altLang="zh-TW" sz="1200" dirty="0"/>
              <a:t>Monte Carlo Resampling</a:t>
            </a:r>
            <a:endParaRPr kumimoji="1" lang="zh-TW" altLang="en-US" sz="1200" dirty="0"/>
          </a:p>
        </p:txBody>
      </p:sp>
      <p:pic>
        <p:nvPicPr>
          <p:cNvPr id="20" name="圖片 19">
            <a:extLst>
              <a:ext uri="{FF2B5EF4-FFF2-40B4-BE49-F238E27FC236}">
                <a16:creationId xmlns="" xmlns:a16="http://schemas.microsoft.com/office/drawing/2014/main" id="{C060B2C8-E33D-154A-BAF9-5C123EBDB6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0431" y="4202676"/>
            <a:ext cx="2426126" cy="2113749"/>
          </a:xfrm>
          <a:prstGeom prst="rect">
            <a:avLst/>
          </a:prstGeom>
        </p:spPr>
      </p:pic>
      <p:pic>
        <p:nvPicPr>
          <p:cNvPr id="22" name="圖片 21">
            <a:extLst>
              <a:ext uri="{FF2B5EF4-FFF2-40B4-BE49-F238E27FC236}">
                <a16:creationId xmlns="" xmlns:a16="http://schemas.microsoft.com/office/drawing/2014/main" id="{139D3E58-9ABA-C741-AF38-1DFB2D6A9B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0016" y="4144629"/>
            <a:ext cx="2426126" cy="2113749"/>
          </a:xfrm>
          <a:prstGeom prst="rect">
            <a:avLst/>
          </a:prstGeom>
        </p:spPr>
      </p:pic>
    </p:spTree>
    <p:extLst>
      <p:ext uri="{BB962C8B-B14F-4D97-AF65-F5344CB8AC3E}">
        <p14:creationId xmlns:p14="http://schemas.microsoft.com/office/powerpoint/2010/main" val="31253365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C0D646DD-1646-4249-9A34-8864FCCEFA28}"/>
              </a:ext>
            </a:extLst>
          </p:cNvPr>
          <p:cNvSpPr>
            <a:spLocks noGrp="1"/>
          </p:cNvSpPr>
          <p:nvPr>
            <p:ph type="title"/>
          </p:nvPr>
        </p:nvSpPr>
        <p:spPr/>
        <p:txBody>
          <a:bodyPr/>
          <a:lstStyle/>
          <a:p>
            <a:r>
              <a:rPr kumimoji="1" lang="en-US" altLang="zh-TW" dirty="0"/>
              <a:t>Prior Knowledge</a:t>
            </a:r>
            <a:endParaRPr kumimoji="1" lang="zh-TW" altLang="en-US" dirty="0"/>
          </a:p>
        </p:txBody>
      </p:sp>
      <p:sp>
        <p:nvSpPr>
          <p:cNvPr id="3" name="內容版面配置區 2">
            <a:extLst>
              <a:ext uri="{FF2B5EF4-FFF2-40B4-BE49-F238E27FC236}">
                <a16:creationId xmlns="" xmlns:a16="http://schemas.microsoft.com/office/drawing/2014/main" id="{855917E0-A3BA-6442-919D-1B2A229477FC}"/>
              </a:ext>
            </a:extLst>
          </p:cNvPr>
          <p:cNvSpPr>
            <a:spLocks noGrp="1"/>
          </p:cNvSpPr>
          <p:nvPr>
            <p:ph idx="1"/>
          </p:nvPr>
        </p:nvSpPr>
        <p:spPr>
          <a:xfrm>
            <a:off x="587828" y="1500189"/>
            <a:ext cx="11146971" cy="2542834"/>
          </a:xfrm>
        </p:spPr>
        <p:txBody>
          <a:bodyPr>
            <a:normAutofit/>
          </a:bodyPr>
          <a:lstStyle/>
          <a:p>
            <a:r>
              <a:rPr kumimoji="1" lang="en-US" altLang="zh-TW" dirty="0"/>
              <a:t>Data reconstructed from statistical down-sampled data </a:t>
            </a:r>
          </a:p>
          <a:p>
            <a:pPr lvl="1"/>
            <a:r>
              <a:rPr lang="en-US" altLang="zh-TW" dirty="0">
                <a:cs typeface="Calibri"/>
              </a:rPr>
              <a:t>Incorrect feature shapes</a:t>
            </a:r>
          </a:p>
          <a:p>
            <a:pPr lvl="1"/>
            <a:r>
              <a:rPr lang="en-US" altLang="zh-TW" dirty="0">
                <a:cs typeface="Calibri"/>
              </a:rPr>
              <a:t>Lack of the </a:t>
            </a:r>
            <a:r>
              <a:rPr lang="en-US" altLang="zh-TW" dirty="0" smtClean="0">
                <a:cs typeface="Calibri"/>
              </a:rPr>
              <a:t>samples’ location information</a:t>
            </a:r>
            <a:endParaRPr lang="en-US" altLang="zh-TW" dirty="0">
              <a:cs typeface="Calibri"/>
            </a:endParaRPr>
          </a:p>
          <a:p>
            <a:r>
              <a:rPr kumimoji="1" lang="en-US" altLang="zh-TW" dirty="0"/>
              <a:t>Prior knowledge</a:t>
            </a:r>
          </a:p>
          <a:p>
            <a:pPr lvl="1"/>
            <a:r>
              <a:rPr kumimoji="1" lang="en-US" altLang="zh-TW" dirty="0"/>
              <a:t>Utilize the data coherence in the parameter space</a:t>
            </a:r>
          </a:p>
          <a:p>
            <a:pPr lvl="1"/>
            <a:r>
              <a:rPr kumimoji="1" lang="en-US" altLang="zh-TW" dirty="0" smtClean="0"/>
              <a:t>Reconstruct data of a sub-block represented by a GMM</a:t>
            </a:r>
          </a:p>
          <a:p>
            <a:pPr lvl="1"/>
            <a:endParaRPr kumimoji="1" lang="en-US" altLang="zh-TW" dirty="0"/>
          </a:p>
          <a:p>
            <a:pPr lvl="1"/>
            <a:endParaRPr kumimoji="1" lang="en-US" altLang="zh-TW" dirty="0"/>
          </a:p>
        </p:txBody>
      </p:sp>
      <p:sp>
        <p:nvSpPr>
          <p:cNvPr id="8" name="文字方塊 7">
            <a:extLst>
              <a:ext uri="{FF2B5EF4-FFF2-40B4-BE49-F238E27FC236}">
                <a16:creationId xmlns="" xmlns:a16="http://schemas.microsoft.com/office/drawing/2014/main" id="{D57BE625-0233-5740-BBD3-BCDE1ADA9D02}"/>
              </a:ext>
            </a:extLst>
          </p:cNvPr>
          <p:cNvSpPr txBox="1"/>
          <p:nvPr/>
        </p:nvSpPr>
        <p:spPr>
          <a:xfrm>
            <a:off x="1479973" y="6207723"/>
            <a:ext cx="811954" cy="276999"/>
          </a:xfrm>
          <a:prstGeom prst="rect">
            <a:avLst/>
          </a:prstGeom>
          <a:noFill/>
        </p:spPr>
        <p:txBody>
          <a:bodyPr wrap="none" rtlCol="0">
            <a:spAutoFit/>
          </a:bodyPr>
          <a:lstStyle/>
          <a:p>
            <a:r>
              <a:rPr kumimoji="1" lang="en-US" altLang="zh-TW" sz="1200" dirty="0"/>
              <a:t>Raw Data </a:t>
            </a:r>
            <a:endParaRPr kumimoji="1" lang="zh-TW" altLang="en-US" sz="1200" dirty="0"/>
          </a:p>
        </p:txBody>
      </p:sp>
      <p:sp>
        <p:nvSpPr>
          <p:cNvPr id="10" name="文字方塊 9">
            <a:extLst>
              <a:ext uri="{FF2B5EF4-FFF2-40B4-BE49-F238E27FC236}">
                <a16:creationId xmlns="" xmlns:a16="http://schemas.microsoft.com/office/drawing/2014/main" id="{4A2F977E-0321-B84F-BA10-BAD5F6FA4632}"/>
              </a:ext>
            </a:extLst>
          </p:cNvPr>
          <p:cNvSpPr txBox="1"/>
          <p:nvPr/>
        </p:nvSpPr>
        <p:spPr>
          <a:xfrm>
            <a:off x="3851223" y="6229101"/>
            <a:ext cx="1717778" cy="276999"/>
          </a:xfrm>
          <a:prstGeom prst="rect">
            <a:avLst/>
          </a:prstGeom>
          <a:noFill/>
        </p:spPr>
        <p:txBody>
          <a:bodyPr wrap="none" rtlCol="0">
            <a:spAutoFit/>
          </a:bodyPr>
          <a:lstStyle/>
          <a:p>
            <a:r>
              <a:rPr kumimoji="1" lang="en-US" altLang="zh-TW" sz="1200" dirty="0"/>
              <a:t>Monte Carlo Resampling</a:t>
            </a:r>
            <a:endParaRPr kumimoji="1" lang="zh-TW" altLang="en-US" sz="1200" dirty="0"/>
          </a:p>
        </p:txBody>
      </p:sp>
      <p:grpSp>
        <p:nvGrpSpPr>
          <p:cNvPr id="6" name="群組 5"/>
          <p:cNvGrpSpPr/>
          <p:nvPr/>
        </p:nvGrpSpPr>
        <p:grpSpPr>
          <a:xfrm>
            <a:off x="8453985" y="3926929"/>
            <a:ext cx="3206239" cy="2549147"/>
            <a:chOff x="7207637" y="3981638"/>
            <a:chExt cx="3206239" cy="2549147"/>
          </a:xfrm>
        </p:grpSpPr>
        <p:pic>
          <p:nvPicPr>
            <p:cNvPr id="103" name="圖片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7637" y="3981638"/>
              <a:ext cx="3206239" cy="2549147"/>
            </a:xfrm>
            <a:prstGeom prst="rect">
              <a:avLst/>
            </a:prstGeom>
          </p:spPr>
        </p:pic>
        <p:sp>
          <p:nvSpPr>
            <p:cNvPr id="5" name="矩形 4"/>
            <p:cNvSpPr/>
            <p:nvPr/>
          </p:nvSpPr>
          <p:spPr>
            <a:xfrm>
              <a:off x="8870131" y="4504753"/>
              <a:ext cx="451669" cy="4633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TW"/>
                <a:t>Ç</a:t>
              </a:r>
              <a:endParaRPr kumimoji="1" lang="zh-TW" altLang="en-US" dirty="0"/>
            </a:p>
          </p:txBody>
        </p:sp>
        <p:sp>
          <p:nvSpPr>
            <p:cNvPr id="12" name="矩形 11"/>
            <p:cNvSpPr/>
            <p:nvPr/>
          </p:nvSpPr>
          <p:spPr>
            <a:xfrm>
              <a:off x="9200393" y="4335596"/>
              <a:ext cx="451669" cy="4633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TW"/>
                <a:t>Ç</a:t>
              </a:r>
              <a:endParaRPr kumimoji="1" lang="zh-TW" altLang="en-US" dirty="0"/>
            </a:p>
          </p:txBody>
        </p:sp>
        <p:sp>
          <p:nvSpPr>
            <p:cNvPr id="13" name="矩形 12"/>
            <p:cNvSpPr/>
            <p:nvPr/>
          </p:nvSpPr>
          <p:spPr>
            <a:xfrm>
              <a:off x="9066286" y="4399096"/>
              <a:ext cx="451669" cy="4633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TW"/>
                <a:t>Ç</a:t>
              </a:r>
              <a:endParaRPr kumimoji="1" lang="zh-TW" altLang="en-US" dirty="0"/>
            </a:p>
          </p:txBody>
        </p:sp>
      </p:grpSp>
      <p:pic>
        <p:nvPicPr>
          <p:cNvPr id="7" name="圖片 6">
            <a:extLst>
              <a:ext uri="{FF2B5EF4-FFF2-40B4-BE49-F238E27FC236}">
                <a16:creationId xmlns="" xmlns:a16="http://schemas.microsoft.com/office/drawing/2014/main" id="{D4B9773D-A65A-064E-B1B2-D3CDE83D6072}"/>
              </a:ext>
            </a:extLst>
          </p:cNvPr>
          <p:cNvPicPr>
            <a:picLocks noChangeAspect="1"/>
          </p:cNvPicPr>
          <p:nvPr/>
        </p:nvPicPr>
        <p:blipFill>
          <a:blip r:embed="rId4"/>
          <a:stretch>
            <a:fillRect/>
          </a:stretch>
        </p:blipFill>
        <p:spPr>
          <a:xfrm>
            <a:off x="6515100" y="4083903"/>
            <a:ext cx="1672213" cy="1337770"/>
          </a:xfrm>
          <a:prstGeom prst="rect">
            <a:avLst/>
          </a:prstGeom>
        </p:spPr>
      </p:pic>
      <p:pic>
        <p:nvPicPr>
          <p:cNvPr id="20" name="圖片 19">
            <a:extLst>
              <a:ext uri="{FF2B5EF4-FFF2-40B4-BE49-F238E27FC236}">
                <a16:creationId xmlns="" xmlns:a16="http://schemas.microsoft.com/office/drawing/2014/main" id="{C060B2C8-E33D-154A-BAF9-5C123EBDB6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20431" y="4202676"/>
            <a:ext cx="2426126" cy="2113749"/>
          </a:xfrm>
          <a:prstGeom prst="rect">
            <a:avLst/>
          </a:prstGeom>
        </p:spPr>
      </p:pic>
      <p:pic>
        <p:nvPicPr>
          <p:cNvPr id="22" name="圖片 21">
            <a:extLst>
              <a:ext uri="{FF2B5EF4-FFF2-40B4-BE49-F238E27FC236}">
                <a16:creationId xmlns="" xmlns:a16="http://schemas.microsoft.com/office/drawing/2014/main" id="{139D3E58-9ABA-C741-AF38-1DFB2D6A9B2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0016" y="4144629"/>
            <a:ext cx="2426126" cy="2113749"/>
          </a:xfrm>
          <a:prstGeom prst="rect">
            <a:avLst/>
          </a:prstGeom>
        </p:spPr>
      </p:pic>
    </p:spTree>
    <p:extLst>
      <p:ext uri="{BB962C8B-B14F-4D97-AF65-F5344CB8AC3E}">
        <p14:creationId xmlns:p14="http://schemas.microsoft.com/office/powerpoint/2010/main" val="18904524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28643CC6-A146-5F4A-A168-09CC1DA26D47}"/>
              </a:ext>
            </a:extLst>
          </p:cNvPr>
          <p:cNvSpPr>
            <a:spLocks noGrp="1"/>
          </p:cNvSpPr>
          <p:nvPr>
            <p:ph type="title"/>
          </p:nvPr>
        </p:nvSpPr>
        <p:spPr/>
        <p:txBody>
          <a:bodyPr/>
          <a:lstStyle/>
          <a:p>
            <a:r>
              <a:rPr kumimoji="1" lang="en-US" altLang="zh-TW" dirty="0"/>
              <a:t>Prior Knowledge Data</a:t>
            </a:r>
            <a:endParaRPr kumimoji="1" lang="zh-TW" altLang="en-US" dirty="0"/>
          </a:p>
        </p:txBody>
      </p:sp>
      <p:sp>
        <p:nvSpPr>
          <p:cNvPr id="3" name="內容版面配置區 2">
            <a:extLst>
              <a:ext uri="{FF2B5EF4-FFF2-40B4-BE49-F238E27FC236}">
                <a16:creationId xmlns="" xmlns:a16="http://schemas.microsoft.com/office/drawing/2014/main" id="{08A7A1E1-F208-AE40-AB41-A752015D0D3A}"/>
              </a:ext>
            </a:extLst>
          </p:cNvPr>
          <p:cNvSpPr>
            <a:spLocks noGrp="1"/>
          </p:cNvSpPr>
          <p:nvPr>
            <p:ph idx="1"/>
          </p:nvPr>
        </p:nvSpPr>
        <p:spPr/>
        <p:txBody>
          <a:bodyPr/>
          <a:lstStyle/>
          <a:p>
            <a:r>
              <a:rPr kumimoji="1" lang="en-US" altLang="zh-TW" dirty="0"/>
              <a:t>Data collection for prior knowledge</a:t>
            </a:r>
          </a:p>
          <a:p>
            <a:pPr lvl="1"/>
            <a:r>
              <a:rPr kumimoji="1" lang="en-US" altLang="zh-TW" dirty="0"/>
              <a:t>Small number of simulation runs for prior knowledge </a:t>
            </a:r>
          </a:p>
          <a:p>
            <a:endParaRPr kumimoji="1" lang="zh-TW" altLang="en-US" dirty="0"/>
          </a:p>
        </p:txBody>
      </p:sp>
      <p:sp>
        <p:nvSpPr>
          <p:cNvPr id="6" name="Rectangle: Rounded Corners 16">
            <a:extLst>
              <a:ext uri="{FF2B5EF4-FFF2-40B4-BE49-F238E27FC236}">
                <a16:creationId xmlns="" xmlns:a16="http://schemas.microsoft.com/office/drawing/2014/main" id="{820021A4-9795-8045-B973-2FC5401F2903}"/>
              </a:ext>
            </a:extLst>
          </p:cNvPr>
          <p:cNvSpPr/>
          <p:nvPr/>
        </p:nvSpPr>
        <p:spPr>
          <a:xfrm>
            <a:off x="985723" y="3978879"/>
            <a:ext cx="2193634" cy="1550269"/>
          </a:xfrm>
          <a:prstGeom prst="roundRect">
            <a:avLst/>
          </a:prstGeom>
          <a:solidFill>
            <a:schemeClr val="accent1">
              <a:alpha val="47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lumMod val="95000"/>
                    <a:lumOff val="5000"/>
                  </a:schemeClr>
                </a:solidFill>
                <a:cs typeface="Calibri"/>
              </a:rPr>
              <a:t>Simulation parameter space</a:t>
            </a:r>
          </a:p>
          <a:p>
            <a:pPr algn="ctr"/>
            <a:endParaRPr lang="en-US" sz="1400" dirty="0">
              <a:solidFill>
                <a:schemeClr val="tx1">
                  <a:lumMod val="95000"/>
                  <a:lumOff val="5000"/>
                </a:schemeClr>
              </a:solidFill>
              <a:cs typeface="Calibri"/>
            </a:endParaRPr>
          </a:p>
          <a:p>
            <a:pPr algn="ctr"/>
            <a:endParaRPr lang="en-US" sz="1400" dirty="0">
              <a:solidFill>
                <a:schemeClr val="tx1">
                  <a:lumMod val="95000"/>
                  <a:lumOff val="5000"/>
                </a:schemeClr>
              </a:solidFill>
              <a:cs typeface="Calibri"/>
            </a:endParaRPr>
          </a:p>
          <a:p>
            <a:pPr algn="ctr"/>
            <a:endParaRPr lang="en-US" sz="1400" dirty="0">
              <a:solidFill>
                <a:schemeClr val="tx1">
                  <a:lumMod val="95000"/>
                  <a:lumOff val="5000"/>
                </a:schemeClr>
              </a:solidFill>
              <a:cs typeface="Calibri"/>
            </a:endParaRPr>
          </a:p>
          <a:p>
            <a:pPr algn="ctr"/>
            <a:endParaRPr lang="en-US" sz="1400" dirty="0">
              <a:solidFill>
                <a:schemeClr val="tx1">
                  <a:lumMod val="95000"/>
                  <a:lumOff val="5000"/>
                </a:schemeClr>
              </a:solidFill>
              <a:cs typeface="Calibri"/>
            </a:endParaRPr>
          </a:p>
        </p:txBody>
      </p:sp>
      <p:grpSp>
        <p:nvGrpSpPr>
          <p:cNvPr id="7" name="群組 6">
            <a:extLst>
              <a:ext uri="{FF2B5EF4-FFF2-40B4-BE49-F238E27FC236}">
                <a16:creationId xmlns="" xmlns:a16="http://schemas.microsoft.com/office/drawing/2014/main" id="{533DC0F0-0295-5446-B0CC-4ABE4BCD6569}"/>
              </a:ext>
            </a:extLst>
          </p:cNvPr>
          <p:cNvGrpSpPr/>
          <p:nvPr/>
        </p:nvGrpSpPr>
        <p:grpSpPr>
          <a:xfrm>
            <a:off x="1746419" y="4634634"/>
            <a:ext cx="743005" cy="775134"/>
            <a:chOff x="457200" y="2743200"/>
            <a:chExt cx="914400" cy="914400"/>
          </a:xfrm>
        </p:grpSpPr>
        <p:sp>
          <p:nvSpPr>
            <p:cNvPr id="52" name="矩形 51">
              <a:extLst>
                <a:ext uri="{FF2B5EF4-FFF2-40B4-BE49-F238E27FC236}">
                  <a16:creationId xmlns="" xmlns:a16="http://schemas.microsoft.com/office/drawing/2014/main" id="{E4B22DBF-89F2-354D-BC8B-47ABD5320F5C}"/>
                </a:ext>
              </a:extLst>
            </p:cNvPr>
            <p:cNvSpPr/>
            <p:nvPr/>
          </p:nvSpPr>
          <p:spPr>
            <a:xfrm>
              <a:off x="4572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3" name="矩形 52">
              <a:extLst>
                <a:ext uri="{FF2B5EF4-FFF2-40B4-BE49-F238E27FC236}">
                  <a16:creationId xmlns="" xmlns:a16="http://schemas.microsoft.com/office/drawing/2014/main" id="{FD58B045-C2FA-E745-906F-0C13B15256D1}"/>
                </a:ext>
              </a:extLst>
            </p:cNvPr>
            <p:cNvSpPr/>
            <p:nvPr/>
          </p:nvSpPr>
          <p:spPr>
            <a:xfrm>
              <a:off x="6096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4" name="矩形 53">
              <a:extLst>
                <a:ext uri="{FF2B5EF4-FFF2-40B4-BE49-F238E27FC236}">
                  <a16:creationId xmlns="" xmlns:a16="http://schemas.microsoft.com/office/drawing/2014/main" id="{DFB1FB24-F420-B441-90C3-CC05B5BDA291}"/>
                </a:ext>
              </a:extLst>
            </p:cNvPr>
            <p:cNvSpPr/>
            <p:nvPr/>
          </p:nvSpPr>
          <p:spPr>
            <a:xfrm>
              <a:off x="7620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5" name="矩形 54">
              <a:extLst>
                <a:ext uri="{FF2B5EF4-FFF2-40B4-BE49-F238E27FC236}">
                  <a16:creationId xmlns="" xmlns:a16="http://schemas.microsoft.com/office/drawing/2014/main" id="{610F11D9-BFA6-8F4A-BB51-D4FBD7A47AF5}"/>
                </a:ext>
              </a:extLst>
            </p:cNvPr>
            <p:cNvSpPr/>
            <p:nvPr/>
          </p:nvSpPr>
          <p:spPr>
            <a:xfrm>
              <a:off x="9144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6" name="矩形 55">
              <a:extLst>
                <a:ext uri="{FF2B5EF4-FFF2-40B4-BE49-F238E27FC236}">
                  <a16:creationId xmlns="" xmlns:a16="http://schemas.microsoft.com/office/drawing/2014/main" id="{1A7D3FE0-CD1C-9E4C-8D47-CA462192BB11}"/>
                </a:ext>
              </a:extLst>
            </p:cNvPr>
            <p:cNvSpPr/>
            <p:nvPr/>
          </p:nvSpPr>
          <p:spPr>
            <a:xfrm>
              <a:off x="10668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7" name="矩形 56">
              <a:extLst>
                <a:ext uri="{FF2B5EF4-FFF2-40B4-BE49-F238E27FC236}">
                  <a16:creationId xmlns="" xmlns:a16="http://schemas.microsoft.com/office/drawing/2014/main" id="{AAFC6D4A-14A1-734E-B4CA-07953291ADDB}"/>
                </a:ext>
              </a:extLst>
            </p:cNvPr>
            <p:cNvSpPr/>
            <p:nvPr/>
          </p:nvSpPr>
          <p:spPr>
            <a:xfrm>
              <a:off x="12192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8" name="矩形 57">
              <a:extLst>
                <a:ext uri="{FF2B5EF4-FFF2-40B4-BE49-F238E27FC236}">
                  <a16:creationId xmlns="" xmlns:a16="http://schemas.microsoft.com/office/drawing/2014/main" id="{AFE9FD6A-CB7D-8447-8D25-3CECB34C1507}"/>
                </a:ext>
              </a:extLst>
            </p:cNvPr>
            <p:cNvSpPr/>
            <p:nvPr/>
          </p:nvSpPr>
          <p:spPr>
            <a:xfrm>
              <a:off x="4572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9" name="矩形 58">
              <a:extLst>
                <a:ext uri="{FF2B5EF4-FFF2-40B4-BE49-F238E27FC236}">
                  <a16:creationId xmlns="" xmlns:a16="http://schemas.microsoft.com/office/drawing/2014/main" id="{7CC5AB2C-7B2A-6D45-8349-F54F81594AA6}"/>
                </a:ext>
              </a:extLst>
            </p:cNvPr>
            <p:cNvSpPr/>
            <p:nvPr/>
          </p:nvSpPr>
          <p:spPr>
            <a:xfrm>
              <a:off x="6096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0" name="矩形 59">
              <a:extLst>
                <a:ext uri="{FF2B5EF4-FFF2-40B4-BE49-F238E27FC236}">
                  <a16:creationId xmlns="" xmlns:a16="http://schemas.microsoft.com/office/drawing/2014/main" id="{00D8241F-B4BA-254F-95C8-58D7D3583CFF}"/>
                </a:ext>
              </a:extLst>
            </p:cNvPr>
            <p:cNvSpPr/>
            <p:nvPr/>
          </p:nvSpPr>
          <p:spPr>
            <a:xfrm>
              <a:off x="7620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1" name="矩形 60">
              <a:extLst>
                <a:ext uri="{FF2B5EF4-FFF2-40B4-BE49-F238E27FC236}">
                  <a16:creationId xmlns="" xmlns:a16="http://schemas.microsoft.com/office/drawing/2014/main" id="{78B4C7B7-E927-9A42-991A-7188C956757F}"/>
                </a:ext>
              </a:extLst>
            </p:cNvPr>
            <p:cNvSpPr/>
            <p:nvPr/>
          </p:nvSpPr>
          <p:spPr>
            <a:xfrm>
              <a:off x="9144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2" name="矩形 61">
              <a:extLst>
                <a:ext uri="{FF2B5EF4-FFF2-40B4-BE49-F238E27FC236}">
                  <a16:creationId xmlns="" xmlns:a16="http://schemas.microsoft.com/office/drawing/2014/main" id="{B007FAEA-9B43-524E-8A70-B3B8DEBB58BD}"/>
                </a:ext>
              </a:extLst>
            </p:cNvPr>
            <p:cNvSpPr/>
            <p:nvPr/>
          </p:nvSpPr>
          <p:spPr>
            <a:xfrm>
              <a:off x="10668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3" name="矩形 62">
              <a:extLst>
                <a:ext uri="{FF2B5EF4-FFF2-40B4-BE49-F238E27FC236}">
                  <a16:creationId xmlns="" xmlns:a16="http://schemas.microsoft.com/office/drawing/2014/main" id="{AE6E59A8-7F5B-BB4E-B618-8BDEFA28B9B4}"/>
                </a:ext>
              </a:extLst>
            </p:cNvPr>
            <p:cNvSpPr/>
            <p:nvPr/>
          </p:nvSpPr>
          <p:spPr>
            <a:xfrm>
              <a:off x="12192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4" name="矩形 63">
              <a:extLst>
                <a:ext uri="{FF2B5EF4-FFF2-40B4-BE49-F238E27FC236}">
                  <a16:creationId xmlns="" xmlns:a16="http://schemas.microsoft.com/office/drawing/2014/main" id="{B79F37CA-0FA2-834D-83C0-13DC92740E81}"/>
                </a:ext>
              </a:extLst>
            </p:cNvPr>
            <p:cNvSpPr/>
            <p:nvPr/>
          </p:nvSpPr>
          <p:spPr>
            <a:xfrm>
              <a:off x="4572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5" name="矩形 64">
              <a:extLst>
                <a:ext uri="{FF2B5EF4-FFF2-40B4-BE49-F238E27FC236}">
                  <a16:creationId xmlns="" xmlns:a16="http://schemas.microsoft.com/office/drawing/2014/main" id="{B9FF5C98-9A41-8242-9C06-DCED76DFE01E}"/>
                </a:ext>
              </a:extLst>
            </p:cNvPr>
            <p:cNvSpPr/>
            <p:nvPr/>
          </p:nvSpPr>
          <p:spPr>
            <a:xfrm>
              <a:off x="6096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6" name="矩形 65">
              <a:extLst>
                <a:ext uri="{FF2B5EF4-FFF2-40B4-BE49-F238E27FC236}">
                  <a16:creationId xmlns="" xmlns:a16="http://schemas.microsoft.com/office/drawing/2014/main" id="{7947A3A1-70FF-AD40-8CCB-4A7B63E2D1A5}"/>
                </a:ext>
              </a:extLst>
            </p:cNvPr>
            <p:cNvSpPr/>
            <p:nvPr/>
          </p:nvSpPr>
          <p:spPr>
            <a:xfrm>
              <a:off x="7620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7" name="矩形 66">
              <a:extLst>
                <a:ext uri="{FF2B5EF4-FFF2-40B4-BE49-F238E27FC236}">
                  <a16:creationId xmlns="" xmlns:a16="http://schemas.microsoft.com/office/drawing/2014/main" id="{EA53B5B9-95EA-F148-963B-9307F18FD010}"/>
                </a:ext>
              </a:extLst>
            </p:cNvPr>
            <p:cNvSpPr/>
            <p:nvPr/>
          </p:nvSpPr>
          <p:spPr>
            <a:xfrm>
              <a:off x="9144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8" name="矩形 67">
              <a:extLst>
                <a:ext uri="{FF2B5EF4-FFF2-40B4-BE49-F238E27FC236}">
                  <a16:creationId xmlns="" xmlns:a16="http://schemas.microsoft.com/office/drawing/2014/main" id="{3881C202-0B89-AA4C-AAA0-E0140F3C610D}"/>
                </a:ext>
              </a:extLst>
            </p:cNvPr>
            <p:cNvSpPr/>
            <p:nvPr/>
          </p:nvSpPr>
          <p:spPr>
            <a:xfrm>
              <a:off x="10668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9" name="矩形 68">
              <a:extLst>
                <a:ext uri="{FF2B5EF4-FFF2-40B4-BE49-F238E27FC236}">
                  <a16:creationId xmlns="" xmlns:a16="http://schemas.microsoft.com/office/drawing/2014/main" id="{9E176A54-EBF9-F146-9AEA-E95CE7F807B1}"/>
                </a:ext>
              </a:extLst>
            </p:cNvPr>
            <p:cNvSpPr/>
            <p:nvPr/>
          </p:nvSpPr>
          <p:spPr>
            <a:xfrm>
              <a:off x="12192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0" name="矩形 69">
              <a:extLst>
                <a:ext uri="{FF2B5EF4-FFF2-40B4-BE49-F238E27FC236}">
                  <a16:creationId xmlns="" xmlns:a16="http://schemas.microsoft.com/office/drawing/2014/main" id="{5E71B0F2-3FC9-9F4F-9ACB-CC821B2857BA}"/>
                </a:ext>
              </a:extLst>
            </p:cNvPr>
            <p:cNvSpPr/>
            <p:nvPr/>
          </p:nvSpPr>
          <p:spPr>
            <a:xfrm>
              <a:off x="4572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1" name="矩形 70">
              <a:extLst>
                <a:ext uri="{FF2B5EF4-FFF2-40B4-BE49-F238E27FC236}">
                  <a16:creationId xmlns="" xmlns:a16="http://schemas.microsoft.com/office/drawing/2014/main" id="{602263A9-7E1E-3A4C-918F-9F684F63FFDA}"/>
                </a:ext>
              </a:extLst>
            </p:cNvPr>
            <p:cNvSpPr/>
            <p:nvPr/>
          </p:nvSpPr>
          <p:spPr>
            <a:xfrm>
              <a:off x="6096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2" name="矩形 71">
              <a:extLst>
                <a:ext uri="{FF2B5EF4-FFF2-40B4-BE49-F238E27FC236}">
                  <a16:creationId xmlns="" xmlns:a16="http://schemas.microsoft.com/office/drawing/2014/main" id="{2E459AF5-2975-C343-8C32-D2125A61E810}"/>
                </a:ext>
              </a:extLst>
            </p:cNvPr>
            <p:cNvSpPr/>
            <p:nvPr/>
          </p:nvSpPr>
          <p:spPr>
            <a:xfrm>
              <a:off x="7620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3" name="矩形 72">
              <a:extLst>
                <a:ext uri="{FF2B5EF4-FFF2-40B4-BE49-F238E27FC236}">
                  <a16:creationId xmlns="" xmlns:a16="http://schemas.microsoft.com/office/drawing/2014/main" id="{DC352D04-DFE8-474A-9B5B-D7F813E5C827}"/>
                </a:ext>
              </a:extLst>
            </p:cNvPr>
            <p:cNvSpPr/>
            <p:nvPr/>
          </p:nvSpPr>
          <p:spPr>
            <a:xfrm>
              <a:off x="9144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4" name="矩形 73">
              <a:extLst>
                <a:ext uri="{FF2B5EF4-FFF2-40B4-BE49-F238E27FC236}">
                  <a16:creationId xmlns="" xmlns:a16="http://schemas.microsoft.com/office/drawing/2014/main" id="{00D3C827-5160-314C-BA41-4A6FD8BA435F}"/>
                </a:ext>
              </a:extLst>
            </p:cNvPr>
            <p:cNvSpPr/>
            <p:nvPr/>
          </p:nvSpPr>
          <p:spPr>
            <a:xfrm>
              <a:off x="10668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5" name="矩形 74">
              <a:extLst>
                <a:ext uri="{FF2B5EF4-FFF2-40B4-BE49-F238E27FC236}">
                  <a16:creationId xmlns="" xmlns:a16="http://schemas.microsoft.com/office/drawing/2014/main" id="{4DF309AE-E979-EB42-A15D-878D2A4BDE8A}"/>
                </a:ext>
              </a:extLst>
            </p:cNvPr>
            <p:cNvSpPr/>
            <p:nvPr/>
          </p:nvSpPr>
          <p:spPr>
            <a:xfrm>
              <a:off x="12192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6" name="矩形 75">
              <a:extLst>
                <a:ext uri="{FF2B5EF4-FFF2-40B4-BE49-F238E27FC236}">
                  <a16:creationId xmlns="" xmlns:a16="http://schemas.microsoft.com/office/drawing/2014/main" id="{CA169E9F-77CC-7547-83BD-C5883ED00604}"/>
                </a:ext>
              </a:extLst>
            </p:cNvPr>
            <p:cNvSpPr/>
            <p:nvPr/>
          </p:nvSpPr>
          <p:spPr>
            <a:xfrm>
              <a:off x="4572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7" name="矩形 76">
              <a:extLst>
                <a:ext uri="{FF2B5EF4-FFF2-40B4-BE49-F238E27FC236}">
                  <a16:creationId xmlns="" xmlns:a16="http://schemas.microsoft.com/office/drawing/2014/main" id="{A8885C24-FE57-4644-A446-DE0E1BE83173}"/>
                </a:ext>
              </a:extLst>
            </p:cNvPr>
            <p:cNvSpPr/>
            <p:nvPr/>
          </p:nvSpPr>
          <p:spPr>
            <a:xfrm>
              <a:off x="6096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8" name="矩形 77">
              <a:extLst>
                <a:ext uri="{FF2B5EF4-FFF2-40B4-BE49-F238E27FC236}">
                  <a16:creationId xmlns="" xmlns:a16="http://schemas.microsoft.com/office/drawing/2014/main" id="{F5F56F55-2E2D-5046-BBB8-2BAAA8AEBF39}"/>
                </a:ext>
              </a:extLst>
            </p:cNvPr>
            <p:cNvSpPr/>
            <p:nvPr/>
          </p:nvSpPr>
          <p:spPr>
            <a:xfrm>
              <a:off x="7620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9" name="矩形 78">
              <a:extLst>
                <a:ext uri="{FF2B5EF4-FFF2-40B4-BE49-F238E27FC236}">
                  <a16:creationId xmlns="" xmlns:a16="http://schemas.microsoft.com/office/drawing/2014/main" id="{475C17C0-FE52-0143-9182-6414DAE2CD8A}"/>
                </a:ext>
              </a:extLst>
            </p:cNvPr>
            <p:cNvSpPr/>
            <p:nvPr/>
          </p:nvSpPr>
          <p:spPr>
            <a:xfrm>
              <a:off x="9144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0" name="矩形 79">
              <a:extLst>
                <a:ext uri="{FF2B5EF4-FFF2-40B4-BE49-F238E27FC236}">
                  <a16:creationId xmlns="" xmlns:a16="http://schemas.microsoft.com/office/drawing/2014/main" id="{CEE2F8F0-06C5-3043-AC59-D279DF138F2D}"/>
                </a:ext>
              </a:extLst>
            </p:cNvPr>
            <p:cNvSpPr/>
            <p:nvPr/>
          </p:nvSpPr>
          <p:spPr>
            <a:xfrm>
              <a:off x="10668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1" name="矩形 80">
              <a:extLst>
                <a:ext uri="{FF2B5EF4-FFF2-40B4-BE49-F238E27FC236}">
                  <a16:creationId xmlns="" xmlns:a16="http://schemas.microsoft.com/office/drawing/2014/main" id="{7CFBD9EF-E88F-4641-9072-AF3EF80D78C6}"/>
                </a:ext>
              </a:extLst>
            </p:cNvPr>
            <p:cNvSpPr/>
            <p:nvPr/>
          </p:nvSpPr>
          <p:spPr>
            <a:xfrm>
              <a:off x="12192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2" name="矩形 81">
              <a:extLst>
                <a:ext uri="{FF2B5EF4-FFF2-40B4-BE49-F238E27FC236}">
                  <a16:creationId xmlns="" xmlns:a16="http://schemas.microsoft.com/office/drawing/2014/main" id="{B2985D20-7129-1948-AF50-0AEA4C7FB0DF}"/>
                </a:ext>
              </a:extLst>
            </p:cNvPr>
            <p:cNvSpPr/>
            <p:nvPr/>
          </p:nvSpPr>
          <p:spPr>
            <a:xfrm>
              <a:off x="4572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3" name="矩形 82">
              <a:extLst>
                <a:ext uri="{FF2B5EF4-FFF2-40B4-BE49-F238E27FC236}">
                  <a16:creationId xmlns="" xmlns:a16="http://schemas.microsoft.com/office/drawing/2014/main" id="{A46244A2-BE14-AE4B-AA09-9FFD0A3FA2B6}"/>
                </a:ext>
              </a:extLst>
            </p:cNvPr>
            <p:cNvSpPr/>
            <p:nvPr/>
          </p:nvSpPr>
          <p:spPr>
            <a:xfrm>
              <a:off x="6096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4" name="矩形 83">
              <a:extLst>
                <a:ext uri="{FF2B5EF4-FFF2-40B4-BE49-F238E27FC236}">
                  <a16:creationId xmlns="" xmlns:a16="http://schemas.microsoft.com/office/drawing/2014/main" id="{5F6214B7-729A-A541-9048-1E8ECC9C55C5}"/>
                </a:ext>
              </a:extLst>
            </p:cNvPr>
            <p:cNvSpPr/>
            <p:nvPr/>
          </p:nvSpPr>
          <p:spPr>
            <a:xfrm>
              <a:off x="7620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5" name="矩形 84">
              <a:extLst>
                <a:ext uri="{FF2B5EF4-FFF2-40B4-BE49-F238E27FC236}">
                  <a16:creationId xmlns="" xmlns:a16="http://schemas.microsoft.com/office/drawing/2014/main" id="{39AAAC64-58AA-024A-A21C-28EBEBA5E803}"/>
                </a:ext>
              </a:extLst>
            </p:cNvPr>
            <p:cNvSpPr/>
            <p:nvPr/>
          </p:nvSpPr>
          <p:spPr>
            <a:xfrm>
              <a:off x="9144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6" name="矩形 85">
              <a:extLst>
                <a:ext uri="{FF2B5EF4-FFF2-40B4-BE49-F238E27FC236}">
                  <a16:creationId xmlns="" xmlns:a16="http://schemas.microsoft.com/office/drawing/2014/main" id="{E77EF9C9-7D31-2C4F-83DB-965AE55C5978}"/>
                </a:ext>
              </a:extLst>
            </p:cNvPr>
            <p:cNvSpPr/>
            <p:nvPr/>
          </p:nvSpPr>
          <p:spPr>
            <a:xfrm>
              <a:off x="10668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7" name="矩形 86">
              <a:extLst>
                <a:ext uri="{FF2B5EF4-FFF2-40B4-BE49-F238E27FC236}">
                  <a16:creationId xmlns="" xmlns:a16="http://schemas.microsoft.com/office/drawing/2014/main" id="{8B43A40D-EB90-2544-AA79-04CB661450CD}"/>
                </a:ext>
              </a:extLst>
            </p:cNvPr>
            <p:cNvSpPr/>
            <p:nvPr/>
          </p:nvSpPr>
          <p:spPr>
            <a:xfrm>
              <a:off x="12192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spTree>
    <p:extLst>
      <p:ext uri="{BB962C8B-B14F-4D97-AF65-F5344CB8AC3E}">
        <p14:creationId xmlns:p14="http://schemas.microsoft.com/office/powerpoint/2010/main" val="5773443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28643CC6-A146-5F4A-A168-09CC1DA26D47}"/>
              </a:ext>
            </a:extLst>
          </p:cNvPr>
          <p:cNvSpPr>
            <a:spLocks noGrp="1"/>
          </p:cNvSpPr>
          <p:nvPr>
            <p:ph type="title"/>
          </p:nvPr>
        </p:nvSpPr>
        <p:spPr/>
        <p:txBody>
          <a:bodyPr/>
          <a:lstStyle/>
          <a:p>
            <a:r>
              <a:rPr kumimoji="1" lang="en-US" altLang="zh-TW" dirty="0"/>
              <a:t>Prior Knowledge Data</a:t>
            </a:r>
            <a:endParaRPr kumimoji="1" lang="zh-TW" altLang="en-US" dirty="0"/>
          </a:p>
        </p:txBody>
      </p:sp>
      <p:sp>
        <p:nvSpPr>
          <p:cNvPr id="3" name="內容版面配置區 2">
            <a:extLst>
              <a:ext uri="{FF2B5EF4-FFF2-40B4-BE49-F238E27FC236}">
                <a16:creationId xmlns="" xmlns:a16="http://schemas.microsoft.com/office/drawing/2014/main" id="{08A7A1E1-F208-AE40-AB41-A752015D0D3A}"/>
              </a:ext>
            </a:extLst>
          </p:cNvPr>
          <p:cNvSpPr>
            <a:spLocks noGrp="1"/>
          </p:cNvSpPr>
          <p:nvPr>
            <p:ph idx="1"/>
          </p:nvPr>
        </p:nvSpPr>
        <p:spPr/>
        <p:txBody>
          <a:bodyPr/>
          <a:lstStyle/>
          <a:p>
            <a:r>
              <a:rPr kumimoji="1" lang="en-US" altLang="zh-TW" dirty="0"/>
              <a:t>Data collection for prior knowledge</a:t>
            </a:r>
          </a:p>
          <a:p>
            <a:pPr lvl="1"/>
            <a:r>
              <a:rPr kumimoji="1" lang="en-US" altLang="zh-TW" dirty="0"/>
              <a:t>Small number of simulation runs for prior knowledge </a:t>
            </a:r>
          </a:p>
          <a:p>
            <a:pPr lvl="1"/>
            <a:r>
              <a:rPr kumimoji="1" lang="en-US" altLang="zh-TW" dirty="0"/>
              <a:t>Latin hypercube sampling in the parameter space</a:t>
            </a:r>
          </a:p>
          <a:p>
            <a:pPr lvl="2"/>
            <a:r>
              <a:rPr kumimoji="1" lang="en-US" altLang="zh-TW" dirty="0"/>
              <a:t>Collect data with as higher as possible variation</a:t>
            </a:r>
          </a:p>
          <a:p>
            <a:pPr lvl="2"/>
            <a:r>
              <a:rPr kumimoji="1" lang="en-US" altLang="zh-TW" dirty="0"/>
              <a:t>8</a:t>
            </a:r>
            <a:r>
              <a:rPr kumimoji="1" lang="zh-TW" altLang="en-US" dirty="0"/>
              <a:t> </a:t>
            </a:r>
            <a:r>
              <a:rPr kumimoji="1" lang="en-US" altLang="zh-TW" dirty="0"/>
              <a:t>queens problem</a:t>
            </a:r>
          </a:p>
          <a:p>
            <a:endParaRPr kumimoji="1" lang="zh-TW" altLang="en-US" dirty="0"/>
          </a:p>
        </p:txBody>
      </p:sp>
      <p:sp>
        <p:nvSpPr>
          <p:cNvPr id="6" name="Rectangle: Rounded Corners 16">
            <a:extLst>
              <a:ext uri="{FF2B5EF4-FFF2-40B4-BE49-F238E27FC236}">
                <a16:creationId xmlns="" xmlns:a16="http://schemas.microsoft.com/office/drawing/2014/main" id="{820021A4-9795-8045-B973-2FC5401F2903}"/>
              </a:ext>
            </a:extLst>
          </p:cNvPr>
          <p:cNvSpPr/>
          <p:nvPr/>
        </p:nvSpPr>
        <p:spPr>
          <a:xfrm>
            <a:off x="985723" y="3978879"/>
            <a:ext cx="2193634" cy="1550269"/>
          </a:xfrm>
          <a:prstGeom prst="roundRect">
            <a:avLst/>
          </a:prstGeom>
          <a:solidFill>
            <a:schemeClr val="accent1">
              <a:alpha val="47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lumMod val="95000"/>
                    <a:lumOff val="5000"/>
                  </a:schemeClr>
                </a:solidFill>
                <a:cs typeface="Calibri"/>
              </a:rPr>
              <a:t>Simulation parameter space</a:t>
            </a:r>
          </a:p>
          <a:p>
            <a:pPr algn="ctr"/>
            <a:endParaRPr lang="en-US" sz="1400" dirty="0">
              <a:solidFill>
                <a:schemeClr val="tx1">
                  <a:lumMod val="95000"/>
                  <a:lumOff val="5000"/>
                </a:schemeClr>
              </a:solidFill>
              <a:cs typeface="Calibri"/>
            </a:endParaRPr>
          </a:p>
          <a:p>
            <a:pPr algn="ctr"/>
            <a:endParaRPr lang="en-US" sz="1400" dirty="0">
              <a:solidFill>
                <a:schemeClr val="tx1">
                  <a:lumMod val="95000"/>
                  <a:lumOff val="5000"/>
                </a:schemeClr>
              </a:solidFill>
              <a:cs typeface="Calibri"/>
            </a:endParaRPr>
          </a:p>
          <a:p>
            <a:pPr algn="ctr"/>
            <a:endParaRPr lang="en-US" sz="1400" dirty="0">
              <a:solidFill>
                <a:schemeClr val="tx1">
                  <a:lumMod val="95000"/>
                  <a:lumOff val="5000"/>
                </a:schemeClr>
              </a:solidFill>
              <a:cs typeface="Calibri"/>
            </a:endParaRPr>
          </a:p>
          <a:p>
            <a:pPr algn="ctr"/>
            <a:endParaRPr lang="en-US" sz="1400" dirty="0">
              <a:solidFill>
                <a:schemeClr val="tx1">
                  <a:lumMod val="95000"/>
                  <a:lumOff val="5000"/>
                </a:schemeClr>
              </a:solidFill>
              <a:cs typeface="Calibri"/>
            </a:endParaRPr>
          </a:p>
        </p:txBody>
      </p:sp>
      <p:grpSp>
        <p:nvGrpSpPr>
          <p:cNvPr id="7" name="群組 6">
            <a:extLst>
              <a:ext uri="{FF2B5EF4-FFF2-40B4-BE49-F238E27FC236}">
                <a16:creationId xmlns="" xmlns:a16="http://schemas.microsoft.com/office/drawing/2014/main" id="{533DC0F0-0295-5446-B0CC-4ABE4BCD6569}"/>
              </a:ext>
            </a:extLst>
          </p:cNvPr>
          <p:cNvGrpSpPr/>
          <p:nvPr/>
        </p:nvGrpSpPr>
        <p:grpSpPr>
          <a:xfrm>
            <a:off x="1746419" y="4634634"/>
            <a:ext cx="743005" cy="775134"/>
            <a:chOff x="457200" y="2743200"/>
            <a:chExt cx="914400" cy="914400"/>
          </a:xfrm>
        </p:grpSpPr>
        <p:sp>
          <p:nvSpPr>
            <p:cNvPr id="52" name="矩形 51">
              <a:extLst>
                <a:ext uri="{FF2B5EF4-FFF2-40B4-BE49-F238E27FC236}">
                  <a16:creationId xmlns="" xmlns:a16="http://schemas.microsoft.com/office/drawing/2014/main" id="{E4B22DBF-89F2-354D-BC8B-47ABD5320F5C}"/>
                </a:ext>
              </a:extLst>
            </p:cNvPr>
            <p:cNvSpPr/>
            <p:nvPr/>
          </p:nvSpPr>
          <p:spPr>
            <a:xfrm>
              <a:off x="4572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3" name="矩形 52">
              <a:extLst>
                <a:ext uri="{FF2B5EF4-FFF2-40B4-BE49-F238E27FC236}">
                  <a16:creationId xmlns="" xmlns:a16="http://schemas.microsoft.com/office/drawing/2014/main" id="{FD58B045-C2FA-E745-906F-0C13B15256D1}"/>
                </a:ext>
              </a:extLst>
            </p:cNvPr>
            <p:cNvSpPr/>
            <p:nvPr/>
          </p:nvSpPr>
          <p:spPr>
            <a:xfrm>
              <a:off x="6096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4" name="矩形 53">
              <a:extLst>
                <a:ext uri="{FF2B5EF4-FFF2-40B4-BE49-F238E27FC236}">
                  <a16:creationId xmlns="" xmlns:a16="http://schemas.microsoft.com/office/drawing/2014/main" id="{DFB1FB24-F420-B441-90C3-CC05B5BDA291}"/>
                </a:ext>
              </a:extLst>
            </p:cNvPr>
            <p:cNvSpPr/>
            <p:nvPr/>
          </p:nvSpPr>
          <p:spPr>
            <a:xfrm>
              <a:off x="7620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5" name="矩形 54">
              <a:extLst>
                <a:ext uri="{FF2B5EF4-FFF2-40B4-BE49-F238E27FC236}">
                  <a16:creationId xmlns="" xmlns:a16="http://schemas.microsoft.com/office/drawing/2014/main" id="{610F11D9-BFA6-8F4A-BB51-D4FBD7A47AF5}"/>
                </a:ext>
              </a:extLst>
            </p:cNvPr>
            <p:cNvSpPr/>
            <p:nvPr/>
          </p:nvSpPr>
          <p:spPr>
            <a:xfrm>
              <a:off x="9144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6" name="矩形 55">
              <a:extLst>
                <a:ext uri="{FF2B5EF4-FFF2-40B4-BE49-F238E27FC236}">
                  <a16:creationId xmlns="" xmlns:a16="http://schemas.microsoft.com/office/drawing/2014/main" id="{1A7D3FE0-CD1C-9E4C-8D47-CA462192BB11}"/>
                </a:ext>
              </a:extLst>
            </p:cNvPr>
            <p:cNvSpPr/>
            <p:nvPr/>
          </p:nvSpPr>
          <p:spPr>
            <a:xfrm>
              <a:off x="10668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7" name="矩形 56">
              <a:extLst>
                <a:ext uri="{FF2B5EF4-FFF2-40B4-BE49-F238E27FC236}">
                  <a16:creationId xmlns="" xmlns:a16="http://schemas.microsoft.com/office/drawing/2014/main" id="{AAFC6D4A-14A1-734E-B4CA-07953291ADDB}"/>
                </a:ext>
              </a:extLst>
            </p:cNvPr>
            <p:cNvSpPr/>
            <p:nvPr/>
          </p:nvSpPr>
          <p:spPr>
            <a:xfrm>
              <a:off x="12192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8" name="矩形 57">
              <a:extLst>
                <a:ext uri="{FF2B5EF4-FFF2-40B4-BE49-F238E27FC236}">
                  <a16:creationId xmlns="" xmlns:a16="http://schemas.microsoft.com/office/drawing/2014/main" id="{AFE9FD6A-CB7D-8447-8D25-3CECB34C1507}"/>
                </a:ext>
              </a:extLst>
            </p:cNvPr>
            <p:cNvSpPr/>
            <p:nvPr/>
          </p:nvSpPr>
          <p:spPr>
            <a:xfrm>
              <a:off x="4572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9" name="矩形 58">
              <a:extLst>
                <a:ext uri="{FF2B5EF4-FFF2-40B4-BE49-F238E27FC236}">
                  <a16:creationId xmlns="" xmlns:a16="http://schemas.microsoft.com/office/drawing/2014/main" id="{7CC5AB2C-7B2A-6D45-8349-F54F81594AA6}"/>
                </a:ext>
              </a:extLst>
            </p:cNvPr>
            <p:cNvSpPr/>
            <p:nvPr/>
          </p:nvSpPr>
          <p:spPr>
            <a:xfrm>
              <a:off x="6096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0" name="矩形 59">
              <a:extLst>
                <a:ext uri="{FF2B5EF4-FFF2-40B4-BE49-F238E27FC236}">
                  <a16:creationId xmlns="" xmlns:a16="http://schemas.microsoft.com/office/drawing/2014/main" id="{00D8241F-B4BA-254F-95C8-58D7D3583CFF}"/>
                </a:ext>
              </a:extLst>
            </p:cNvPr>
            <p:cNvSpPr/>
            <p:nvPr/>
          </p:nvSpPr>
          <p:spPr>
            <a:xfrm>
              <a:off x="7620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1" name="矩形 60">
              <a:extLst>
                <a:ext uri="{FF2B5EF4-FFF2-40B4-BE49-F238E27FC236}">
                  <a16:creationId xmlns="" xmlns:a16="http://schemas.microsoft.com/office/drawing/2014/main" id="{78B4C7B7-E927-9A42-991A-7188C956757F}"/>
                </a:ext>
              </a:extLst>
            </p:cNvPr>
            <p:cNvSpPr/>
            <p:nvPr/>
          </p:nvSpPr>
          <p:spPr>
            <a:xfrm>
              <a:off x="9144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2" name="矩形 61">
              <a:extLst>
                <a:ext uri="{FF2B5EF4-FFF2-40B4-BE49-F238E27FC236}">
                  <a16:creationId xmlns="" xmlns:a16="http://schemas.microsoft.com/office/drawing/2014/main" id="{B007FAEA-9B43-524E-8A70-B3B8DEBB58BD}"/>
                </a:ext>
              </a:extLst>
            </p:cNvPr>
            <p:cNvSpPr/>
            <p:nvPr/>
          </p:nvSpPr>
          <p:spPr>
            <a:xfrm>
              <a:off x="10668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3" name="矩形 62">
              <a:extLst>
                <a:ext uri="{FF2B5EF4-FFF2-40B4-BE49-F238E27FC236}">
                  <a16:creationId xmlns="" xmlns:a16="http://schemas.microsoft.com/office/drawing/2014/main" id="{AE6E59A8-7F5B-BB4E-B618-8BDEFA28B9B4}"/>
                </a:ext>
              </a:extLst>
            </p:cNvPr>
            <p:cNvSpPr/>
            <p:nvPr/>
          </p:nvSpPr>
          <p:spPr>
            <a:xfrm>
              <a:off x="12192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4" name="矩形 63">
              <a:extLst>
                <a:ext uri="{FF2B5EF4-FFF2-40B4-BE49-F238E27FC236}">
                  <a16:creationId xmlns="" xmlns:a16="http://schemas.microsoft.com/office/drawing/2014/main" id="{B79F37CA-0FA2-834D-83C0-13DC92740E81}"/>
                </a:ext>
              </a:extLst>
            </p:cNvPr>
            <p:cNvSpPr/>
            <p:nvPr/>
          </p:nvSpPr>
          <p:spPr>
            <a:xfrm>
              <a:off x="4572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5" name="矩形 64">
              <a:extLst>
                <a:ext uri="{FF2B5EF4-FFF2-40B4-BE49-F238E27FC236}">
                  <a16:creationId xmlns="" xmlns:a16="http://schemas.microsoft.com/office/drawing/2014/main" id="{B9FF5C98-9A41-8242-9C06-DCED76DFE01E}"/>
                </a:ext>
              </a:extLst>
            </p:cNvPr>
            <p:cNvSpPr/>
            <p:nvPr/>
          </p:nvSpPr>
          <p:spPr>
            <a:xfrm>
              <a:off x="6096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6" name="矩形 65">
              <a:extLst>
                <a:ext uri="{FF2B5EF4-FFF2-40B4-BE49-F238E27FC236}">
                  <a16:creationId xmlns="" xmlns:a16="http://schemas.microsoft.com/office/drawing/2014/main" id="{7947A3A1-70FF-AD40-8CCB-4A7B63E2D1A5}"/>
                </a:ext>
              </a:extLst>
            </p:cNvPr>
            <p:cNvSpPr/>
            <p:nvPr/>
          </p:nvSpPr>
          <p:spPr>
            <a:xfrm>
              <a:off x="7620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7" name="矩形 66">
              <a:extLst>
                <a:ext uri="{FF2B5EF4-FFF2-40B4-BE49-F238E27FC236}">
                  <a16:creationId xmlns="" xmlns:a16="http://schemas.microsoft.com/office/drawing/2014/main" id="{EA53B5B9-95EA-F148-963B-9307F18FD010}"/>
                </a:ext>
              </a:extLst>
            </p:cNvPr>
            <p:cNvSpPr/>
            <p:nvPr/>
          </p:nvSpPr>
          <p:spPr>
            <a:xfrm>
              <a:off x="9144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8" name="矩形 67">
              <a:extLst>
                <a:ext uri="{FF2B5EF4-FFF2-40B4-BE49-F238E27FC236}">
                  <a16:creationId xmlns="" xmlns:a16="http://schemas.microsoft.com/office/drawing/2014/main" id="{3881C202-0B89-AA4C-AAA0-E0140F3C610D}"/>
                </a:ext>
              </a:extLst>
            </p:cNvPr>
            <p:cNvSpPr/>
            <p:nvPr/>
          </p:nvSpPr>
          <p:spPr>
            <a:xfrm>
              <a:off x="10668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9" name="矩形 68">
              <a:extLst>
                <a:ext uri="{FF2B5EF4-FFF2-40B4-BE49-F238E27FC236}">
                  <a16:creationId xmlns="" xmlns:a16="http://schemas.microsoft.com/office/drawing/2014/main" id="{9E176A54-EBF9-F146-9AEA-E95CE7F807B1}"/>
                </a:ext>
              </a:extLst>
            </p:cNvPr>
            <p:cNvSpPr/>
            <p:nvPr/>
          </p:nvSpPr>
          <p:spPr>
            <a:xfrm>
              <a:off x="12192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0" name="矩形 69">
              <a:extLst>
                <a:ext uri="{FF2B5EF4-FFF2-40B4-BE49-F238E27FC236}">
                  <a16:creationId xmlns="" xmlns:a16="http://schemas.microsoft.com/office/drawing/2014/main" id="{5E71B0F2-3FC9-9F4F-9ACB-CC821B2857BA}"/>
                </a:ext>
              </a:extLst>
            </p:cNvPr>
            <p:cNvSpPr/>
            <p:nvPr/>
          </p:nvSpPr>
          <p:spPr>
            <a:xfrm>
              <a:off x="4572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1" name="矩形 70">
              <a:extLst>
                <a:ext uri="{FF2B5EF4-FFF2-40B4-BE49-F238E27FC236}">
                  <a16:creationId xmlns="" xmlns:a16="http://schemas.microsoft.com/office/drawing/2014/main" id="{602263A9-7E1E-3A4C-918F-9F684F63FFDA}"/>
                </a:ext>
              </a:extLst>
            </p:cNvPr>
            <p:cNvSpPr/>
            <p:nvPr/>
          </p:nvSpPr>
          <p:spPr>
            <a:xfrm>
              <a:off x="6096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2" name="矩形 71">
              <a:extLst>
                <a:ext uri="{FF2B5EF4-FFF2-40B4-BE49-F238E27FC236}">
                  <a16:creationId xmlns="" xmlns:a16="http://schemas.microsoft.com/office/drawing/2014/main" id="{2E459AF5-2975-C343-8C32-D2125A61E810}"/>
                </a:ext>
              </a:extLst>
            </p:cNvPr>
            <p:cNvSpPr/>
            <p:nvPr/>
          </p:nvSpPr>
          <p:spPr>
            <a:xfrm>
              <a:off x="7620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3" name="矩形 72">
              <a:extLst>
                <a:ext uri="{FF2B5EF4-FFF2-40B4-BE49-F238E27FC236}">
                  <a16:creationId xmlns="" xmlns:a16="http://schemas.microsoft.com/office/drawing/2014/main" id="{DC352D04-DFE8-474A-9B5B-D7F813E5C827}"/>
                </a:ext>
              </a:extLst>
            </p:cNvPr>
            <p:cNvSpPr/>
            <p:nvPr/>
          </p:nvSpPr>
          <p:spPr>
            <a:xfrm>
              <a:off x="9144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4" name="矩形 73">
              <a:extLst>
                <a:ext uri="{FF2B5EF4-FFF2-40B4-BE49-F238E27FC236}">
                  <a16:creationId xmlns="" xmlns:a16="http://schemas.microsoft.com/office/drawing/2014/main" id="{00D3C827-5160-314C-BA41-4A6FD8BA435F}"/>
                </a:ext>
              </a:extLst>
            </p:cNvPr>
            <p:cNvSpPr/>
            <p:nvPr/>
          </p:nvSpPr>
          <p:spPr>
            <a:xfrm>
              <a:off x="10668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5" name="矩形 74">
              <a:extLst>
                <a:ext uri="{FF2B5EF4-FFF2-40B4-BE49-F238E27FC236}">
                  <a16:creationId xmlns="" xmlns:a16="http://schemas.microsoft.com/office/drawing/2014/main" id="{4DF309AE-E979-EB42-A15D-878D2A4BDE8A}"/>
                </a:ext>
              </a:extLst>
            </p:cNvPr>
            <p:cNvSpPr/>
            <p:nvPr/>
          </p:nvSpPr>
          <p:spPr>
            <a:xfrm>
              <a:off x="12192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6" name="矩形 75">
              <a:extLst>
                <a:ext uri="{FF2B5EF4-FFF2-40B4-BE49-F238E27FC236}">
                  <a16:creationId xmlns="" xmlns:a16="http://schemas.microsoft.com/office/drawing/2014/main" id="{CA169E9F-77CC-7547-83BD-C5883ED00604}"/>
                </a:ext>
              </a:extLst>
            </p:cNvPr>
            <p:cNvSpPr/>
            <p:nvPr/>
          </p:nvSpPr>
          <p:spPr>
            <a:xfrm>
              <a:off x="4572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7" name="矩形 76">
              <a:extLst>
                <a:ext uri="{FF2B5EF4-FFF2-40B4-BE49-F238E27FC236}">
                  <a16:creationId xmlns="" xmlns:a16="http://schemas.microsoft.com/office/drawing/2014/main" id="{A8885C24-FE57-4644-A446-DE0E1BE83173}"/>
                </a:ext>
              </a:extLst>
            </p:cNvPr>
            <p:cNvSpPr/>
            <p:nvPr/>
          </p:nvSpPr>
          <p:spPr>
            <a:xfrm>
              <a:off x="6096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8" name="矩形 77">
              <a:extLst>
                <a:ext uri="{FF2B5EF4-FFF2-40B4-BE49-F238E27FC236}">
                  <a16:creationId xmlns="" xmlns:a16="http://schemas.microsoft.com/office/drawing/2014/main" id="{F5F56F55-2E2D-5046-BBB8-2BAAA8AEBF39}"/>
                </a:ext>
              </a:extLst>
            </p:cNvPr>
            <p:cNvSpPr/>
            <p:nvPr/>
          </p:nvSpPr>
          <p:spPr>
            <a:xfrm>
              <a:off x="7620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9" name="矩形 78">
              <a:extLst>
                <a:ext uri="{FF2B5EF4-FFF2-40B4-BE49-F238E27FC236}">
                  <a16:creationId xmlns="" xmlns:a16="http://schemas.microsoft.com/office/drawing/2014/main" id="{475C17C0-FE52-0143-9182-6414DAE2CD8A}"/>
                </a:ext>
              </a:extLst>
            </p:cNvPr>
            <p:cNvSpPr/>
            <p:nvPr/>
          </p:nvSpPr>
          <p:spPr>
            <a:xfrm>
              <a:off x="9144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0" name="矩形 79">
              <a:extLst>
                <a:ext uri="{FF2B5EF4-FFF2-40B4-BE49-F238E27FC236}">
                  <a16:creationId xmlns="" xmlns:a16="http://schemas.microsoft.com/office/drawing/2014/main" id="{CEE2F8F0-06C5-3043-AC59-D279DF138F2D}"/>
                </a:ext>
              </a:extLst>
            </p:cNvPr>
            <p:cNvSpPr/>
            <p:nvPr/>
          </p:nvSpPr>
          <p:spPr>
            <a:xfrm>
              <a:off x="10668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1" name="矩形 80">
              <a:extLst>
                <a:ext uri="{FF2B5EF4-FFF2-40B4-BE49-F238E27FC236}">
                  <a16:creationId xmlns="" xmlns:a16="http://schemas.microsoft.com/office/drawing/2014/main" id="{7CFBD9EF-E88F-4641-9072-AF3EF80D78C6}"/>
                </a:ext>
              </a:extLst>
            </p:cNvPr>
            <p:cNvSpPr/>
            <p:nvPr/>
          </p:nvSpPr>
          <p:spPr>
            <a:xfrm>
              <a:off x="12192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2" name="矩形 81">
              <a:extLst>
                <a:ext uri="{FF2B5EF4-FFF2-40B4-BE49-F238E27FC236}">
                  <a16:creationId xmlns="" xmlns:a16="http://schemas.microsoft.com/office/drawing/2014/main" id="{B2985D20-7129-1948-AF50-0AEA4C7FB0DF}"/>
                </a:ext>
              </a:extLst>
            </p:cNvPr>
            <p:cNvSpPr/>
            <p:nvPr/>
          </p:nvSpPr>
          <p:spPr>
            <a:xfrm>
              <a:off x="4572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3" name="矩形 82">
              <a:extLst>
                <a:ext uri="{FF2B5EF4-FFF2-40B4-BE49-F238E27FC236}">
                  <a16:creationId xmlns="" xmlns:a16="http://schemas.microsoft.com/office/drawing/2014/main" id="{A46244A2-BE14-AE4B-AA09-9FFD0A3FA2B6}"/>
                </a:ext>
              </a:extLst>
            </p:cNvPr>
            <p:cNvSpPr/>
            <p:nvPr/>
          </p:nvSpPr>
          <p:spPr>
            <a:xfrm>
              <a:off x="6096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4" name="矩形 83">
              <a:extLst>
                <a:ext uri="{FF2B5EF4-FFF2-40B4-BE49-F238E27FC236}">
                  <a16:creationId xmlns="" xmlns:a16="http://schemas.microsoft.com/office/drawing/2014/main" id="{5F6214B7-729A-A541-9048-1E8ECC9C55C5}"/>
                </a:ext>
              </a:extLst>
            </p:cNvPr>
            <p:cNvSpPr/>
            <p:nvPr/>
          </p:nvSpPr>
          <p:spPr>
            <a:xfrm>
              <a:off x="7620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5" name="矩形 84">
              <a:extLst>
                <a:ext uri="{FF2B5EF4-FFF2-40B4-BE49-F238E27FC236}">
                  <a16:creationId xmlns="" xmlns:a16="http://schemas.microsoft.com/office/drawing/2014/main" id="{39AAAC64-58AA-024A-A21C-28EBEBA5E803}"/>
                </a:ext>
              </a:extLst>
            </p:cNvPr>
            <p:cNvSpPr/>
            <p:nvPr/>
          </p:nvSpPr>
          <p:spPr>
            <a:xfrm>
              <a:off x="9144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6" name="矩形 85">
              <a:extLst>
                <a:ext uri="{FF2B5EF4-FFF2-40B4-BE49-F238E27FC236}">
                  <a16:creationId xmlns="" xmlns:a16="http://schemas.microsoft.com/office/drawing/2014/main" id="{E77EF9C9-7D31-2C4F-83DB-965AE55C5978}"/>
                </a:ext>
              </a:extLst>
            </p:cNvPr>
            <p:cNvSpPr/>
            <p:nvPr/>
          </p:nvSpPr>
          <p:spPr>
            <a:xfrm>
              <a:off x="10668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7" name="矩形 86">
              <a:extLst>
                <a:ext uri="{FF2B5EF4-FFF2-40B4-BE49-F238E27FC236}">
                  <a16:creationId xmlns="" xmlns:a16="http://schemas.microsoft.com/office/drawing/2014/main" id="{8B43A40D-EB90-2544-AA79-04CB661450CD}"/>
                </a:ext>
              </a:extLst>
            </p:cNvPr>
            <p:cNvSpPr/>
            <p:nvPr/>
          </p:nvSpPr>
          <p:spPr>
            <a:xfrm>
              <a:off x="12192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sp>
        <p:nvSpPr>
          <p:cNvPr id="8" name="Rectangle: Rounded Corners 16">
            <a:extLst>
              <a:ext uri="{FF2B5EF4-FFF2-40B4-BE49-F238E27FC236}">
                <a16:creationId xmlns="" xmlns:a16="http://schemas.microsoft.com/office/drawing/2014/main" id="{339BC969-B5CA-8F43-9B88-7365477DA32E}"/>
              </a:ext>
            </a:extLst>
          </p:cNvPr>
          <p:cNvSpPr/>
          <p:nvPr/>
        </p:nvSpPr>
        <p:spPr>
          <a:xfrm>
            <a:off x="3511180" y="4320187"/>
            <a:ext cx="1981347" cy="867652"/>
          </a:xfrm>
          <a:prstGeom prst="roundRect">
            <a:avLst/>
          </a:prstGeom>
          <a:solidFill>
            <a:schemeClr val="accent1">
              <a:alpha val="8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cs typeface="Calibri"/>
              </a:rPr>
              <a:t>Latin hypercube sampling</a:t>
            </a:r>
          </a:p>
        </p:txBody>
      </p:sp>
      <p:grpSp>
        <p:nvGrpSpPr>
          <p:cNvPr id="9" name="群組 8">
            <a:extLst>
              <a:ext uri="{FF2B5EF4-FFF2-40B4-BE49-F238E27FC236}">
                <a16:creationId xmlns="" xmlns:a16="http://schemas.microsoft.com/office/drawing/2014/main" id="{0E1A0DA7-CFB9-4140-BE7C-673CB9FC8A8A}"/>
              </a:ext>
            </a:extLst>
          </p:cNvPr>
          <p:cNvGrpSpPr/>
          <p:nvPr/>
        </p:nvGrpSpPr>
        <p:grpSpPr>
          <a:xfrm>
            <a:off x="5839642" y="3978271"/>
            <a:ext cx="2122872" cy="1550269"/>
            <a:chOff x="3962400" y="1079500"/>
            <a:chExt cx="1524000" cy="1066800"/>
          </a:xfrm>
        </p:grpSpPr>
        <p:sp>
          <p:nvSpPr>
            <p:cNvPr id="14" name="Rectangle: Rounded Corners 16">
              <a:extLst>
                <a:ext uri="{FF2B5EF4-FFF2-40B4-BE49-F238E27FC236}">
                  <a16:creationId xmlns="" xmlns:a16="http://schemas.microsoft.com/office/drawing/2014/main" id="{3F85692B-E659-254A-9B49-EAC00707F2FB}"/>
                </a:ext>
              </a:extLst>
            </p:cNvPr>
            <p:cNvSpPr/>
            <p:nvPr/>
          </p:nvSpPr>
          <p:spPr>
            <a:xfrm>
              <a:off x="3962400" y="1079500"/>
              <a:ext cx="1524000" cy="1066800"/>
            </a:xfrm>
            <a:prstGeom prst="roundRect">
              <a:avLst/>
            </a:prstGeom>
            <a:solidFill>
              <a:schemeClr val="accent1">
                <a:alpha val="47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lumMod val="95000"/>
                      <a:lumOff val="5000"/>
                    </a:schemeClr>
                  </a:solidFill>
                  <a:cs typeface="Calibri"/>
                </a:rPr>
                <a:t>Sampled parameter input</a:t>
              </a:r>
            </a:p>
            <a:p>
              <a:pPr algn="ctr"/>
              <a:endParaRPr lang="en-US" sz="1400" dirty="0">
                <a:solidFill>
                  <a:schemeClr val="tx1">
                    <a:lumMod val="95000"/>
                    <a:lumOff val="5000"/>
                  </a:schemeClr>
                </a:solidFill>
                <a:cs typeface="Calibri"/>
              </a:endParaRPr>
            </a:p>
            <a:p>
              <a:pPr algn="ctr"/>
              <a:endParaRPr lang="en-US" sz="1400" dirty="0">
                <a:solidFill>
                  <a:schemeClr val="tx1">
                    <a:lumMod val="95000"/>
                    <a:lumOff val="5000"/>
                  </a:schemeClr>
                </a:solidFill>
                <a:cs typeface="Calibri"/>
              </a:endParaRPr>
            </a:p>
            <a:p>
              <a:pPr algn="ctr"/>
              <a:endParaRPr lang="en-US" sz="1400" dirty="0">
                <a:solidFill>
                  <a:schemeClr val="tx1">
                    <a:lumMod val="95000"/>
                    <a:lumOff val="5000"/>
                  </a:schemeClr>
                </a:solidFill>
                <a:cs typeface="Calibri"/>
              </a:endParaRPr>
            </a:p>
            <a:p>
              <a:pPr algn="ctr"/>
              <a:endParaRPr lang="en-US" sz="1400" dirty="0">
                <a:solidFill>
                  <a:schemeClr val="tx1">
                    <a:lumMod val="95000"/>
                    <a:lumOff val="5000"/>
                  </a:schemeClr>
                </a:solidFill>
                <a:cs typeface="Calibri"/>
              </a:endParaRPr>
            </a:p>
          </p:txBody>
        </p:sp>
        <p:grpSp>
          <p:nvGrpSpPr>
            <p:cNvPr id="15" name="群組 14">
              <a:extLst>
                <a:ext uri="{FF2B5EF4-FFF2-40B4-BE49-F238E27FC236}">
                  <a16:creationId xmlns="" xmlns:a16="http://schemas.microsoft.com/office/drawing/2014/main" id="{E14AE0E5-5CBB-824C-808F-2604C875DA29}"/>
                </a:ext>
              </a:extLst>
            </p:cNvPr>
            <p:cNvGrpSpPr/>
            <p:nvPr/>
          </p:nvGrpSpPr>
          <p:grpSpPr>
            <a:xfrm>
              <a:off x="4457700" y="1536700"/>
              <a:ext cx="533400" cy="533400"/>
              <a:chOff x="457200" y="2743200"/>
              <a:chExt cx="914400" cy="914400"/>
            </a:xfrm>
          </p:grpSpPr>
          <p:sp>
            <p:nvSpPr>
              <p:cNvPr id="16" name="矩形 15">
                <a:extLst>
                  <a:ext uri="{FF2B5EF4-FFF2-40B4-BE49-F238E27FC236}">
                    <a16:creationId xmlns="" xmlns:a16="http://schemas.microsoft.com/office/drawing/2014/main" id="{9C7EE055-AE4A-1349-84F9-7C99547FA710}"/>
                  </a:ext>
                </a:extLst>
              </p:cNvPr>
              <p:cNvSpPr/>
              <p:nvPr/>
            </p:nvSpPr>
            <p:spPr>
              <a:xfrm>
                <a:off x="457200" y="27432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7" name="矩形 16">
                <a:extLst>
                  <a:ext uri="{FF2B5EF4-FFF2-40B4-BE49-F238E27FC236}">
                    <a16:creationId xmlns="" xmlns:a16="http://schemas.microsoft.com/office/drawing/2014/main" id="{A059EF6E-EF89-FD42-A20E-42F2A69ED6C9}"/>
                  </a:ext>
                </a:extLst>
              </p:cNvPr>
              <p:cNvSpPr/>
              <p:nvPr/>
            </p:nvSpPr>
            <p:spPr>
              <a:xfrm>
                <a:off x="6096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8" name="矩形 17">
                <a:extLst>
                  <a:ext uri="{FF2B5EF4-FFF2-40B4-BE49-F238E27FC236}">
                    <a16:creationId xmlns="" xmlns:a16="http://schemas.microsoft.com/office/drawing/2014/main" id="{95437A75-F2BB-1D41-B502-74DF66387558}"/>
                  </a:ext>
                </a:extLst>
              </p:cNvPr>
              <p:cNvSpPr/>
              <p:nvPr/>
            </p:nvSpPr>
            <p:spPr>
              <a:xfrm>
                <a:off x="7620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9" name="矩形 18">
                <a:extLst>
                  <a:ext uri="{FF2B5EF4-FFF2-40B4-BE49-F238E27FC236}">
                    <a16:creationId xmlns="" xmlns:a16="http://schemas.microsoft.com/office/drawing/2014/main" id="{50C61737-6A56-9D43-870D-CA6EC5CFC6FF}"/>
                  </a:ext>
                </a:extLst>
              </p:cNvPr>
              <p:cNvSpPr/>
              <p:nvPr/>
            </p:nvSpPr>
            <p:spPr>
              <a:xfrm>
                <a:off x="9144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0" name="矩形 19">
                <a:extLst>
                  <a:ext uri="{FF2B5EF4-FFF2-40B4-BE49-F238E27FC236}">
                    <a16:creationId xmlns="" xmlns:a16="http://schemas.microsoft.com/office/drawing/2014/main" id="{BA7D7A37-9CD2-1B4C-A943-227EA81FE941}"/>
                  </a:ext>
                </a:extLst>
              </p:cNvPr>
              <p:cNvSpPr/>
              <p:nvPr/>
            </p:nvSpPr>
            <p:spPr>
              <a:xfrm>
                <a:off x="10668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1" name="矩形 20">
                <a:extLst>
                  <a:ext uri="{FF2B5EF4-FFF2-40B4-BE49-F238E27FC236}">
                    <a16:creationId xmlns="" xmlns:a16="http://schemas.microsoft.com/office/drawing/2014/main" id="{DE400B26-FCEA-A34E-86E1-199A6A236535}"/>
                  </a:ext>
                </a:extLst>
              </p:cNvPr>
              <p:cNvSpPr/>
              <p:nvPr/>
            </p:nvSpPr>
            <p:spPr>
              <a:xfrm>
                <a:off x="12192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2" name="矩形 21">
                <a:extLst>
                  <a:ext uri="{FF2B5EF4-FFF2-40B4-BE49-F238E27FC236}">
                    <a16:creationId xmlns="" xmlns:a16="http://schemas.microsoft.com/office/drawing/2014/main" id="{2B3E4B22-05C4-4046-995E-ADED01A77F26}"/>
                  </a:ext>
                </a:extLst>
              </p:cNvPr>
              <p:cNvSpPr/>
              <p:nvPr/>
            </p:nvSpPr>
            <p:spPr>
              <a:xfrm>
                <a:off x="4572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3" name="矩形 22">
                <a:extLst>
                  <a:ext uri="{FF2B5EF4-FFF2-40B4-BE49-F238E27FC236}">
                    <a16:creationId xmlns="" xmlns:a16="http://schemas.microsoft.com/office/drawing/2014/main" id="{9ACFD5D0-A5EF-B349-BF33-9F90435E02FA}"/>
                  </a:ext>
                </a:extLst>
              </p:cNvPr>
              <p:cNvSpPr/>
              <p:nvPr/>
            </p:nvSpPr>
            <p:spPr>
              <a:xfrm>
                <a:off x="6096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4" name="矩形 23">
                <a:extLst>
                  <a:ext uri="{FF2B5EF4-FFF2-40B4-BE49-F238E27FC236}">
                    <a16:creationId xmlns="" xmlns:a16="http://schemas.microsoft.com/office/drawing/2014/main" id="{04D0BB26-F0DE-794F-9A19-73103316A632}"/>
                  </a:ext>
                </a:extLst>
              </p:cNvPr>
              <p:cNvSpPr/>
              <p:nvPr/>
            </p:nvSpPr>
            <p:spPr>
              <a:xfrm>
                <a:off x="7620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5" name="矩形 24">
                <a:extLst>
                  <a:ext uri="{FF2B5EF4-FFF2-40B4-BE49-F238E27FC236}">
                    <a16:creationId xmlns="" xmlns:a16="http://schemas.microsoft.com/office/drawing/2014/main" id="{8237CB3A-A085-1A4B-89FD-A4CF231AA2B5}"/>
                  </a:ext>
                </a:extLst>
              </p:cNvPr>
              <p:cNvSpPr/>
              <p:nvPr/>
            </p:nvSpPr>
            <p:spPr>
              <a:xfrm>
                <a:off x="9144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6" name="矩形 25">
                <a:extLst>
                  <a:ext uri="{FF2B5EF4-FFF2-40B4-BE49-F238E27FC236}">
                    <a16:creationId xmlns="" xmlns:a16="http://schemas.microsoft.com/office/drawing/2014/main" id="{50E11B3F-1B64-9B41-9D01-0DAC16CC6477}"/>
                  </a:ext>
                </a:extLst>
              </p:cNvPr>
              <p:cNvSpPr/>
              <p:nvPr/>
            </p:nvSpPr>
            <p:spPr>
              <a:xfrm>
                <a:off x="1066800" y="2896925"/>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7" name="矩形 26">
                <a:extLst>
                  <a:ext uri="{FF2B5EF4-FFF2-40B4-BE49-F238E27FC236}">
                    <a16:creationId xmlns="" xmlns:a16="http://schemas.microsoft.com/office/drawing/2014/main" id="{2BA70F1A-6929-9842-B4C9-6F7CED0704B3}"/>
                  </a:ext>
                </a:extLst>
              </p:cNvPr>
              <p:cNvSpPr/>
              <p:nvPr/>
            </p:nvSpPr>
            <p:spPr>
              <a:xfrm>
                <a:off x="12192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8" name="矩形 27">
                <a:extLst>
                  <a:ext uri="{FF2B5EF4-FFF2-40B4-BE49-F238E27FC236}">
                    <a16:creationId xmlns="" xmlns:a16="http://schemas.microsoft.com/office/drawing/2014/main" id="{415A5B5E-7F58-5A44-A33B-925217C2165A}"/>
                  </a:ext>
                </a:extLst>
              </p:cNvPr>
              <p:cNvSpPr/>
              <p:nvPr/>
            </p:nvSpPr>
            <p:spPr>
              <a:xfrm>
                <a:off x="4572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9" name="矩形 28">
                <a:extLst>
                  <a:ext uri="{FF2B5EF4-FFF2-40B4-BE49-F238E27FC236}">
                    <a16:creationId xmlns="" xmlns:a16="http://schemas.microsoft.com/office/drawing/2014/main" id="{6FDD6B5E-99C0-664C-A74C-54B5E88C51BB}"/>
                  </a:ext>
                </a:extLst>
              </p:cNvPr>
              <p:cNvSpPr/>
              <p:nvPr/>
            </p:nvSpPr>
            <p:spPr>
              <a:xfrm>
                <a:off x="6096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0" name="矩形 29">
                <a:extLst>
                  <a:ext uri="{FF2B5EF4-FFF2-40B4-BE49-F238E27FC236}">
                    <a16:creationId xmlns="" xmlns:a16="http://schemas.microsoft.com/office/drawing/2014/main" id="{4D0B09C2-ED75-8349-8D75-8B0BC0240C03}"/>
                  </a:ext>
                </a:extLst>
              </p:cNvPr>
              <p:cNvSpPr/>
              <p:nvPr/>
            </p:nvSpPr>
            <p:spPr>
              <a:xfrm>
                <a:off x="762000" y="3046675"/>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1" name="矩形 30">
                <a:extLst>
                  <a:ext uri="{FF2B5EF4-FFF2-40B4-BE49-F238E27FC236}">
                    <a16:creationId xmlns="" xmlns:a16="http://schemas.microsoft.com/office/drawing/2014/main" id="{85516BE2-66FF-D147-9EC6-8E5EE56E519B}"/>
                  </a:ext>
                </a:extLst>
              </p:cNvPr>
              <p:cNvSpPr/>
              <p:nvPr/>
            </p:nvSpPr>
            <p:spPr>
              <a:xfrm>
                <a:off x="9144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2" name="矩形 31">
                <a:extLst>
                  <a:ext uri="{FF2B5EF4-FFF2-40B4-BE49-F238E27FC236}">
                    <a16:creationId xmlns="" xmlns:a16="http://schemas.microsoft.com/office/drawing/2014/main" id="{2B73E46F-C098-E74B-8588-386A18538488}"/>
                  </a:ext>
                </a:extLst>
              </p:cNvPr>
              <p:cNvSpPr/>
              <p:nvPr/>
            </p:nvSpPr>
            <p:spPr>
              <a:xfrm>
                <a:off x="10668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3" name="矩形 32">
                <a:extLst>
                  <a:ext uri="{FF2B5EF4-FFF2-40B4-BE49-F238E27FC236}">
                    <a16:creationId xmlns="" xmlns:a16="http://schemas.microsoft.com/office/drawing/2014/main" id="{33151F8C-6A8E-5F49-A740-0387E8497FC9}"/>
                  </a:ext>
                </a:extLst>
              </p:cNvPr>
              <p:cNvSpPr/>
              <p:nvPr/>
            </p:nvSpPr>
            <p:spPr>
              <a:xfrm>
                <a:off x="12192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4" name="矩形 33">
                <a:extLst>
                  <a:ext uri="{FF2B5EF4-FFF2-40B4-BE49-F238E27FC236}">
                    <a16:creationId xmlns="" xmlns:a16="http://schemas.microsoft.com/office/drawing/2014/main" id="{EFEAC3B1-9998-1149-9D9A-E129C93E8E9D}"/>
                  </a:ext>
                </a:extLst>
              </p:cNvPr>
              <p:cNvSpPr/>
              <p:nvPr/>
            </p:nvSpPr>
            <p:spPr>
              <a:xfrm>
                <a:off x="4572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5" name="矩形 34">
                <a:extLst>
                  <a:ext uri="{FF2B5EF4-FFF2-40B4-BE49-F238E27FC236}">
                    <a16:creationId xmlns="" xmlns:a16="http://schemas.microsoft.com/office/drawing/2014/main" id="{F1218EE4-544C-0440-88A4-43FEEA0A7D07}"/>
                  </a:ext>
                </a:extLst>
              </p:cNvPr>
              <p:cNvSpPr/>
              <p:nvPr/>
            </p:nvSpPr>
            <p:spPr>
              <a:xfrm>
                <a:off x="6096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6" name="矩形 35">
                <a:extLst>
                  <a:ext uri="{FF2B5EF4-FFF2-40B4-BE49-F238E27FC236}">
                    <a16:creationId xmlns="" xmlns:a16="http://schemas.microsoft.com/office/drawing/2014/main" id="{1F88F8B8-D353-CE43-9682-76F6D8A9BF78}"/>
                  </a:ext>
                </a:extLst>
              </p:cNvPr>
              <p:cNvSpPr/>
              <p:nvPr/>
            </p:nvSpPr>
            <p:spPr>
              <a:xfrm>
                <a:off x="7620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7" name="矩形 36">
                <a:extLst>
                  <a:ext uri="{FF2B5EF4-FFF2-40B4-BE49-F238E27FC236}">
                    <a16:creationId xmlns="" xmlns:a16="http://schemas.microsoft.com/office/drawing/2014/main" id="{31CE2D3B-EF3E-554D-B222-2C7148D5A443}"/>
                  </a:ext>
                </a:extLst>
              </p:cNvPr>
              <p:cNvSpPr/>
              <p:nvPr/>
            </p:nvSpPr>
            <p:spPr>
              <a:xfrm>
                <a:off x="9144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8" name="矩形 37">
                <a:extLst>
                  <a:ext uri="{FF2B5EF4-FFF2-40B4-BE49-F238E27FC236}">
                    <a16:creationId xmlns="" xmlns:a16="http://schemas.microsoft.com/office/drawing/2014/main" id="{BD7D3545-C086-A349-BA47-716D3EEBECFE}"/>
                  </a:ext>
                </a:extLst>
              </p:cNvPr>
              <p:cNvSpPr/>
              <p:nvPr/>
            </p:nvSpPr>
            <p:spPr>
              <a:xfrm>
                <a:off x="10668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9" name="矩形 38">
                <a:extLst>
                  <a:ext uri="{FF2B5EF4-FFF2-40B4-BE49-F238E27FC236}">
                    <a16:creationId xmlns="" xmlns:a16="http://schemas.microsoft.com/office/drawing/2014/main" id="{D3F9D6C6-2C79-E343-822A-BA25E73E31DE}"/>
                  </a:ext>
                </a:extLst>
              </p:cNvPr>
              <p:cNvSpPr/>
              <p:nvPr/>
            </p:nvSpPr>
            <p:spPr>
              <a:xfrm>
                <a:off x="1219200" y="3201725"/>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0" name="矩形 39">
                <a:extLst>
                  <a:ext uri="{FF2B5EF4-FFF2-40B4-BE49-F238E27FC236}">
                    <a16:creationId xmlns="" xmlns:a16="http://schemas.microsoft.com/office/drawing/2014/main" id="{66D437D2-7EC9-D94A-93BA-C23FC022B518}"/>
                  </a:ext>
                </a:extLst>
              </p:cNvPr>
              <p:cNvSpPr/>
              <p:nvPr/>
            </p:nvSpPr>
            <p:spPr>
              <a:xfrm>
                <a:off x="4572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1" name="矩形 40">
                <a:extLst>
                  <a:ext uri="{FF2B5EF4-FFF2-40B4-BE49-F238E27FC236}">
                    <a16:creationId xmlns="" xmlns:a16="http://schemas.microsoft.com/office/drawing/2014/main" id="{5FB29589-3435-734C-9650-EE51FF0EFA4E}"/>
                  </a:ext>
                </a:extLst>
              </p:cNvPr>
              <p:cNvSpPr/>
              <p:nvPr/>
            </p:nvSpPr>
            <p:spPr>
              <a:xfrm>
                <a:off x="6096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2" name="矩形 41">
                <a:extLst>
                  <a:ext uri="{FF2B5EF4-FFF2-40B4-BE49-F238E27FC236}">
                    <a16:creationId xmlns="" xmlns:a16="http://schemas.microsoft.com/office/drawing/2014/main" id="{0F575174-DC12-D64F-A14D-D0A09BBE995E}"/>
                  </a:ext>
                </a:extLst>
              </p:cNvPr>
              <p:cNvSpPr/>
              <p:nvPr/>
            </p:nvSpPr>
            <p:spPr>
              <a:xfrm>
                <a:off x="7620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3" name="矩形 42">
                <a:extLst>
                  <a:ext uri="{FF2B5EF4-FFF2-40B4-BE49-F238E27FC236}">
                    <a16:creationId xmlns="" xmlns:a16="http://schemas.microsoft.com/office/drawing/2014/main" id="{4C685A15-1C46-DC48-9D30-9D4001C39A01}"/>
                  </a:ext>
                </a:extLst>
              </p:cNvPr>
              <p:cNvSpPr/>
              <p:nvPr/>
            </p:nvSpPr>
            <p:spPr>
              <a:xfrm>
                <a:off x="9144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4" name="矩形 43">
                <a:extLst>
                  <a:ext uri="{FF2B5EF4-FFF2-40B4-BE49-F238E27FC236}">
                    <a16:creationId xmlns="" xmlns:a16="http://schemas.microsoft.com/office/drawing/2014/main" id="{5CF79954-B20B-7647-AB46-870F23CC4FE2}"/>
                  </a:ext>
                </a:extLst>
              </p:cNvPr>
              <p:cNvSpPr/>
              <p:nvPr/>
            </p:nvSpPr>
            <p:spPr>
              <a:xfrm>
                <a:off x="10668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5" name="矩形 44">
                <a:extLst>
                  <a:ext uri="{FF2B5EF4-FFF2-40B4-BE49-F238E27FC236}">
                    <a16:creationId xmlns="" xmlns:a16="http://schemas.microsoft.com/office/drawing/2014/main" id="{B4C5712A-0B85-ED44-8AF0-D39A6D699615}"/>
                  </a:ext>
                </a:extLst>
              </p:cNvPr>
              <p:cNvSpPr/>
              <p:nvPr/>
            </p:nvSpPr>
            <p:spPr>
              <a:xfrm>
                <a:off x="12192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6" name="矩形 45">
                <a:extLst>
                  <a:ext uri="{FF2B5EF4-FFF2-40B4-BE49-F238E27FC236}">
                    <a16:creationId xmlns="" xmlns:a16="http://schemas.microsoft.com/office/drawing/2014/main" id="{C7E1A01A-890F-7544-8DE9-174909937B2B}"/>
                  </a:ext>
                </a:extLst>
              </p:cNvPr>
              <p:cNvSpPr/>
              <p:nvPr/>
            </p:nvSpPr>
            <p:spPr>
              <a:xfrm>
                <a:off x="4572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7" name="矩形 46">
                <a:extLst>
                  <a:ext uri="{FF2B5EF4-FFF2-40B4-BE49-F238E27FC236}">
                    <a16:creationId xmlns="" xmlns:a16="http://schemas.microsoft.com/office/drawing/2014/main" id="{E0C6A1BF-DCC4-184A-811B-4233327478D1}"/>
                  </a:ext>
                </a:extLst>
              </p:cNvPr>
              <p:cNvSpPr/>
              <p:nvPr/>
            </p:nvSpPr>
            <p:spPr>
              <a:xfrm>
                <a:off x="609600" y="3503875"/>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8" name="矩形 47">
                <a:extLst>
                  <a:ext uri="{FF2B5EF4-FFF2-40B4-BE49-F238E27FC236}">
                    <a16:creationId xmlns="" xmlns:a16="http://schemas.microsoft.com/office/drawing/2014/main" id="{14CB6AD0-5433-3F4F-AD87-B647865F7716}"/>
                  </a:ext>
                </a:extLst>
              </p:cNvPr>
              <p:cNvSpPr/>
              <p:nvPr/>
            </p:nvSpPr>
            <p:spPr>
              <a:xfrm>
                <a:off x="7620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9" name="矩形 48">
                <a:extLst>
                  <a:ext uri="{FF2B5EF4-FFF2-40B4-BE49-F238E27FC236}">
                    <a16:creationId xmlns="" xmlns:a16="http://schemas.microsoft.com/office/drawing/2014/main" id="{C46FD246-9C7D-E341-946E-AD09D3AF0967}"/>
                  </a:ext>
                </a:extLst>
              </p:cNvPr>
              <p:cNvSpPr/>
              <p:nvPr/>
            </p:nvSpPr>
            <p:spPr>
              <a:xfrm>
                <a:off x="9144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0" name="矩形 49">
                <a:extLst>
                  <a:ext uri="{FF2B5EF4-FFF2-40B4-BE49-F238E27FC236}">
                    <a16:creationId xmlns="" xmlns:a16="http://schemas.microsoft.com/office/drawing/2014/main" id="{E358F27D-D7D0-F142-8804-BA403DF82B2D}"/>
                  </a:ext>
                </a:extLst>
              </p:cNvPr>
              <p:cNvSpPr/>
              <p:nvPr/>
            </p:nvSpPr>
            <p:spPr>
              <a:xfrm>
                <a:off x="10668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1" name="矩形 50">
                <a:extLst>
                  <a:ext uri="{FF2B5EF4-FFF2-40B4-BE49-F238E27FC236}">
                    <a16:creationId xmlns="" xmlns:a16="http://schemas.microsoft.com/office/drawing/2014/main" id="{2ABBD6F8-3C82-E647-82AF-88423D3C4319}"/>
                  </a:ext>
                </a:extLst>
              </p:cNvPr>
              <p:cNvSpPr/>
              <p:nvPr/>
            </p:nvSpPr>
            <p:spPr>
              <a:xfrm>
                <a:off x="12192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grpSp>
      <p:sp>
        <p:nvSpPr>
          <p:cNvPr id="10" name="Rectangle: Rounded Corners 16">
            <a:extLst>
              <a:ext uri="{FF2B5EF4-FFF2-40B4-BE49-F238E27FC236}">
                <a16:creationId xmlns="" xmlns:a16="http://schemas.microsoft.com/office/drawing/2014/main" id="{C7424F05-4F14-0F4F-9A48-CACB2F6AB202}"/>
              </a:ext>
            </a:extLst>
          </p:cNvPr>
          <p:cNvSpPr/>
          <p:nvPr/>
        </p:nvSpPr>
        <p:spPr>
          <a:xfrm>
            <a:off x="8309630" y="4187231"/>
            <a:ext cx="1486010" cy="867652"/>
          </a:xfrm>
          <a:prstGeom prst="roundRect">
            <a:avLst/>
          </a:prstGeom>
          <a:solidFill>
            <a:schemeClr val="accent1">
              <a:alpha val="8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cs typeface="Calibri"/>
              </a:rPr>
              <a:t>Nyx simulation</a:t>
            </a:r>
          </a:p>
        </p:txBody>
      </p:sp>
      <p:cxnSp>
        <p:nvCxnSpPr>
          <p:cNvPr id="11" name="直線箭頭接點 10">
            <a:extLst>
              <a:ext uri="{FF2B5EF4-FFF2-40B4-BE49-F238E27FC236}">
                <a16:creationId xmlns="" xmlns:a16="http://schemas.microsoft.com/office/drawing/2014/main" id="{0A7E025E-BA5E-AA4B-9164-71D3063625C5}"/>
              </a:ext>
            </a:extLst>
          </p:cNvPr>
          <p:cNvCxnSpPr>
            <a:stCxn id="6" idx="3"/>
            <a:endCxn id="8" idx="1"/>
          </p:cNvCxnSpPr>
          <p:nvPr/>
        </p:nvCxnSpPr>
        <p:spPr>
          <a:xfrm>
            <a:off x="3179357" y="4754014"/>
            <a:ext cx="331823"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箭頭接點 11">
            <a:extLst>
              <a:ext uri="{FF2B5EF4-FFF2-40B4-BE49-F238E27FC236}">
                <a16:creationId xmlns="" xmlns:a16="http://schemas.microsoft.com/office/drawing/2014/main" id="{0136C425-7287-5D4F-BFBE-66596681350A}"/>
              </a:ext>
            </a:extLst>
          </p:cNvPr>
          <p:cNvCxnSpPr>
            <a:cxnSpLocks/>
            <a:stCxn id="8" idx="3"/>
            <a:endCxn id="14" idx="1"/>
          </p:cNvCxnSpPr>
          <p:nvPr/>
        </p:nvCxnSpPr>
        <p:spPr>
          <a:xfrm flipV="1">
            <a:off x="5492527" y="4753406"/>
            <a:ext cx="347115" cy="60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曲線接點 12">
            <a:extLst>
              <a:ext uri="{FF2B5EF4-FFF2-40B4-BE49-F238E27FC236}">
                <a16:creationId xmlns="" xmlns:a16="http://schemas.microsoft.com/office/drawing/2014/main" id="{5D0166FE-A121-D94F-9621-069AC593C9E8}"/>
              </a:ext>
            </a:extLst>
          </p:cNvPr>
          <p:cNvCxnSpPr>
            <a:cxnSpLocks/>
            <a:stCxn id="26" idx="3"/>
            <a:endCxn id="10" idx="1"/>
          </p:cNvCxnSpPr>
          <p:nvPr/>
        </p:nvCxnSpPr>
        <p:spPr>
          <a:xfrm flipV="1">
            <a:off x="7148746" y="4621057"/>
            <a:ext cx="1160884" cy="216522"/>
          </a:xfrm>
          <a:prstGeom prst="curvedConnector3">
            <a:avLst>
              <a:gd name="adj1" fmla="val 50000"/>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Rectangle: Rounded Corners 16">
            <a:extLst>
              <a:ext uri="{FF2B5EF4-FFF2-40B4-BE49-F238E27FC236}">
                <a16:creationId xmlns="" xmlns:a16="http://schemas.microsoft.com/office/drawing/2014/main" id="{F7012CD2-DCC1-CE47-8998-B44069000310}"/>
              </a:ext>
            </a:extLst>
          </p:cNvPr>
          <p:cNvSpPr/>
          <p:nvPr/>
        </p:nvSpPr>
        <p:spPr>
          <a:xfrm>
            <a:off x="10263095" y="4185939"/>
            <a:ext cx="1486010" cy="867652"/>
          </a:xfrm>
          <a:prstGeom prst="roundRect">
            <a:avLst/>
          </a:prstGeom>
          <a:solidFill>
            <a:schemeClr val="accent1">
              <a:alpha val="8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cs typeface="Calibri"/>
              </a:rPr>
              <a:t>Full resolution data to disk</a:t>
            </a:r>
          </a:p>
        </p:txBody>
      </p:sp>
      <p:cxnSp>
        <p:nvCxnSpPr>
          <p:cNvPr id="89" name="直線箭頭接點 88">
            <a:extLst>
              <a:ext uri="{FF2B5EF4-FFF2-40B4-BE49-F238E27FC236}">
                <a16:creationId xmlns="" xmlns:a16="http://schemas.microsoft.com/office/drawing/2014/main" id="{0DD42A26-8C11-B44A-82F8-F268D11FAE44}"/>
              </a:ext>
            </a:extLst>
          </p:cNvPr>
          <p:cNvCxnSpPr>
            <a:cxnSpLocks/>
            <a:stCxn id="10" idx="3"/>
            <a:endCxn id="88" idx="1"/>
          </p:cNvCxnSpPr>
          <p:nvPr/>
        </p:nvCxnSpPr>
        <p:spPr>
          <a:xfrm flipV="1">
            <a:off x="9795640" y="4619765"/>
            <a:ext cx="467455" cy="129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93015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Rectangle 60">
            <a:extLst>
              <a:ext uri="{FF2B5EF4-FFF2-40B4-BE49-F238E27FC236}">
                <a16:creationId xmlns="" xmlns:a16="http://schemas.microsoft.com/office/drawing/2014/main" id="{5925DC97-87F1-7D4D-AD18-8DAD7A962729}"/>
              </a:ext>
            </a:extLst>
          </p:cNvPr>
          <p:cNvSpPr/>
          <p:nvPr/>
        </p:nvSpPr>
        <p:spPr>
          <a:xfrm>
            <a:off x="9544133" y="2042081"/>
            <a:ext cx="2491532" cy="3252934"/>
          </a:xfrm>
          <a:prstGeom prst="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r>
              <a:rPr lang="en-US" sz="1600" dirty="0">
                <a:solidFill>
                  <a:schemeClr val="tx1"/>
                </a:solidFill>
              </a:rPr>
              <a:t>Post-Analysis</a:t>
            </a: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p:txBody>
      </p:sp>
      <p:sp>
        <p:nvSpPr>
          <p:cNvPr id="62" name="Rectangle 60">
            <a:extLst>
              <a:ext uri="{FF2B5EF4-FFF2-40B4-BE49-F238E27FC236}">
                <a16:creationId xmlns="" xmlns:a16="http://schemas.microsoft.com/office/drawing/2014/main" id="{5925DC97-87F1-7D4D-AD18-8DAD7A962729}"/>
              </a:ext>
            </a:extLst>
          </p:cNvPr>
          <p:cNvSpPr/>
          <p:nvPr/>
        </p:nvSpPr>
        <p:spPr>
          <a:xfrm>
            <a:off x="2408904" y="1593602"/>
            <a:ext cx="3766714" cy="4318096"/>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r>
              <a:rPr lang="en-US" sz="1600" dirty="0">
                <a:solidFill>
                  <a:schemeClr val="tx1"/>
                </a:solidFill>
              </a:rPr>
              <a:t>Supercomputer</a:t>
            </a: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p:txBody>
      </p:sp>
      <p:sp>
        <p:nvSpPr>
          <p:cNvPr id="2" name="標題 1">
            <a:extLst>
              <a:ext uri="{FF2B5EF4-FFF2-40B4-BE49-F238E27FC236}">
                <a16:creationId xmlns="" xmlns:a16="http://schemas.microsoft.com/office/drawing/2014/main" id="{F5AA41B0-F621-1340-A019-B06F034CAFEB}"/>
              </a:ext>
            </a:extLst>
          </p:cNvPr>
          <p:cNvSpPr>
            <a:spLocks noGrp="1"/>
          </p:cNvSpPr>
          <p:nvPr>
            <p:ph type="title"/>
          </p:nvPr>
        </p:nvSpPr>
        <p:spPr/>
        <p:txBody>
          <a:bodyPr/>
          <a:lstStyle/>
          <a:p>
            <a:r>
              <a:rPr kumimoji="1" lang="en-US" altLang="zh-TW" dirty="0"/>
              <a:t>Data Reconstruction</a:t>
            </a:r>
            <a:endParaRPr kumimoji="1" lang="zh-TW" altLang="en-US" dirty="0"/>
          </a:p>
        </p:txBody>
      </p:sp>
      <p:sp>
        <p:nvSpPr>
          <p:cNvPr id="38" name="圓柱 64">
            <a:extLst>
              <a:ext uri="{FF2B5EF4-FFF2-40B4-BE49-F238E27FC236}">
                <a16:creationId xmlns="" xmlns:a16="http://schemas.microsoft.com/office/drawing/2014/main" id="{05D33C14-4756-554A-AB2C-79372EF48B54}"/>
              </a:ext>
            </a:extLst>
          </p:cNvPr>
          <p:cNvSpPr/>
          <p:nvPr/>
        </p:nvSpPr>
        <p:spPr>
          <a:xfrm>
            <a:off x="6662334" y="2498568"/>
            <a:ext cx="2489417" cy="2157599"/>
          </a:xfrm>
          <a:prstGeom prst="can">
            <a:avLst>
              <a:gd name="adj" fmla="val 15514"/>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TW" altLang="en-US" dirty="0"/>
          </a:p>
        </p:txBody>
      </p:sp>
      <p:sp>
        <p:nvSpPr>
          <p:cNvPr id="39" name="Rectangle: Rounded Corners 29">
            <a:extLst>
              <a:ext uri="{FF2B5EF4-FFF2-40B4-BE49-F238E27FC236}">
                <a16:creationId xmlns="" xmlns:a16="http://schemas.microsoft.com/office/drawing/2014/main" id="{1FDD4043-F686-9643-AF74-42C4042D01C2}"/>
              </a:ext>
            </a:extLst>
          </p:cNvPr>
          <p:cNvSpPr/>
          <p:nvPr/>
        </p:nvSpPr>
        <p:spPr>
          <a:xfrm>
            <a:off x="7534924" y="2532969"/>
            <a:ext cx="736020" cy="27921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solidFill>
                  <a:schemeClr val="tx1"/>
                </a:solidFill>
                <a:cs typeface="Calibri"/>
              </a:rPr>
              <a:t>Disk</a:t>
            </a:r>
          </a:p>
        </p:txBody>
      </p:sp>
      <p:cxnSp>
        <p:nvCxnSpPr>
          <p:cNvPr id="46" name="曲線接點 88">
            <a:extLst>
              <a:ext uri="{FF2B5EF4-FFF2-40B4-BE49-F238E27FC236}">
                <a16:creationId xmlns="" xmlns:a16="http://schemas.microsoft.com/office/drawing/2014/main" id="{AF34D049-1538-3A40-B869-8B09AD96A741}"/>
              </a:ext>
            </a:extLst>
          </p:cNvPr>
          <p:cNvCxnSpPr>
            <a:cxnSpLocks/>
            <a:stCxn id="53" idx="3"/>
            <a:endCxn id="7" idx="1"/>
          </p:cNvCxnSpPr>
          <p:nvPr/>
        </p:nvCxnSpPr>
        <p:spPr>
          <a:xfrm>
            <a:off x="8282832" y="4165924"/>
            <a:ext cx="2063823" cy="85594"/>
          </a:xfrm>
          <a:prstGeom prst="curvedConnector3">
            <a:avLst>
              <a:gd name="adj1" fmla="val 52061"/>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nvGrpSpPr>
          <p:cNvPr id="48" name="群組 113">
            <a:extLst>
              <a:ext uri="{FF2B5EF4-FFF2-40B4-BE49-F238E27FC236}">
                <a16:creationId xmlns="" xmlns:a16="http://schemas.microsoft.com/office/drawing/2014/main" id="{A007D90D-2139-2544-A56F-FF4EC4850E02}"/>
              </a:ext>
            </a:extLst>
          </p:cNvPr>
          <p:cNvGrpSpPr/>
          <p:nvPr/>
        </p:nvGrpSpPr>
        <p:grpSpPr>
          <a:xfrm>
            <a:off x="7508224" y="3804792"/>
            <a:ext cx="774608" cy="722264"/>
            <a:chOff x="7444040" y="5616105"/>
            <a:chExt cx="766310" cy="704287"/>
          </a:xfrm>
        </p:grpSpPr>
        <p:sp>
          <p:nvSpPr>
            <p:cNvPr id="53" name="Rectangle: Rounded Corners 16">
              <a:extLst>
                <a:ext uri="{FF2B5EF4-FFF2-40B4-BE49-F238E27FC236}">
                  <a16:creationId xmlns="" xmlns:a16="http://schemas.microsoft.com/office/drawing/2014/main" id="{604E3211-920B-F84F-A147-04689420F39D}"/>
                </a:ext>
              </a:extLst>
            </p:cNvPr>
            <p:cNvSpPr/>
            <p:nvPr/>
          </p:nvSpPr>
          <p:spPr>
            <a:xfrm>
              <a:off x="7444040" y="5616105"/>
              <a:ext cx="766310" cy="704287"/>
            </a:xfrm>
            <a:prstGeom prst="roundRect">
              <a:avLst/>
            </a:prstGeom>
            <a:solidFill>
              <a:schemeClr val="accent2">
                <a:lumMod val="60000"/>
                <a:lumOff val="40000"/>
                <a:alpha val="8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zh-TW" sz="1200" dirty="0">
                <a:solidFill>
                  <a:schemeClr val="bg1"/>
                </a:solidFill>
                <a:cs typeface="Calibri"/>
              </a:endParaRPr>
            </a:p>
            <a:p>
              <a:pPr algn="ctr"/>
              <a:endParaRPr lang="en-US" altLang="zh-TW" sz="1200" dirty="0">
                <a:solidFill>
                  <a:schemeClr val="bg1"/>
                </a:solidFill>
                <a:cs typeface="Calibri"/>
              </a:endParaRPr>
            </a:p>
            <a:p>
              <a:pPr algn="ctr"/>
              <a:endParaRPr lang="en-US" altLang="zh-TW" sz="1200" dirty="0">
                <a:solidFill>
                  <a:schemeClr val="bg1"/>
                </a:solidFill>
                <a:cs typeface="Calibri"/>
              </a:endParaRPr>
            </a:p>
            <a:p>
              <a:pPr algn="ctr"/>
              <a:endParaRPr lang="en-US" altLang="zh-TW" sz="1200" dirty="0">
                <a:solidFill>
                  <a:schemeClr val="bg1"/>
                </a:solidFill>
              </a:endParaRPr>
            </a:p>
          </p:txBody>
        </p:sp>
        <p:grpSp>
          <p:nvGrpSpPr>
            <p:cNvPr id="54" name="群組 110">
              <a:extLst>
                <a:ext uri="{FF2B5EF4-FFF2-40B4-BE49-F238E27FC236}">
                  <a16:creationId xmlns="" xmlns:a16="http://schemas.microsoft.com/office/drawing/2014/main" id="{55CFE317-2368-C140-998F-8A4F8F6D9CB8}"/>
                </a:ext>
              </a:extLst>
            </p:cNvPr>
            <p:cNvGrpSpPr/>
            <p:nvPr/>
          </p:nvGrpSpPr>
          <p:grpSpPr>
            <a:xfrm>
              <a:off x="7601355" y="5700153"/>
              <a:ext cx="462089" cy="510834"/>
              <a:chOff x="6181021" y="5753339"/>
              <a:chExt cx="745663" cy="693883"/>
            </a:xfrm>
          </p:grpSpPr>
          <p:sp>
            <p:nvSpPr>
              <p:cNvPr id="55" name="Cube 194">
                <a:extLst>
                  <a:ext uri="{FF2B5EF4-FFF2-40B4-BE49-F238E27FC236}">
                    <a16:creationId xmlns="" xmlns:a16="http://schemas.microsoft.com/office/drawing/2014/main" id="{F21F91AD-E6F3-814A-8130-8E22E840C15F}"/>
                  </a:ext>
                </a:extLst>
              </p:cNvPr>
              <p:cNvSpPr/>
              <p:nvPr/>
            </p:nvSpPr>
            <p:spPr>
              <a:xfrm>
                <a:off x="6181430" y="5753339"/>
                <a:ext cx="745254" cy="693883"/>
              </a:xfrm>
              <a:prstGeom prst="cub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56" name="Picture 195">
                <a:extLst>
                  <a:ext uri="{FF2B5EF4-FFF2-40B4-BE49-F238E27FC236}">
                    <a16:creationId xmlns="" xmlns:a16="http://schemas.microsoft.com/office/drawing/2014/main" id="{1887D2FF-5E00-244C-B26D-5547F16F5490}"/>
                  </a:ext>
                </a:extLst>
              </p:cNvPr>
              <p:cNvPicPr>
                <a:picLocks noChangeAspect="1"/>
              </p:cNvPicPr>
              <p:nvPr/>
            </p:nvPicPr>
            <p:blipFill rotWithShape="1">
              <a:blip r:embed="rId3"/>
              <a:srcRect l="21046" t="41071" r="39410" b="14614"/>
              <a:stretch/>
            </p:blipFill>
            <p:spPr>
              <a:xfrm>
                <a:off x="6181021" y="5930538"/>
                <a:ext cx="580636" cy="515734"/>
              </a:xfrm>
              <a:prstGeom prst="rect">
                <a:avLst/>
              </a:prstGeom>
            </p:spPr>
          </p:pic>
        </p:grpSp>
      </p:grpSp>
      <p:sp>
        <p:nvSpPr>
          <p:cNvPr id="50" name="Rectangle: Rounded Corners 30">
            <a:extLst>
              <a:ext uri="{FF2B5EF4-FFF2-40B4-BE49-F238E27FC236}">
                <a16:creationId xmlns="" xmlns:a16="http://schemas.microsoft.com/office/drawing/2014/main" id="{7518566C-01E7-1C49-B73B-EEE1948C357C}"/>
              </a:ext>
            </a:extLst>
          </p:cNvPr>
          <p:cNvSpPr/>
          <p:nvPr/>
        </p:nvSpPr>
        <p:spPr>
          <a:xfrm>
            <a:off x="9736887" y="4756465"/>
            <a:ext cx="2277512" cy="407228"/>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lumMod val="85000"/>
                    <a:lumOff val="15000"/>
                  </a:schemeClr>
                </a:solidFill>
                <a:cs typeface="Calibri"/>
              </a:rPr>
              <a:t>Data Reconstruction</a:t>
            </a:r>
            <a:endParaRPr lang="en-US" sz="1200" dirty="0">
              <a:solidFill>
                <a:schemeClr val="tx1">
                  <a:lumMod val="85000"/>
                  <a:lumOff val="15000"/>
                </a:schemeClr>
              </a:solidFill>
            </a:endParaRPr>
          </a:p>
        </p:txBody>
      </p:sp>
      <p:pic>
        <p:nvPicPr>
          <p:cNvPr id="7" name="圖片 6">
            <a:extLst>
              <a:ext uri="{FF2B5EF4-FFF2-40B4-BE49-F238E27FC236}">
                <a16:creationId xmlns="" xmlns:a16="http://schemas.microsoft.com/office/drawing/2014/main" id="{1046F846-7372-7548-9D92-4AC15F1DBE2A}"/>
              </a:ext>
            </a:extLst>
          </p:cNvPr>
          <p:cNvPicPr>
            <a:picLocks noChangeAspect="1"/>
          </p:cNvPicPr>
          <p:nvPr/>
        </p:nvPicPr>
        <p:blipFill rotWithShape="1">
          <a:blip r:embed="rId4">
            <a:extLst>
              <a:ext uri="{28A0092B-C50C-407E-A947-70E740481C1C}">
                <a14:useLocalDpi xmlns:a14="http://schemas.microsoft.com/office/drawing/2010/main" val="0"/>
              </a:ext>
            </a:extLst>
          </a:blip>
          <a:srcRect t="20670" r="52556" b="22808"/>
          <a:stretch/>
        </p:blipFill>
        <p:spPr>
          <a:xfrm>
            <a:off x="10346655" y="3651745"/>
            <a:ext cx="1090003" cy="1199546"/>
          </a:xfrm>
          <a:prstGeom prst="rect">
            <a:avLst/>
          </a:prstGeom>
        </p:spPr>
      </p:pic>
      <p:cxnSp>
        <p:nvCxnSpPr>
          <p:cNvPr id="60" name="曲線接點 88">
            <a:extLst>
              <a:ext uri="{FF2B5EF4-FFF2-40B4-BE49-F238E27FC236}">
                <a16:creationId xmlns="" xmlns:a16="http://schemas.microsoft.com/office/drawing/2014/main" id="{6E083971-CDCC-4C45-8A40-B2C957EB375A}"/>
              </a:ext>
            </a:extLst>
          </p:cNvPr>
          <p:cNvCxnSpPr>
            <a:cxnSpLocks/>
            <a:stCxn id="129" idx="2"/>
          </p:cNvCxnSpPr>
          <p:nvPr/>
        </p:nvCxnSpPr>
        <p:spPr>
          <a:xfrm rot="5400000">
            <a:off x="9778449" y="3210984"/>
            <a:ext cx="1046015" cy="1035056"/>
          </a:xfrm>
          <a:prstGeom prst="curvedConnector3">
            <a:avLst>
              <a:gd name="adj1" fmla="val 31703"/>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nvGrpSpPr>
          <p:cNvPr id="20" name="群組 19">
            <a:extLst>
              <a:ext uri="{FF2B5EF4-FFF2-40B4-BE49-F238E27FC236}">
                <a16:creationId xmlns="" xmlns:a16="http://schemas.microsoft.com/office/drawing/2014/main" id="{469E60D0-0768-8645-BEBB-00139991601E}"/>
              </a:ext>
            </a:extLst>
          </p:cNvPr>
          <p:cNvGrpSpPr/>
          <p:nvPr/>
        </p:nvGrpSpPr>
        <p:grpSpPr>
          <a:xfrm>
            <a:off x="155706" y="2773032"/>
            <a:ext cx="1934877" cy="1778068"/>
            <a:chOff x="155706" y="2773032"/>
            <a:chExt cx="1934877" cy="1778068"/>
          </a:xfrm>
        </p:grpSpPr>
        <p:grpSp>
          <p:nvGrpSpPr>
            <p:cNvPr id="61" name="群組 60">
              <a:extLst>
                <a:ext uri="{FF2B5EF4-FFF2-40B4-BE49-F238E27FC236}">
                  <a16:creationId xmlns="" xmlns:a16="http://schemas.microsoft.com/office/drawing/2014/main" id="{2526244D-D31A-0848-8AC9-7A6E74041AE5}"/>
                </a:ext>
              </a:extLst>
            </p:cNvPr>
            <p:cNvGrpSpPr/>
            <p:nvPr/>
          </p:nvGrpSpPr>
          <p:grpSpPr>
            <a:xfrm>
              <a:off x="535374" y="3081981"/>
              <a:ext cx="1367354" cy="1367354"/>
              <a:chOff x="457200" y="2743200"/>
              <a:chExt cx="914400" cy="914400"/>
            </a:xfrm>
          </p:grpSpPr>
          <p:sp>
            <p:nvSpPr>
              <p:cNvPr id="63" name="矩形 62">
                <a:extLst>
                  <a:ext uri="{FF2B5EF4-FFF2-40B4-BE49-F238E27FC236}">
                    <a16:creationId xmlns="" xmlns:a16="http://schemas.microsoft.com/office/drawing/2014/main" id="{B200C50F-E004-864E-91A0-DCF5ABEA1049}"/>
                  </a:ext>
                </a:extLst>
              </p:cNvPr>
              <p:cNvSpPr/>
              <p:nvPr/>
            </p:nvSpPr>
            <p:spPr>
              <a:xfrm>
                <a:off x="4572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4" name="矩形 63">
                <a:extLst>
                  <a:ext uri="{FF2B5EF4-FFF2-40B4-BE49-F238E27FC236}">
                    <a16:creationId xmlns="" xmlns:a16="http://schemas.microsoft.com/office/drawing/2014/main" id="{67B4E9CC-FC30-DC42-8DEA-836D25D50FCF}"/>
                  </a:ext>
                </a:extLst>
              </p:cNvPr>
              <p:cNvSpPr/>
              <p:nvPr/>
            </p:nvSpPr>
            <p:spPr>
              <a:xfrm>
                <a:off x="6096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5" name="矩形 64">
                <a:extLst>
                  <a:ext uri="{FF2B5EF4-FFF2-40B4-BE49-F238E27FC236}">
                    <a16:creationId xmlns="" xmlns:a16="http://schemas.microsoft.com/office/drawing/2014/main" id="{6C11FD5A-F407-1946-A93C-49C78183759F}"/>
                  </a:ext>
                </a:extLst>
              </p:cNvPr>
              <p:cNvSpPr/>
              <p:nvPr/>
            </p:nvSpPr>
            <p:spPr>
              <a:xfrm>
                <a:off x="7620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6" name="矩形 65">
                <a:extLst>
                  <a:ext uri="{FF2B5EF4-FFF2-40B4-BE49-F238E27FC236}">
                    <a16:creationId xmlns="" xmlns:a16="http://schemas.microsoft.com/office/drawing/2014/main" id="{923EC9AE-1380-5D4C-9068-31C51C69786D}"/>
                  </a:ext>
                </a:extLst>
              </p:cNvPr>
              <p:cNvSpPr/>
              <p:nvPr/>
            </p:nvSpPr>
            <p:spPr>
              <a:xfrm>
                <a:off x="914400" y="27445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8" name="矩形 67">
                <a:extLst>
                  <a:ext uri="{FF2B5EF4-FFF2-40B4-BE49-F238E27FC236}">
                    <a16:creationId xmlns="" xmlns:a16="http://schemas.microsoft.com/office/drawing/2014/main" id="{E1D1EDC1-34D7-944D-933F-D2254C1F866F}"/>
                  </a:ext>
                </a:extLst>
              </p:cNvPr>
              <p:cNvSpPr/>
              <p:nvPr/>
            </p:nvSpPr>
            <p:spPr>
              <a:xfrm>
                <a:off x="1066800" y="27445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9" name="矩形 68">
                <a:extLst>
                  <a:ext uri="{FF2B5EF4-FFF2-40B4-BE49-F238E27FC236}">
                    <a16:creationId xmlns="" xmlns:a16="http://schemas.microsoft.com/office/drawing/2014/main" id="{5F11010F-CF32-2B43-954B-72D93743DF64}"/>
                  </a:ext>
                </a:extLst>
              </p:cNvPr>
              <p:cNvSpPr/>
              <p:nvPr/>
            </p:nvSpPr>
            <p:spPr>
              <a:xfrm>
                <a:off x="1219200" y="2744525"/>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0" name="矩形 69">
                <a:extLst>
                  <a:ext uri="{FF2B5EF4-FFF2-40B4-BE49-F238E27FC236}">
                    <a16:creationId xmlns="" xmlns:a16="http://schemas.microsoft.com/office/drawing/2014/main" id="{D46DFB83-326F-E348-B775-BF8BFD89D1CC}"/>
                  </a:ext>
                </a:extLst>
              </p:cNvPr>
              <p:cNvSpPr/>
              <p:nvPr/>
            </p:nvSpPr>
            <p:spPr>
              <a:xfrm>
                <a:off x="457200" y="28956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1" name="矩形 70">
                <a:extLst>
                  <a:ext uri="{FF2B5EF4-FFF2-40B4-BE49-F238E27FC236}">
                    <a16:creationId xmlns="" xmlns:a16="http://schemas.microsoft.com/office/drawing/2014/main" id="{247FA0E8-F33C-DC40-BF1C-5F1AB9624BD3}"/>
                  </a:ext>
                </a:extLst>
              </p:cNvPr>
              <p:cNvSpPr/>
              <p:nvPr/>
            </p:nvSpPr>
            <p:spPr>
              <a:xfrm>
                <a:off x="609600" y="28956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2" name="矩形 71">
                <a:extLst>
                  <a:ext uri="{FF2B5EF4-FFF2-40B4-BE49-F238E27FC236}">
                    <a16:creationId xmlns="" xmlns:a16="http://schemas.microsoft.com/office/drawing/2014/main" id="{37C373F9-65B1-894B-9906-4A6BFF59C532}"/>
                  </a:ext>
                </a:extLst>
              </p:cNvPr>
              <p:cNvSpPr/>
              <p:nvPr/>
            </p:nvSpPr>
            <p:spPr>
              <a:xfrm>
                <a:off x="762000" y="28956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3" name="矩形 72">
                <a:extLst>
                  <a:ext uri="{FF2B5EF4-FFF2-40B4-BE49-F238E27FC236}">
                    <a16:creationId xmlns="" xmlns:a16="http://schemas.microsoft.com/office/drawing/2014/main" id="{E565760A-F8E0-5F40-AFC6-6C08B57214D0}"/>
                  </a:ext>
                </a:extLst>
              </p:cNvPr>
              <p:cNvSpPr/>
              <p:nvPr/>
            </p:nvSpPr>
            <p:spPr>
              <a:xfrm>
                <a:off x="9144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4" name="矩形 73">
                <a:extLst>
                  <a:ext uri="{FF2B5EF4-FFF2-40B4-BE49-F238E27FC236}">
                    <a16:creationId xmlns="" xmlns:a16="http://schemas.microsoft.com/office/drawing/2014/main" id="{72A46632-C185-BD44-B98F-1B441B4E8CCA}"/>
                  </a:ext>
                </a:extLst>
              </p:cNvPr>
              <p:cNvSpPr/>
              <p:nvPr/>
            </p:nvSpPr>
            <p:spPr>
              <a:xfrm>
                <a:off x="10668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5" name="矩形 74">
                <a:extLst>
                  <a:ext uri="{FF2B5EF4-FFF2-40B4-BE49-F238E27FC236}">
                    <a16:creationId xmlns="" xmlns:a16="http://schemas.microsoft.com/office/drawing/2014/main" id="{E0AD261A-BA95-DC40-8DC8-AB22190C024D}"/>
                  </a:ext>
                </a:extLst>
              </p:cNvPr>
              <p:cNvSpPr/>
              <p:nvPr/>
            </p:nvSpPr>
            <p:spPr>
              <a:xfrm>
                <a:off x="12192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6" name="矩形 75">
                <a:extLst>
                  <a:ext uri="{FF2B5EF4-FFF2-40B4-BE49-F238E27FC236}">
                    <a16:creationId xmlns="" xmlns:a16="http://schemas.microsoft.com/office/drawing/2014/main" id="{FA02F7D7-E6DB-A64E-91F6-9A7CE1242912}"/>
                  </a:ext>
                </a:extLst>
              </p:cNvPr>
              <p:cNvSpPr/>
              <p:nvPr/>
            </p:nvSpPr>
            <p:spPr>
              <a:xfrm>
                <a:off x="4572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7" name="矩形 76">
                <a:extLst>
                  <a:ext uri="{FF2B5EF4-FFF2-40B4-BE49-F238E27FC236}">
                    <a16:creationId xmlns="" xmlns:a16="http://schemas.microsoft.com/office/drawing/2014/main" id="{A6E0E0E4-6C67-2540-B2F9-D673BB50535D}"/>
                  </a:ext>
                </a:extLst>
              </p:cNvPr>
              <p:cNvSpPr/>
              <p:nvPr/>
            </p:nvSpPr>
            <p:spPr>
              <a:xfrm>
                <a:off x="6096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8" name="矩形 77">
                <a:extLst>
                  <a:ext uri="{FF2B5EF4-FFF2-40B4-BE49-F238E27FC236}">
                    <a16:creationId xmlns="" xmlns:a16="http://schemas.microsoft.com/office/drawing/2014/main" id="{79EC6597-3018-1346-8D32-38E9584658BD}"/>
                  </a:ext>
                </a:extLst>
              </p:cNvPr>
              <p:cNvSpPr/>
              <p:nvPr/>
            </p:nvSpPr>
            <p:spPr>
              <a:xfrm>
                <a:off x="7620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9" name="矩形 78">
                <a:extLst>
                  <a:ext uri="{FF2B5EF4-FFF2-40B4-BE49-F238E27FC236}">
                    <a16:creationId xmlns="" xmlns:a16="http://schemas.microsoft.com/office/drawing/2014/main" id="{FAB11CC2-6517-AD44-AD88-5E888DB9155F}"/>
                  </a:ext>
                </a:extLst>
              </p:cNvPr>
              <p:cNvSpPr/>
              <p:nvPr/>
            </p:nvSpPr>
            <p:spPr>
              <a:xfrm>
                <a:off x="914400" y="3048000"/>
                <a:ext cx="152400" cy="152400"/>
              </a:xfrm>
              <a:prstGeom prst="rect">
                <a:avLst/>
              </a:prstGeom>
              <a:solidFill>
                <a:srgbClr val="00B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0" name="矩形 79">
                <a:extLst>
                  <a:ext uri="{FF2B5EF4-FFF2-40B4-BE49-F238E27FC236}">
                    <a16:creationId xmlns="" xmlns:a16="http://schemas.microsoft.com/office/drawing/2014/main" id="{2ED7FFC3-239F-BC4F-8B60-106F7F2FDA0E}"/>
                  </a:ext>
                </a:extLst>
              </p:cNvPr>
              <p:cNvSpPr/>
              <p:nvPr/>
            </p:nvSpPr>
            <p:spPr>
              <a:xfrm>
                <a:off x="1066800" y="30480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1" name="矩形 80">
                <a:extLst>
                  <a:ext uri="{FF2B5EF4-FFF2-40B4-BE49-F238E27FC236}">
                    <a16:creationId xmlns="" xmlns:a16="http://schemas.microsoft.com/office/drawing/2014/main" id="{951ED981-5413-844C-82E6-6AE4B10ED2A2}"/>
                  </a:ext>
                </a:extLst>
              </p:cNvPr>
              <p:cNvSpPr/>
              <p:nvPr/>
            </p:nvSpPr>
            <p:spPr>
              <a:xfrm>
                <a:off x="1219200" y="30480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2" name="矩形 81">
                <a:extLst>
                  <a:ext uri="{FF2B5EF4-FFF2-40B4-BE49-F238E27FC236}">
                    <a16:creationId xmlns="" xmlns:a16="http://schemas.microsoft.com/office/drawing/2014/main" id="{36336FCF-A537-1346-980F-CD77C9539CA2}"/>
                  </a:ext>
                </a:extLst>
              </p:cNvPr>
              <p:cNvSpPr/>
              <p:nvPr/>
            </p:nvSpPr>
            <p:spPr>
              <a:xfrm>
                <a:off x="457200" y="32004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3" name="矩形 82">
                <a:extLst>
                  <a:ext uri="{FF2B5EF4-FFF2-40B4-BE49-F238E27FC236}">
                    <a16:creationId xmlns="" xmlns:a16="http://schemas.microsoft.com/office/drawing/2014/main" id="{39EFF9F8-7C03-CC4B-B340-7C0AA4FC6639}"/>
                  </a:ext>
                </a:extLst>
              </p:cNvPr>
              <p:cNvSpPr/>
              <p:nvPr/>
            </p:nvSpPr>
            <p:spPr>
              <a:xfrm>
                <a:off x="609600" y="32004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4" name="矩形 83">
                <a:extLst>
                  <a:ext uri="{FF2B5EF4-FFF2-40B4-BE49-F238E27FC236}">
                    <a16:creationId xmlns="" xmlns:a16="http://schemas.microsoft.com/office/drawing/2014/main" id="{F29C4EDC-B569-D74C-9A69-D862E3495072}"/>
                  </a:ext>
                </a:extLst>
              </p:cNvPr>
              <p:cNvSpPr/>
              <p:nvPr/>
            </p:nvSpPr>
            <p:spPr>
              <a:xfrm>
                <a:off x="762000" y="32004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5" name="矩形 84">
                <a:extLst>
                  <a:ext uri="{FF2B5EF4-FFF2-40B4-BE49-F238E27FC236}">
                    <a16:creationId xmlns="" xmlns:a16="http://schemas.microsoft.com/office/drawing/2014/main" id="{727CD8C3-9113-9D43-A6F4-015E7436F0C8}"/>
                  </a:ext>
                </a:extLst>
              </p:cNvPr>
              <p:cNvSpPr/>
              <p:nvPr/>
            </p:nvSpPr>
            <p:spPr>
              <a:xfrm>
                <a:off x="9144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6" name="矩形 85">
                <a:extLst>
                  <a:ext uri="{FF2B5EF4-FFF2-40B4-BE49-F238E27FC236}">
                    <a16:creationId xmlns="" xmlns:a16="http://schemas.microsoft.com/office/drawing/2014/main" id="{CE14B37A-75A6-614A-AE0A-30B6552FC2BC}"/>
                  </a:ext>
                </a:extLst>
              </p:cNvPr>
              <p:cNvSpPr/>
              <p:nvPr/>
            </p:nvSpPr>
            <p:spPr>
              <a:xfrm>
                <a:off x="10668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7" name="矩形 86">
                <a:extLst>
                  <a:ext uri="{FF2B5EF4-FFF2-40B4-BE49-F238E27FC236}">
                    <a16:creationId xmlns="" xmlns:a16="http://schemas.microsoft.com/office/drawing/2014/main" id="{69D94822-B4AF-0D42-A5DA-5AA89D086FDE}"/>
                  </a:ext>
                </a:extLst>
              </p:cNvPr>
              <p:cNvSpPr/>
              <p:nvPr/>
            </p:nvSpPr>
            <p:spPr>
              <a:xfrm>
                <a:off x="12192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8" name="矩形 87">
                <a:extLst>
                  <a:ext uri="{FF2B5EF4-FFF2-40B4-BE49-F238E27FC236}">
                    <a16:creationId xmlns="" xmlns:a16="http://schemas.microsoft.com/office/drawing/2014/main" id="{36EA5BC3-7021-3443-B111-D06160CBD6D1}"/>
                  </a:ext>
                </a:extLst>
              </p:cNvPr>
              <p:cNvSpPr/>
              <p:nvPr/>
            </p:nvSpPr>
            <p:spPr>
              <a:xfrm>
                <a:off x="457200" y="33528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9" name="矩形 88">
                <a:extLst>
                  <a:ext uri="{FF2B5EF4-FFF2-40B4-BE49-F238E27FC236}">
                    <a16:creationId xmlns="" xmlns:a16="http://schemas.microsoft.com/office/drawing/2014/main" id="{6CF91321-273F-1047-8C80-77DF67C11C7E}"/>
                  </a:ext>
                </a:extLst>
              </p:cNvPr>
              <p:cNvSpPr/>
              <p:nvPr/>
            </p:nvSpPr>
            <p:spPr>
              <a:xfrm>
                <a:off x="609600" y="33528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0" name="矩形 89">
                <a:extLst>
                  <a:ext uri="{FF2B5EF4-FFF2-40B4-BE49-F238E27FC236}">
                    <a16:creationId xmlns="" xmlns:a16="http://schemas.microsoft.com/office/drawing/2014/main" id="{3D7A3D7E-099F-AE41-A194-206F20F95C7E}"/>
                  </a:ext>
                </a:extLst>
              </p:cNvPr>
              <p:cNvSpPr/>
              <p:nvPr/>
            </p:nvSpPr>
            <p:spPr>
              <a:xfrm>
                <a:off x="762000" y="33528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1" name="矩形 90">
                <a:extLst>
                  <a:ext uri="{FF2B5EF4-FFF2-40B4-BE49-F238E27FC236}">
                    <a16:creationId xmlns="" xmlns:a16="http://schemas.microsoft.com/office/drawing/2014/main" id="{214F6CED-6580-4A46-9B42-3E40CE481395}"/>
                  </a:ext>
                </a:extLst>
              </p:cNvPr>
              <p:cNvSpPr/>
              <p:nvPr/>
            </p:nvSpPr>
            <p:spPr>
              <a:xfrm>
                <a:off x="9144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2" name="矩形 91">
                <a:extLst>
                  <a:ext uri="{FF2B5EF4-FFF2-40B4-BE49-F238E27FC236}">
                    <a16:creationId xmlns="" xmlns:a16="http://schemas.microsoft.com/office/drawing/2014/main" id="{0EC43DF7-8748-8743-AA01-941973868B66}"/>
                  </a:ext>
                </a:extLst>
              </p:cNvPr>
              <p:cNvSpPr/>
              <p:nvPr/>
            </p:nvSpPr>
            <p:spPr>
              <a:xfrm>
                <a:off x="10668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3" name="矩形 92">
                <a:extLst>
                  <a:ext uri="{FF2B5EF4-FFF2-40B4-BE49-F238E27FC236}">
                    <a16:creationId xmlns="" xmlns:a16="http://schemas.microsoft.com/office/drawing/2014/main" id="{1830E46E-E526-564E-8C16-C29847425845}"/>
                  </a:ext>
                </a:extLst>
              </p:cNvPr>
              <p:cNvSpPr/>
              <p:nvPr/>
            </p:nvSpPr>
            <p:spPr>
              <a:xfrm>
                <a:off x="12192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4" name="矩形 93">
                <a:extLst>
                  <a:ext uri="{FF2B5EF4-FFF2-40B4-BE49-F238E27FC236}">
                    <a16:creationId xmlns="" xmlns:a16="http://schemas.microsoft.com/office/drawing/2014/main" id="{77112185-58EB-5F47-9F56-B530788424D8}"/>
                  </a:ext>
                </a:extLst>
              </p:cNvPr>
              <p:cNvSpPr/>
              <p:nvPr/>
            </p:nvSpPr>
            <p:spPr>
              <a:xfrm>
                <a:off x="4572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5" name="矩形 94">
                <a:extLst>
                  <a:ext uri="{FF2B5EF4-FFF2-40B4-BE49-F238E27FC236}">
                    <a16:creationId xmlns="" xmlns:a16="http://schemas.microsoft.com/office/drawing/2014/main" id="{9E56ADED-64D3-EC4F-B93E-48A5AAD1D67F}"/>
                  </a:ext>
                </a:extLst>
              </p:cNvPr>
              <p:cNvSpPr/>
              <p:nvPr/>
            </p:nvSpPr>
            <p:spPr>
              <a:xfrm>
                <a:off x="6096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6" name="矩形 95">
                <a:extLst>
                  <a:ext uri="{FF2B5EF4-FFF2-40B4-BE49-F238E27FC236}">
                    <a16:creationId xmlns="" xmlns:a16="http://schemas.microsoft.com/office/drawing/2014/main" id="{45A09F52-22E9-B44F-A28E-7411EDAD2A3B}"/>
                  </a:ext>
                </a:extLst>
              </p:cNvPr>
              <p:cNvSpPr/>
              <p:nvPr/>
            </p:nvSpPr>
            <p:spPr>
              <a:xfrm>
                <a:off x="7620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7" name="矩形 96">
                <a:extLst>
                  <a:ext uri="{FF2B5EF4-FFF2-40B4-BE49-F238E27FC236}">
                    <a16:creationId xmlns="" xmlns:a16="http://schemas.microsoft.com/office/drawing/2014/main" id="{E9E33397-E615-DD46-8DEE-4A7AB90B1ECC}"/>
                  </a:ext>
                </a:extLst>
              </p:cNvPr>
              <p:cNvSpPr/>
              <p:nvPr/>
            </p:nvSpPr>
            <p:spPr>
              <a:xfrm>
                <a:off x="914400" y="3505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8" name="矩形 97">
                <a:extLst>
                  <a:ext uri="{FF2B5EF4-FFF2-40B4-BE49-F238E27FC236}">
                    <a16:creationId xmlns="" xmlns:a16="http://schemas.microsoft.com/office/drawing/2014/main" id="{B64377BF-E5DE-654A-BFA7-1CCB47860419}"/>
                  </a:ext>
                </a:extLst>
              </p:cNvPr>
              <p:cNvSpPr/>
              <p:nvPr/>
            </p:nvSpPr>
            <p:spPr>
              <a:xfrm>
                <a:off x="1066800" y="35052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9" name="矩形 98">
                <a:extLst>
                  <a:ext uri="{FF2B5EF4-FFF2-40B4-BE49-F238E27FC236}">
                    <a16:creationId xmlns="" xmlns:a16="http://schemas.microsoft.com/office/drawing/2014/main" id="{593598CE-7553-D34C-9A76-B012F2FE727F}"/>
                  </a:ext>
                </a:extLst>
              </p:cNvPr>
              <p:cNvSpPr/>
              <p:nvPr/>
            </p:nvSpPr>
            <p:spPr>
              <a:xfrm>
                <a:off x="1219200" y="3505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cxnSp>
          <p:nvCxnSpPr>
            <p:cNvPr id="102" name="直線箭頭接點 101">
              <a:extLst>
                <a:ext uri="{FF2B5EF4-FFF2-40B4-BE49-F238E27FC236}">
                  <a16:creationId xmlns="" xmlns:a16="http://schemas.microsoft.com/office/drawing/2014/main" id="{A4C8B686-B4E5-1F4A-B52B-2275F4CC3A7E}"/>
                </a:ext>
              </a:extLst>
            </p:cNvPr>
            <p:cNvCxnSpPr>
              <a:cxnSpLocks/>
            </p:cNvCxnSpPr>
            <p:nvPr/>
          </p:nvCxnSpPr>
          <p:spPr>
            <a:xfrm flipV="1">
              <a:off x="462448" y="3012593"/>
              <a:ext cx="1508013" cy="746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線箭頭接點 102">
              <a:extLst>
                <a:ext uri="{FF2B5EF4-FFF2-40B4-BE49-F238E27FC236}">
                  <a16:creationId xmlns="" xmlns:a16="http://schemas.microsoft.com/office/drawing/2014/main" id="{CA4D45D2-6A0D-A74C-B01D-EF056595CD71}"/>
                </a:ext>
              </a:extLst>
            </p:cNvPr>
            <p:cNvCxnSpPr>
              <a:cxnSpLocks/>
            </p:cNvCxnSpPr>
            <p:nvPr/>
          </p:nvCxnSpPr>
          <p:spPr>
            <a:xfrm>
              <a:off x="451470" y="3014574"/>
              <a:ext cx="0" cy="153652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 name="文字方塊 103">
              <a:extLst>
                <a:ext uri="{FF2B5EF4-FFF2-40B4-BE49-F238E27FC236}">
                  <a16:creationId xmlns="" xmlns:a16="http://schemas.microsoft.com/office/drawing/2014/main" id="{B7C653D1-CB8D-7043-8E97-79797BB040A5}"/>
                </a:ext>
              </a:extLst>
            </p:cNvPr>
            <p:cNvSpPr txBox="1"/>
            <p:nvPr/>
          </p:nvSpPr>
          <p:spPr>
            <a:xfrm>
              <a:off x="731295" y="2773032"/>
              <a:ext cx="1359288" cy="409436"/>
            </a:xfrm>
            <a:prstGeom prst="rect">
              <a:avLst/>
            </a:prstGeom>
            <a:noFill/>
          </p:spPr>
          <p:txBody>
            <a:bodyPr wrap="none" rtlCol="0">
              <a:spAutoFit/>
            </a:bodyPr>
            <a:lstStyle/>
            <a:p>
              <a:r>
                <a:rPr kumimoji="1" lang="en-US" altLang="zh-TW" sz="1200" dirty="0"/>
                <a:t>parameter1</a:t>
              </a:r>
              <a:endParaRPr kumimoji="1" lang="zh-TW" altLang="en-US" sz="1200" dirty="0"/>
            </a:p>
          </p:txBody>
        </p:sp>
        <p:sp>
          <p:nvSpPr>
            <p:cNvPr id="105" name="文字方塊 104">
              <a:extLst>
                <a:ext uri="{FF2B5EF4-FFF2-40B4-BE49-F238E27FC236}">
                  <a16:creationId xmlns="" xmlns:a16="http://schemas.microsoft.com/office/drawing/2014/main" id="{2D5546F6-B9F7-E04F-9B19-CC94CA9DA447}"/>
                </a:ext>
              </a:extLst>
            </p:cNvPr>
            <p:cNvSpPr txBox="1"/>
            <p:nvPr/>
          </p:nvSpPr>
          <p:spPr>
            <a:xfrm rot="16200000">
              <a:off x="-319220" y="3340008"/>
              <a:ext cx="1359288" cy="409436"/>
            </a:xfrm>
            <a:prstGeom prst="rect">
              <a:avLst/>
            </a:prstGeom>
            <a:noFill/>
          </p:spPr>
          <p:txBody>
            <a:bodyPr wrap="none" rtlCol="0">
              <a:spAutoFit/>
            </a:bodyPr>
            <a:lstStyle/>
            <a:p>
              <a:r>
                <a:rPr kumimoji="1" lang="en-US" altLang="zh-TW" sz="1200" dirty="0"/>
                <a:t>parameter2</a:t>
              </a:r>
              <a:endParaRPr kumimoji="1" lang="zh-TW" altLang="en-US" sz="1200" dirty="0"/>
            </a:p>
          </p:txBody>
        </p:sp>
      </p:grpSp>
      <p:sp>
        <p:nvSpPr>
          <p:cNvPr id="129" name="矩形 128"/>
          <p:cNvSpPr/>
          <p:nvPr/>
        </p:nvSpPr>
        <p:spPr>
          <a:xfrm>
            <a:off x="9955280" y="2435261"/>
            <a:ext cx="1727407" cy="770244"/>
          </a:xfrm>
          <a:prstGeom prst="rect">
            <a:avLst/>
          </a:prstGeom>
          <a:solidFill>
            <a:schemeClr val="bg1"/>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TW" sz="1600" dirty="0">
                <a:solidFill>
                  <a:schemeClr val="tx1">
                    <a:lumMod val="85000"/>
                    <a:lumOff val="15000"/>
                  </a:schemeClr>
                </a:solidFill>
              </a:rPr>
              <a:t>Prior knowledge</a:t>
            </a:r>
          </a:p>
          <a:p>
            <a:pPr algn="ctr"/>
            <a:r>
              <a:rPr kumimoji="1" lang="en-US" altLang="zh-TW" sz="1050" dirty="0">
                <a:solidFill>
                  <a:schemeClr val="tx1">
                    <a:lumMod val="85000"/>
                    <a:lumOff val="15000"/>
                  </a:schemeClr>
                </a:solidFill>
              </a:rPr>
              <a:t>(map low to high resolution)</a:t>
            </a:r>
            <a:endParaRPr kumimoji="1" lang="zh-TW" altLang="en-US" sz="1050" dirty="0">
              <a:solidFill>
                <a:schemeClr val="tx1">
                  <a:lumMod val="85000"/>
                  <a:lumOff val="15000"/>
                </a:schemeClr>
              </a:solidFill>
            </a:endParaRPr>
          </a:p>
        </p:txBody>
      </p:sp>
      <p:sp>
        <p:nvSpPr>
          <p:cNvPr id="132" name="矩形 131"/>
          <p:cNvSpPr/>
          <p:nvPr/>
        </p:nvSpPr>
        <p:spPr>
          <a:xfrm>
            <a:off x="2487559" y="3363038"/>
            <a:ext cx="967541" cy="1102414"/>
          </a:xfrm>
          <a:prstGeom prst="rect">
            <a:avLst/>
          </a:prstGeom>
          <a:solidFill>
            <a:schemeClr val="tx1">
              <a:lumMod val="75000"/>
              <a:lumOff val="2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en-US" altLang="zh-TW" sz="1400" dirty="0"/>
              <a:t>Nyx</a:t>
            </a:r>
          </a:p>
          <a:p>
            <a:pPr algn="ctr"/>
            <a:r>
              <a:rPr kumimoji="1" lang="en-US" altLang="zh-TW" sz="1400" dirty="0"/>
              <a:t>Simulation</a:t>
            </a:r>
            <a:endParaRPr kumimoji="1" lang="zh-TW" altLang="en-US" sz="1400" dirty="0"/>
          </a:p>
        </p:txBody>
      </p:sp>
      <p:grpSp>
        <p:nvGrpSpPr>
          <p:cNvPr id="18" name="群組 17">
            <a:extLst>
              <a:ext uri="{FF2B5EF4-FFF2-40B4-BE49-F238E27FC236}">
                <a16:creationId xmlns="" xmlns:a16="http://schemas.microsoft.com/office/drawing/2014/main" id="{952FC69D-6862-4D4E-B352-EDA5EF088DC5}"/>
              </a:ext>
            </a:extLst>
          </p:cNvPr>
          <p:cNvGrpSpPr/>
          <p:nvPr/>
        </p:nvGrpSpPr>
        <p:grpSpPr>
          <a:xfrm>
            <a:off x="1902728" y="2042077"/>
            <a:ext cx="8052552" cy="1901558"/>
            <a:chOff x="1902728" y="2042077"/>
            <a:chExt cx="8052552" cy="1901558"/>
          </a:xfrm>
        </p:grpSpPr>
        <p:sp>
          <p:nvSpPr>
            <p:cNvPr id="51" name="Rectangle: Rounded Corners 29">
              <a:extLst>
                <a:ext uri="{FF2B5EF4-FFF2-40B4-BE49-F238E27FC236}">
                  <a16:creationId xmlns="" xmlns:a16="http://schemas.microsoft.com/office/drawing/2014/main" id="{067BCD6F-9BE2-FF46-98C8-7D91F076097C}"/>
                </a:ext>
              </a:extLst>
            </p:cNvPr>
            <p:cNvSpPr/>
            <p:nvPr/>
          </p:nvSpPr>
          <p:spPr>
            <a:xfrm>
              <a:off x="1993069" y="2645975"/>
              <a:ext cx="1352892" cy="438492"/>
            </a:xfrm>
            <a:prstGeom prst="roundRect">
              <a:avLst/>
            </a:prstGeom>
            <a:solidFill>
              <a:schemeClr val="bg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solidFill>
                    <a:schemeClr val="tx1"/>
                  </a:solidFill>
                  <a:cs typeface="Calibri"/>
                </a:rPr>
                <a:t>Initial conditions</a:t>
              </a:r>
            </a:p>
            <a:p>
              <a:pPr algn="ctr"/>
              <a:r>
                <a:rPr lang="en-US" sz="1100" dirty="0">
                  <a:solidFill>
                    <a:schemeClr val="tx1"/>
                  </a:solidFill>
                  <a:cs typeface="Calibri"/>
                </a:rPr>
                <a:t>for prior knowledge</a:t>
              </a:r>
            </a:p>
          </p:txBody>
        </p:sp>
        <p:grpSp>
          <p:nvGrpSpPr>
            <p:cNvPr id="3" name="群組 2">
              <a:extLst>
                <a:ext uri="{FF2B5EF4-FFF2-40B4-BE49-F238E27FC236}">
                  <a16:creationId xmlns="" xmlns:a16="http://schemas.microsoft.com/office/drawing/2014/main" id="{9D784ED3-2A5B-A146-97E7-81D5805FFF3B}"/>
                </a:ext>
              </a:extLst>
            </p:cNvPr>
            <p:cNvGrpSpPr/>
            <p:nvPr/>
          </p:nvGrpSpPr>
          <p:grpSpPr>
            <a:xfrm>
              <a:off x="1902728" y="2042077"/>
              <a:ext cx="8052552" cy="1901558"/>
              <a:chOff x="1902728" y="2042077"/>
              <a:chExt cx="8052552" cy="1901558"/>
            </a:xfrm>
          </p:grpSpPr>
          <p:sp>
            <p:nvSpPr>
              <p:cNvPr id="33" name="Rectangle: Rounded Corners 16">
                <a:extLst>
                  <a:ext uri="{FF2B5EF4-FFF2-40B4-BE49-F238E27FC236}">
                    <a16:creationId xmlns="" xmlns:a16="http://schemas.microsoft.com/office/drawing/2014/main" id="{29D05D80-AC21-0543-8B53-61B6D596BB1E}"/>
                  </a:ext>
                </a:extLst>
              </p:cNvPr>
              <p:cNvSpPr/>
              <p:nvPr/>
            </p:nvSpPr>
            <p:spPr>
              <a:xfrm>
                <a:off x="4105970" y="2042077"/>
                <a:ext cx="1763921" cy="1901558"/>
              </a:xfrm>
              <a:prstGeom prst="roundRect">
                <a:avLst/>
              </a:prstGeom>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a:solidFill>
                      <a:schemeClr val="tx1"/>
                    </a:solidFill>
                    <a:cs typeface="Calibri"/>
                  </a:rPr>
                  <a:t>Full resolution data</a:t>
                </a:r>
              </a:p>
              <a:p>
                <a:pPr algn="ctr"/>
                <a:endParaRPr lang="en-US" sz="1400" dirty="0">
                  <a:solidFill>
                    <a:schemeClr val="tx1"/>
                  </a:solidFill>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p:txBody>
          </p:sp>
          <p:cxnSp>
            <p:nvCxnSpPr>
              <p:cNvPr id="37" name="曲線接點 56">
                <a:extLst>
                  <a:ext uri="{FF2B5EF4-FFF2-40B4-BE49-F238E27FC236}">
                    <a16:creationId xmlns="" xmlns:a16="http://schemas.microsoft.com/office/drawing/2014/main" id="{7B5D7E92-CD69-9A46-8E7A-45A9479C4DCA}"/>
                  </a:ext>
                </a:extLst>
              </p:cNvPr>
              <p:cNvCxnSpPr>
                <a:cxnSpLocks/>
                <a:stCxn id="69" idx="3"/>
                <a:endCxn id="132" idx="0"/>
              </p:cNvCxnSpPr>
              <p:nvPr/>
            </p:nvCxnSpPr>
            <p:spPr>
              <a:xfrm>
                <a:off x="1902728" y="3197908"/>
                <a:ext cx="1068602" cy="165130"/>
              </a:xfrm>
              <a:prstGeom prst="curvedConnector2">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曲線接點 70">
                <a:extLst>
                  <a:ext uri="{FF2B5EF4-FFF2-40B4-BE49-F238E27FC236}">
                    <a16:creationId xmlns="" xmlns:a16="http://schemas.microsoft.com/office/drawing/2014/main" id="{C64EA192-053B-8243-8FA5-A71E22EF7B2D}"/>
                  </a:ext>
                </a:extLst>
              </p:cNvPr>
              <p:cNvCxnSpPr>
                <a:cxnSpLocks/>
                <a:stCxn id="33" idx="3"/>
              </p:cNvCxnSpPr>
              <p:nvPr/>
            </p:nvCxnSpPr>
            <p:spPr>
              <a:xfrm>
                <a:off x="5869890" y="2992856"/>
                <a:ext cx="792445" cy="584452"/>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Rounded Corners 16">
                <a:extLst>
                  <a:ext uri="{FF2B5EF4-FFF2-40B4-BE49-F238E27FC236}">
                    <a16:creationId xmlns="" xmlns:a16="http://schemas.microsoft.com/office/drawing/2014/main" id="{11D5E234-63E4-A040-866E-8F7E4D165D7D}"/>
                  </a:ext>
                </a:extLst>
              </p:cNvPr>
              <p:cNvSpPr/>
              <p:nvPr/>
            </p:nvSpPr>
            <p:spPr>
              <a:xfrm>
                <a:off x="6867833" y="3017272"/>
                <a:ext cx="2070205" cy="612305"/>
              </a:xfrm>
              <a:prstGeom prst="roundRect">
                <a:avLst/>
              </a:prstGeom>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200" dirty="0">
                  <a:cs typeface="Calibri"/>
                </a:endParaRPr>
              </a:p>
            </p:txBody>
          </p:sp>
          <p:cxnSp>
            <p:nvCxnSpPr>
              <p:cNvPr id="49" name="曲線接點 73">
                <a:extLst>
                  <a:ext uri="{FF2B5EF4-FFF2-40B4-BE49-F238E27FC236}">
                    <a16:creationId xmlns="" xmlns:a16="http://schemas.microsoft.com/office/drawing/2014/main" id="{EED778DB-AE6C-2542-8C45-A22E9027EC2B}"/>
                  </a:ext>
                </a:extLst>
              </p:cNvPr>
              <p:cNvCxnSpPr>
                <a:cxnSpLocks/>
                <a:stCxn id="47" idx="3"/>
                <a:endCxn id="129" idx="1"/>
              </p:cNvCxnSpPr>
              <p:nvPr/>
            </p:nvCxnSpPr>
            <p:spPr>
              <a:xfrm flipV="1">
                <a:off x="8938038" y="2820379"/>
                <a:ext cx="1017242" cy="503046"/>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8" name="圖片 7">
                <a:extLst>
                  <a:ext uri="{FF2B5EF4-FFF2-40B4-BE49-F238E27FC236}">
                    <a16:creationId xmlns="" xmlns:a16="http://schemas.microsoft.com/office/drawing/2014/main" id="{77A13DB3-B04A-8543-9581-EEB02D3E993C}"/>
                  </a:ext>
                </a:extLst>
              </p:cNvPr>
              <p:cNvPicPr>
                <a:picLocks/>
              </p:cNvPicPr>
              <p:nvPr/>
            </p:nvPicPr>
            <p:blipFill rotWithShape="1">
              <a:blip r:embed="rId5">
                <a:extLst>
                  <a:ext uri="{28A0092B-C50C-407E-A947-70E740481C1C}">
                    <a14:useLocalDpi xmlns:a14="http://schemas.microsoft.com/office/drawing/2010/main" val="0"/>
                  </a:ext>
                </a:extLst>
              </a:blip>
              <a:srcRect l="1380" t="22095" r="49856" b="21100"/>
              <a:stretch/>
            </p:blipFill>
            <p:spPr>
              <a:xfrm>
                <a:off x="4286067" y="2428396"/>
                <a:ext cx="676800" cy="676800"/>
              </a:xfrm>
              <a:prstGeom prst="rect">
                <a:avLst/>
              </a:prstGeom>
            </p:spPr>
          </p:pic>
          <p:pic>
            <p:nvPicPr>
              <p:cNvPr id="9" name="圖片 8">
                <a:extLst>
                  <a:ext uri="{FF2B5EF4-FFF2-40B4-BE49-F238E27FC236}">
                    <a16:creationId xmlns="" xmlns:a16="http://schemas.microsoft.com/office/drawing/2014/main" id="{6A8A1C04-2F5A-7543-BF33-3B57BAC751EB}"/>
                  </a:ext>
                </a:extLst>
              </p:cNvPr>
              <p:cNvPicPr>
                <a:picLocks/>
              </p:cNvPicPr>
              <p:nvPr/>
            </p:nvPicPr>
            <p:blipFill rotWithShape="1">
              <a:blip r:embed="rId6">
                <a:extLst>
                  <a:ext uri="{28A0092B-C50C-407E-A947-70E740481C1C}">
                    <a14:useLocalDpi xmlns:a14="http://schemas.microsoft.com/office/drawing/2010/main" val="0"/>
                  </a:ext>
                </a:extLst>
              </a:blip>
              <a:srcRect t="23997" r="51641" b="26598"/>
              <a:stretch/>
            </p:blipFill>
            <p:spPr>
              <a:xfrm>
                <a:off x="5006185" y="2422751"/>
                <a:ext cx="676800" cy="676800"/>
              </a:xfrm>
              <a:prstGeom prst="rect">
                <a:avLst/>
              </a:prstGeom>
            </p:spPr>
          </p:pic>
          <p:pic>
            <p:nvPicPr>
              <p:cNvPr id="10" name="圖片 9">
                <a:extLst>
                  <a:ext uri="{FF2B5EF4-FFF2-40B4-BE49-F238E27FC236}">
                    <a16:creationId xmlns="" xmlns:a16="http://schemas.microsoft.com/office/drawing/2014/main" id="{D9AAF968-4A3A-F442-9639-C69A051A5432}"/>
                  </a:ext>
                </a:extLst>
              </p:cNvPr>
              <p:cNvPicPr>
                <a:picLocks/>
              </p:cNvPicPr>
              <p:nvPr/>
            </p:nvPicPr>
            <p:blipFill rotWithShape="1">
              <a:blip r:embed="rId7">
                <a:extLst>
                  <a:ext uri="{28A0092B-C50C-407E-A947-70E740481C1C}">
                    <a14:useLocalDpi xmlns:a14="http://schemas.microsoft.com/office/drawing/2010/main" val="0"/>
                  </a:ext>
                </a:extLst>
              </a:blip>
              <a:srcRect t="19117" r="50252" b="17718"/>
              <a:stretch/>
            </p:blipFill>
            <p:spPr>
              <a:xfrm>
                <a:off x="4275360" y="3154155"/>
                <a:ext cx="676800" cy="676800"/>
              </a:xfrm>
              <a:prstGeom prst="rect">
                <a:avLst/>
              </a:prstGeom>
            </p:spPr>
          </p:pic>
          <p:pic>
            <p:nvPicPr>
              <p:cNvPr id="11" name="圖片 10">
                <a:extLst>
                  <a:ext uri="{FF2B5EF4-FFF2-40B4-BE49-F238E27FC236}">
                    <a16:creationId xmlns="" xmlns:a16="http://schemas.microsoft.com/office/drawing/2014/main" id="{4E078803-E7EE-FF42-A592-B39531D543BE}"/>
                  </a:ext>
                </a:extLst>
              </p:cNvPr>
              <p:cNvPicPr>
                <a:picLocks/>
              </p:cNvPicPr>
              <p:nvPr/>
            </p:nvPicPr>
            <p:blipFill rotWithShape="1">
              <a:blip r:embed="rId8">
                <a:extLst>
                  <a:ext uri="{28A0092B-C50C-407E-A947-70E740481C1C}">
                    <a14:useLocalDpi xmlns:a14="http://schemas.microsoft.com/office/drawing/2010/main" val="0"/>
                  </a:ext>
                </a:extLst>
              </a:blip>
              <a:srcRect t="25438" r="50133" b="25361"/>
              <a:stretch/>
            </p:blipFill>
            <p:spPr>
              <a:xfrm>
                <a:off x="5002013" y="3155339"/>
                <a:ext cx="676800" cy="675616"/>
              </a:xfrm>
              <a:prstGeom prst="rect">
                <a:avLst/>
              </a:prstGeom>
            </p:spPr>
          </p:pic>
          <p:pic>
            <p:nvPicPr>
              <p:cNvPr id="12" name="圖片 11">
                <a:extLst>
                  <a:ext uri="{FF2B5EF4-FFF2-40B4-BE49-F238E27FC236}">
                    <a16:creationId xmlns="" xmlns:a16="http://schemas.microsoft.com/office/drawing/2014/main" id="{E9082FB9-E7E5-834B-97EA-EA5D0C335D41}"/>
                  </a:ext>
                </a:extLst>
              </p:cNvPr>
              <p:cNvPicPr>
                <a:picLocks noChangeAspect="1"/>
              </p:cNvPicPr>
              <p:nvPr/>
            </p:nvPicPr>
            <p:blipFill rotWithShape="1">
              <a:blip r:embed="rId5">
                <a:extLst>
                  <a:ext uri="{28A0092B-C50C-407E-A947-70E740481C1C}">
                    <a14:useLocalDpi xmlns:a14="http://schemas.microsoft.com/office/drawing/2010/main" val="0"/>
                  </a:ext>
                </a:extLst>
              </a:blip>
              <a:srcRect l="1380" t="22095" r="49856" b="21100"/>
              <a:stretch/>
            </p:blipFill>
            <p:spPr>
              <a:xfrm>
                <a:off x="6960311" y="3122312"/>
                <a:ext cx="373970" cy="402416"/>
              </a:xfrm>
              <a:prstGeom prst="rect">
                <a:avLst/>
              </a:prstGeom>
            </p:spPr>
          </p:pic>
          <p:pic>
            <p:nvPicPr>
              <p:cNvPr id="13" name="圖片 12">
                <a:extLst>
                  <a:ext uri="{FF2B5EF4-FFF2-40B4-BE49-F238E27FC236}">
                    <a16:creationId xmlns="" xmlns:a16="http://schemas.microsoft.com/office/drawing/2014/main" id="{B6C49564-72CE-8343-BF2C-97546A6DFF30}"/>
                  </a:ext>
                </a:extLst>
              </p:cNvPr>
              <p:cNvPicPr>
                <a:picLocks noChangeAspect="1"/>
              </p:cNvPicPr>
              <p:nvPr/>
            </p:nvPicPr>
            <p:blipFill rotWithShape="1">
              <a:blip r:embed="rId6">
                <a:extLst>
                  <a:ext uri="{28A0092B-C50C-407E-A947-70E740481C1C}">
                    <a14:useLocalDpi xmlns:a14="http://schemas.microsoft.com/office/drawing/2010/main" val="0"/>
                  </a:ext>
                </a:extLst>
              </a:blip>
              <a:srcRect t="23997" r="51641" b="26598"/>
              <a:stretch/>
            </p:blipFill>
            <p:spPr>
              <a:xfrm>
                <a:off x="7452664" y="3131504"/>
                <a:ext cx="426413" cy="402416"/>
              </a:xfrm>
              <a:prstGeom prst="rect">
                <a:avLst/>
              </a:prstGeom>
            </p:spPr>
          </p:pic>
          <p:pic>
            <p:nvPicPr>
              <p:cNvPr id="14" name="圖片 13">
                <a:extLst>
                  <a:ext uri="{FF2B5EF4-FFF2-40B4-BE49-F238E27FC236}">
                    <a16:creationId xmlns="" xmlns:a16="http://schemas.microsoft.com/office/drawing/2014/main" id="{012689D6-1ABF-7F47-A031-430B26E6F9C4}"/>
                  </a:ext>
                </a:extLst>
              </p:cNvPr>
              <p:cNvPicPr>
                <a:picLocks noChangeAspect="1"/>
              </p:cNvPicPr>
              <p:nvPr/>
            </p:nvPicPr>
            <p:blipFill rotWithShape="1">
              <a:blip r:embed="rId7">
                <a:extLst>
                  <a:ext uri="{28A0092B-C50C-407E-A947-70E740481C1C}">
                    <a14:useLocalDpi xmlns:a14="http://schemas.microsoft.com/office/drawing/2010/main" val="0"/>
                  </a:ext>
                </a:extLst>
              </a:blip>
              <a:srcRect t="19117" r="50252" b="17718"/>
              <a:stretch/>
            </p:blipFill>
            <p:spPr>
              <a:xfrm>
                <a:off x="7972271" y="3128039"/>
                <a:ext cx="343107" cy="402416"/>
              </a:xfrm>
              <a:prstGeom prst="rect">
                <a:avLst/>
              </a:prstGeom>
            </p:spPr>
          </p:pic>
          <p:pic>
            <p:nvPicPr>
              <p:cNvPr id="15" name="圖片 14">
                <a:extLst>
                  <a:ext uri="{FF2B5EF4-FFF2-40B4-BE49-F238E27FC236}">
                    <a16:creationId xmlns="" xmlns:a16="http://schemas.microsoft.com/office/drawing/2014/main" id="{2AE20A6E-298D-C742-B312-CAF125954DEC}"/>
                  </a:ext>
                </a:extLst>
              </p:cNvPr>
              <p:cNvPicPr>
                <a:picLocks noChangeAspect="1"/>
              </p:cNvPicPr>
              <p:nvPr/>
            </p:nvPicPr>
            <p:blipFill rotWithShape="1">
              <a:blip r:embed="rId8">
                <a:extLst>
                  <a:ext uri="{28A0092B-C50C-407E-A947-70E740481C1C}">
                    <a14:useLocalDpi xmlns:a14="http://schemas.microsoft.com/office/drawing/2010/main" val="0"/>
                  </a:ext>
                </a:extLst>
              </a:blip>
              <a:srcRect t="25438" r="50133" b="25361"/>
              <a:stretch/>
            </p:blipFill>
            <p:spPr>
              <a:xfrm>
                <a:off x="8410986" y="3122312"/>
                <a:ext cx="441530" cy="402416"/>
              </a:xfrm>
              <a:prstGeom prst="rect">
                <a:avLst/>
              </a:prstGeom>
            </p:spPr>
          </p:pic>
          <p:cxnSp>
            <p:nvCxnSpPr>
              <p:cNvPr id="135" name="曲線接點 56">
                <a:extLst>
                  <a:ext uri="{FF2B5EF4-FFF2-40B4-BE49-F238E27FC236}">
                    <a16:creationId xmlns="" xmlns:a16="http://schemas.microsoft.com/office/drawing/2014/main" id="{7B5D7E92-CD69-9A46-8E7A-45A9479C4DCA}"/>
                  </a:ext>
                </a:extLst>
              </p:cNvPr>
              <p:cNvCxnSpPr>
                <a:cxnSpLocks/>
                <a:stCxn id="132" idx="3"/>
                <a:endCxn id="33" idx="1"/>
              </p:cNvCxnSpPr>
              <p:nvPr/>
            </p:nvCxnSpPr>
            <p:spPr>
              <a:xfrm flipV="1">
                <a:off x="3455100" y="2992856"/>
                <a:ext cx="650870" cy="921389"/>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17" name="群組 16">
            <a:extLst>
              <a:ext uri="{FF2B5EF4-FFF2-40B4-BE49-F238E27FC236}">
                <a16:creationId xmlns="" xmlns:a16="http://schemas.microsoft.com/office/drawing/2014/main" id="{DD2AE06B-0060-2C40-B578-5508CE19886D}"/>
              </a:ext>
            </a:extLst>
          </p:cNvPr>
          <p:cNvGrpSpPr/>
          <p:nvPr/>
        </p:nvGrpSpPr>
        <p:grpSpPr>
          <a:xfrm>
            <a:off x="1758739" y="3914245"/>
            <a:ext cx="6148304" cy="1744266"/>
            <a:chOff x="1758739" y="3914245"/>
            <a:chExt cx="6148304" cy="1744266"/>
          </a:xfrm>
        </p:grpSpPr>
        <p:sp>
          <p:nvSpPr>
            <p:cNvPr id="16" name="Rectangle: Rounded Corners 16">
              <a:extLst>
                <a:ext uri="{FF2B5EF4-FFF2-40B4-BE49-F238E27FC236}">
                  <a16:creationId xmlns="" xmlns:a16="http://schemas.microsoft.com/office/drawing/2014/main" id="{DBE24EA4-65C2-7343-AFC3-DA6BE88ADE12}"/>
                </a:ext>
              </a:extLst>
            </p:cNvPr>
            <p:cNvSpPr/>
            <p:nvPr/>
          </p:nvSpPr>
          <p:spPr>
            <a:xfrm>
              <a:off x="4105971" y="4305927"/>
              <a:ext cx="1763921" cy="1352584"/>
            </a:xfrm>
            <a:prstGeom prst="roundRect">
              <a:avLst/>
            </a:prstGeom>
            <a:solidFill>
              <a:schemeClr val="accent2">
                <a:lumMod val="60000"/>
                <a:lumOff val="40000"/>
                <a:alpha val="8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TW" sz="1400" dirty="0">
                  <a:solidFill>
                    <a:schemeClr val="tx1"/>
                  </a:solidFill>
                  <a:cs typeface="Calibri"/>
                </a:rPr>
                <a:t>In-situ statistical </a:t>
              </a:r>
            </a:p>
            <a:p>
              <a:pPr algn="ctr"/>
              <a:r>
                <a:rPr lang="en-US" altLang="zh-TW" sz="1400" dirty="0">
                  <a:solidFill>
                    <a:schemeClr val="tx1"/>
                  </a:solidFill>
                  <a:cs typeface="Calibri"/>
                </a:rPr>
                <a:t>down-sampling</a:t>
              </a:r>
            </a:p>
            <a:p>
              <a:pPr algn="ctr"/>
              <a:endParaRPr lang="en-US" altLang="zh-TW" sz="1400" dirty="0">
                <a:solidFill>
                  <a:schemeClr val="tx1"/>
                </a:solidFill>
                <a:cs typeface="Calibri"/>
              </a:endParaRPr>
            </a:p>
            <a:p>
              <a:pPr algn="ctr"/>
              <a:endParaRPr lang="en-US" altLang="zh-TW" sz="1400" dirty="0">
                <a:solidFill>
                  <a:schemeClr val="tx1"/>
                </a:solidFill>
                <a:cs typeface="Calibri"/>
              </a:endParaRPr>
            </a:p>
            <a:p>
              <a:pPr algn="ctr"/>
              <a:endParaRPr lang="en-US" altLang="zh-TW" sz="1400" dirty="0">
                <a:solidFill>
                  <a:schemeClr val="tx1"/>
                </a:solidFill>
                <a:cs typeface="Calibri"/>
              </a:endParaRPr>
            </a:p>
            <a:p>
              <a:pPr algn="ctr"/>
              <a:endParaRPr lang="en-US" altLang="zh-TW" sz="1400" dirty="0">
                <a:solidFill>
                  <a:schemeClr val="tx1"/>
                </a:solidFill>
              </a:endParaRPr>
            </a:p>
          </p:txBody>
        </p:sp>
        <p:grpSp>
          <p:nvGrpSpPr>
            <p:cNvPr id="42" name="群組 76">
              <a:extLst>
                <a:ext uri="{FF2B5EF4-FFF2-40B4-BE49-F238E27FC236}">
                  <a16:creationId xmlns="" xmlns:a16="http://schemas.microsoft.com/office/drawing/2014/main" id="{6F34C391-D826-9845-908F-A810FDE7F597}"/>
                </a:ext>
              </a:extLst>
            </p:cNvPr>
            <p:cNvGrpSpPr/>
            <p:nvPr/>
          </p:nvGrpSpPr>
          <p:grpSpPr>
            <a:xfrm>
              <a:off x="4619692" y="4861548"/>
              <a:ext cx="755032" cy="711595"/>
              <a:chOff x="6062485" y="5617168"/>
              <a:chExt cx="746943" cy="693883"/>
            </a:xfrm>
          </p:grpSpPr>
          <p:sp>
            <p:nvSpPr>
              <p:cNvPr id="57" name="Cube 201">
                <a:extLst>
                  <a:ext uri="{FF2B5EF4-FFF2-40B4-BE49-F238E27FC236}">
                    <a16:creationId xmlns="" xmlns:a16="http://schemas.microsoft.com/office/drawing/2014/main" id="{EB305182-9ED4-7B46-8092-BCF5A0A58242}"/>
                  </a:ext>
                </a:extLst>
              </p:cNvPr>
              <p:cNvSpPr/>
              <p:nvPr/>
            </p:nvSpPr>
            <p:spPr>
              <a:xfrm>
                <a:off x="6064174" y="5617168"/>
                <a:ext cx="745254" cy="693883"/>
              </a:xfrm>
              <a:prstGeom prst="cub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58" name="Picture 202">
                <a:extLst>
                  <a:ext uri="{FF2B5EF4-FFF2-40B4-BE49-F238E27FC236}">
                    <a16:creationId xmlns="" xmlns:a16="http://schemas.microsoft.com/office/drawing/2014/main" id="{924F23A9-6627-F344-B11E-F1A786FD3915}"/>
                  </a:ext>
                </a:extLst>
              </p:cNvPr>
              <p:cNvPicPr>
                <a:picLocks noChangeAspect="1"/>
              </p:cNvPicPr>
              <p:nvPr/>
            </p:nvPicPr>
            <p:blipFill rotWithShape="1">
              <a:blip r:embed="rId3"/>
              <a:srcRect l="21046" t="41071" r="39410" b="14614"/>
              <a:stretch/>
            </p:blipFill>
            <p:spPr>
              <a:xfrm>
                <a:off x="6062485" y="5782878"/>
                <a:ext cx="580636" cy="515734"/>
              </a:xfrm>
              <a:prstGeom prst="rect">
                <a:avLst/>
              </a:prstGeom>
            </p:spPr>
          </p:pic>
        </p:grpSp>
        <p:cxnSp>
          <p:nvCxnSpPr>
            <p:cNvPr id="44" name="曲線接點 82">
              <a:extLst>
                <a:ext uri="{FF2B5EF4-FFF2-40B4-BE49-F238E27FC236}">
                  <a16:creationId xmlns="" xmlns:a16="http://schemas.microsoft.com/office/drawing/2014/main" id="{929CD51C-3AF6-614A-B8D5-4A16C99B36A8}"/>
                </a:ext>
              </a:extLst>
            </p:cNvPr>
            <p:cNvCxnSpPr>
              <a:cxnSpLocks/>
              <a:stCxn id="99" idx="2"/>
              <a:endCxn id="132" idx="2"/>
            </p:cNvCxnSpPr>
            <p:nvPr/>
          </p:nvCxnSpPr>
          <p:spPr>
            <a:xfrm rot="16200000" flipH="1">
              <a:off x="2371998" y="3866119"/>
              <a:ext cx="16117" cy="1182548"/>
            </a:xfrm>
            <a:prstGeom prst="curvedConnector3">
              <a:avLst>
                <a:gd name="adj1" fmla="val 1518378"/>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cxnSp>
          <p:nvCxnSpPr>
            <p:cNvPr id="45" name="曲線接點 85">
              <a:extLst>
                <a:ext uri="{FF2B5EF4-FFF2-40B4-BE49-F238E27FC236}">
                  <a16:creationId xmlns="" xmlns:a16="http://schemas.microsoft.com/office/drawing/2014/main" id="{6564DD14-65C6-1949-AE8B-67F85B9E387A}"/>
                </a:ext>
              </a:extLst>
            </p:cNvPr>
            <p:cNvCxnSpPr>
              <a:cxnSpLocks/>
              <a:stCxn id="16" idx="3"/>
              <a:endCxn id="38" idx="3"/>
            </p:cNvCxnSpPr>
            <p:nvPr/>
          </p:nvCxnSpPr>
          <p:spPr>
            <a:xfrm flipV="1">
              <a:off x="5869891" y="4656167"/>
              <a:ext cx="2037152" cy="326052"/>
            </a:xfrm>
            <a:prstGeom prst="curvedConnector2">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sp>
          <p:nvSpPr>
            <p:cNvPr id="52" name="Rectangle: Rounded Corners 29">
              <a:extLst>
                <a:ext uri="{FF2B5EF4-FFF2-40B4-BE49-F238E27FC236}">
                  <a16:creationId xmlns="" xmlns:a16="http://schemas.microsoft.com/office/drawing/2014/main" id="{4198B632-AC3B-9341-AE8E-394B57D7C764}"/>
                </a:ext>
              </a:extLst>
            </p:cNvPr>
            <p:cNvSpPr/>
            <p:nvPr/>
          </p:nvSpPr>
          <p:spPr>
            <a:xfrm>
              <a:off x="1758739" y="4774689"/>
              <a:ext cx="1278156" cy="370780"/>
            </a:xfrm>
            <a:prstGeom prst="roundRect">
              <a:avLst/>
            </a:prstGeom>
            <a:solidFill>
              <a:schemeClr val="bg1"/>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solidFill>
                    <a:schemeClr val="tx1"/>
                  </a:solidFill>
                  <a:cs typeface="Calibri"/>
                </a:rPr>
                <a:t>Rest of the </a:t>
              </a:r>
            </a:p>
            <a:p>
              <a:pPr algn="ctr"/>
              <a:r>
                <a:rPr lang="en-US" sz="1100" dirty="0">
                  <a:solidFill>
                    <a:schemeClr val="tx1"/>
                  </a:solidFill>
                  <a:cs typeface="Calibri"/>
                </a:rPr>
                <a:t>initial conditions</a:t>
              </a:r>
            </a:p>
          </p:txBody>
        </p:sp>
        <p:cxnSp>
          <p:nvCxnSpPr>
            <p:cNvPr id="138" name="曲線接點 82">
              <a:extLst>
                <a:ext uri="{FF2B5EF4-FFF2-40B4-BE49-F238E27FC236}">
                  <a16:creationId xmlns="" xmlns:a16="http://schemas.microsoft.com/office/drawing/2014/main" id="{929CD51C-3AF6-614A-B8D5-4A16C99B36A8}"/>
                </a:ext>
              </a:extLst>
            </p:cNvPr>
            <p:cNvCxnSpPr>
              <a:cxnSpLocks/>
              <a:stCxn id="132" idx="3"/>
              <a:endCxn id="16" idx="1"/>
            </p:cNvCxnSpPr>
            <p:nvPr/>
          </p:nvCxnSpPr>
          <p:spPr>
            <a:xfrm>
              <a:off x="3455100" y="3914245"/>
              <a:ext cx="650871" cy="1067974"/>
            </a:xfrm>
            <a:prstGeom prst="curvedConnector3">
              <a:avLst>
                <a:gd name="adj1" fmla="val 50000"/>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3028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17"/>
                                        </p:tgtEl>
                                        <p:attrNameLst>
                                          <p:attrName>style.opacity</p:attrName>
                                        </p:attrNameLst>
                                      </p:cBhvr>
                                      <p:to>
                                        <p:strVal val="0.25"/>
                                      </p:to>
                                    </p:set>
                                    <p:animEffect filter="image" prLst="opacity: 0.25">
                                      <p:cBhvr rctx="IE">
                                        <p:cTn id="7" dur="indefinite"/>
                                        <p:tgtEl>
                                          <p:spTgt spid="17"/>
                                        </p:tgtEl>
                                      </p:cBhvr>
                                    </p:animEffect>
                                  </p:childTnLst>
                                </p:cTn>
                              </p:par>
                              <p:par>
                                <p:cTn id="8" presetID="9" presetClass="emph" presetSubtype="0" nodeType="withEffect">
                                  <p:stCondLst>
                                    <p:cond delay="0"/>
                                  </p:stCondLst>
                                  <p:childTnLst>
                                    <p:set>
                                      <p:cBhvr>
                                        <p:cTn id="9" dur="indefinite"/>
                                        <p:tgtEl>
                                          <p:spTgt spid="48"/>
                                        </p:tgtEl>
                                        <p:attrNameLst>
                                          <p:attrName>style.opacity</p:attrName>
                                        </p:attrNameLst>
                                      </p:cBhvr>
                                      <p:to>
                                        <p:strVal val="0.25"/>
                                      </p:to>
                                    </p:set>
                                    <p:animEffect filter="image" prLst="opacity: 0.25">
                                      <p:cBhvr rctx="IE">
                                        <p:cTn id="10" dur="indefinite"/>
                                        <p:tgtEl>
                                          <p:spTgt spid="48"/>
                                        </p:tgtEl>
                                      </p:cBhvr>
                                    </p:animEffect>
                                  </p:childTnLst>
                                </p:cTn>
                              </p:par>
                              <p:par>
                                <p:cTn id="11" presetID="9" presetClass="emph" presetSubtype="0" nodeType="withEffect">
                                  <p:stCondLst>
                                    <p:cond delay="0"/>
                                  </p:stCondLst>
                                  <p:childTnLst>
                                    <p:set>
                                      <p:cBhvr>
                                        <p:cTn id="12" dur="indefinite"/>
                                        <p:tgtEl>
                                          <p:spTgt spid="46"/>
                                        </p:tgtEl>
                                        <p:attrNameLst>
                                          <p:attrName>style.opacity</p:attrName>
                                        </p:attrNameLst>
                                      </p:cBhvr>
                                      <p:to>
                                        <p:strVal val="0.25"/>
                                      </p:to>
                                    </p:set>
                                    <p:animEffect filter="image" prLst="opacity: 0.25">
                                      <p:cBhvr rctx="IE">
                                        <p:cTn id="13" dur="indefinite"/>
                                        <p:tgtEl>
                                          <p:spTgt spid="46"/>
                                        </p:tgtEl>
                                      </p:cBhvr>
                                    </p:animEffect>
                                  </p:childTnLst>
                                </p:cTn>
                              </p:par>
                              <p:par>
                                <p:cTn id="14" presetID="9" presetClass="emph" presetSubtype="0" nodeType="withEffect">
                                  <p:stCondLst>
                                    <p:cond delay="0"/>
                                  </p:stCondLst>
                                  <p:childTnLst>
                                    <p:set>
                                      <p:cBhvr>
                                        <p:cTn id="15" dur="indefinite"/>
                                        <p:tgtEl>
                                          <p:spTgt spid="60"/>
                                        </p:tgtEl>
                                        <p:attrNameLst>
                                          <p:attrName>style.opacity</p:attrName>
                                        </p:attrNameLst>
                                      </p:cBhvr>
                                      <p:to>
                                        <p:strVal val="0.25"/>
                                      </p:to>
                                    </p:set>
                                    <p:animEffect filter="image" prLst="opacity: 0.25">
                                      <p:cBhvr rctx="IE">
                                        <p:cTn id="16" dur="indefinite"/>
                                        <p:tgtEl>
                                          <p:spTgt spid="60"/>
                                        </p:tgtEl>
                                      </p:cBhvr>
                                    </p:animEffect>
                                  </p:childTnLst>
                                </p:cTn>
                              </p:par>
                              <p:par>
                                <p:cTn id="17" presetID="9" presetClass="emph" presetSubtype="0" nodeType="withEffect">
                                  <p:stCondLst>
                                    <p:cond delay="0"/>
                                  </p:stCondLst>
                                  <p:childTnLst>
                                    <p:set>
                                      <p:cBhvr>
                                        <p:cTn id="18" dur="indefinite"/>
                                        <p:tgtEl>
                                          <p:spTgt spid="7"/>
                                        </p:tgtEl>
                                        <p:attrNameLst>
                                          <p:attrName>style.opacity</p:attrName>
                                        </p:attrNameLst>
                                      </p:cBhvr>
                                      <p:to>
                                        <p:strVal val="0.25"/>
                                      </p:to>
                                    </p:set>
                                    <p:animEffect filter="image" prLst="opacity: 0.25">
                                      <p:cBhvr rctx="IE">
                                        <p:cTn id="19" dur="indefinite"/>
                                        <p:tgtEl>
                                          <p:spTgt spid="7"/>
                                        </p:tgtEl>
                                      </p:cBhvr>
                                    </p:animEffect>
                                  </p:childTnLst>
                                </p:cTn>
                              </p:par>
                              <p:par>
                                <p:cTn id="20" presetID="9" presetClass="emph" presetSubtype="0" grpId="0" nodeType="withEffect">
                                  <p:stCondLst>
                                    <p:cond delay="0"/>
                                  </p:stCondLst>
                                  <p:childTnLst>
                                    <p:set>
                                      <p:cBhvr>
                                        <p:cTn id="21" dur="indefinite"/>
                                        <p:tgtEl>
                                          <p:spTgt spid="50"/>
                                        </p:tgtEl>
                                        <p:attrNameLst>
                                          <p:attrName>style.opacity</p:attrName>
                                        </p:attrNameLst>
                                      </p:cBhvr>
                                      <p:to>
                                        <p:strVal val="0.25"/>
                                      </p:to>
                                    </p:set>
                                    <p:animEffect filter="image" prLst="opacity: 0.25">
                                      <p:cBhvr rctx="IE">
                                        <p:cTn id="22" dur="indefinite"/>
                                        <p:tgtEl>
                                          <p:spTgt spid="50"/>
                                        </p:tgtEl>
                                      </p:cBhvr>
                                    </p:animEffect>
                                  </p:childTnLst>
                                </p:cTn>
                              </p:par>
                              <p:par>
                                <p:cTn id="23" presetID="9" presetClass="emph" presetSubtype="0" nodeType="withEffect">
                                  <p:stCondLst>
                                    <p:cond delay="0"/>
                                  </p:stCondLst>
                                  <p:childTnLst>
                                    <p:set>
                                      <p:cBhvr>
                                        <p:cTn id="24" dur="indefinite"/>
                                        <p:tgtEl>
                                          <p:spTgt spid="18"/>
                                        </p:tgtEl>
                                        <p:attrNameLst>
                                          <p:attrName>style.opacity</p:attrName>
                                        </p:attrNameLst>
                                      </p:cBhvr>
                                      <p:to>
                                        <p:strVal val="0.25"/>
                                      </p:to>
                                    </p:set>
                                    <p:animEffect filter="image" prLst="opacity: 0.25">
                                      <p:cBhvr rctx="IE">
                                        <p:cTn id="25" dur="indefinite"/>
                                        <p:tgtEl>
                                          <p:spTgt spid="18"/>
                                        </p:tgtEl>
                                      </p:cBhvr>
                                    </p:animEffect>
                                  </p:childTnLst>
                                </p:cTn>
                              </p:par>
                              <p:par>
                                <p:cTn id="26" presetID="9" presetClass="emph" presetSubtype="0" grpId="0" nodeType="withEffect">
                                  <p:stCondLst>
                                    <p:cond delay="0"/>
                                  </p:stCondLst>
                                  <p:childTnLst>
                                    <p:set>
                                      <p:cBhvr>
                                        <p:cTn id="27" dur="indefinite"/>
                                        <p:tgtEl>
                                          <p:spTgt spid="129"/>
                                        </p:tgtEl>
                                        <p:attrNameLst>
                                          <p:attrName>style.opacity</p:attrName>
                                        </p:attrNameLst>
                                      </p:cBhvr>
                                      <p:to>
                                        <p:strVal val="0.25"/>
                                      </p:to>
                                    </p:set>
                                    <p:animEffect filter="image" prLst="opacity: 0.25">
                                      <p:cBhvr rctx="IE">
                                        <p:cTn id="28" dur="indefinite"/>
                                        <p:tgtEl>
                                          <p:spTgt spid="129"/>
                                        </p:tgtEl>
                                      </p:cBhvr>
                                    </p:animEffect>
                                  </p:childTnLst>
                                </p:cTn>
                              </p:par>
                              <p:par>
                                <p:cTn id="29" presetID="9" presetClass="emph" presetSubtype="0" grpId="0" nodeType="withEffect">
                                  <p:stCondLst>
                                    <p:cond delay="0"/>
                                  </p:stCondLst>
                                  <p:childTnLst>
                                    <p:set>
                                      <p:cBhvr>
                                        <p:cTn id="30" dur="indefinite"/>
                                        <p:tgtEl>
                                          <p:spTgt spid="194"/>
                                        </p:tgtEl>
                                        <p:attrNameLst>
                                          <p:attrName>style.opacity</p:attrName>
                                        </p:attrNameLst>
                                      </p:cBhvr>
                                      <p:to>
                                        <p:strVal val="0.25"/>
                                      </p:to>
                                    </p:set>
                                    <p:animEffect filter="image" prLst="opacity: 0.25">
                                      <p:cBhvr rctx="IE">
                                        <p:cTn id="31" dur="indefinite"/>
                                        <p:tgtEl>
                                          <p:spTgt spid="194"/>
                                        </p:tgtEl>
                                      </p:cBhvr>
                                    </p:animEffect>
                                  </p:childTnLst>
                                </p:cTn>
                              </p:par>
                              <p:par>
                                <p:cTn id="32" presetID="9" presetClass="emph" presetSubtype="0" nodeType="withEffect">
                                  <p:stCondLst>
                                    <p:cond delay="0"/>
                                  </p:stCondLst>
                                  <p:childTnLst>
                                    <p:set>
                                      <p:cBhvr>
                                        <p:cTn id="33" dur="indefinite"/>
                                        <p:tgtEl>
                                          <p:spTgt spid="60"/>
                                        </p:tgtEl>
                                        <p:attrNameLst>
                                          <p:attrName>style.opacity</p:attrName>
                                        </p:attrNameLst>
                                      </p:cBhvr>
                                      <p:to>
                                        <p:strVal val="0.25"/>
                                      </p:to>
                                    </p:set>
                                    <p:animEffect filter="image" prLst="opacity: 0.25">
                                      <p:cBhvr rctx="IE">
                                        <p:cTn id="34" dur="indefinite"/>
                                        <p:tgtEl>
                                          <p:spTgt spid="60"/>
                                        </p:tgtEl>
                                      </p:cBhvr>
                                    </p:animEffect>
                                  </p:childTnLst>
                                </p:cTn>
                              </p:par>
                              <p:par>
                                <p:cTn id="35" presetID="9" presetClass="emph" presetSubtype="0" nodeType="withEffect">
                                  <p:stCondLst>
                                    <p:cond delay="0"/>
                                  </p:stCondLst>
                                  <p:childTnLst>
                                    <p:set>
                                      <p:cBhvr>
                                        <p:cTn id="36" dur="indefinite"/>
                                        <p:tgtEl>
                                          <p:spTgt spid="7"/>
                                        </p:tgtEl>
                                        <p:attrNameLst>
                                          <p:attrName>style.opacity</p:attrName>
                                        </p:attrNameLst>
                                      </p:cBhvr>
                                      <p:to>
                                        <p:strVal val="0.25"/>
                                      </p:to>
                                    </p:set>
                                    <p:animEffect filter="image" prLst="opacity: 0.25">
                                      <p:cBhvr rctx="IE">
                                        <p:cTn id="37" dur="indefinite"/>
                                        <p:tgtEl>
                                          <p:spTgt spid="7"/>
                                        </p:tgtEl>
                                      </p:cBhvr>
                                    </p:animEffect>
                                  </p:childTnLst>
                                </p:cTn>
                              </p:par>
                              <p:par>
                                <p:cTn id="38" presetID="9" presetClass="emph" presetSubtype="0" grpId="1" nodeType="withEffect">
                                  <p:stCondLst>
                                    <p:cond delay="0"/>
                                  </p:stCondLst>
                                  <p:childTnLst>
                                    <p:set>
                                      <p:cBhvr>
                                        <p:cTn id="39" dur="indefinite"/>
                                        <p:tgtEl>
                                          <p:spTgt spid="50"/>
                                        </p:tgtEl>
                                        <p:attrNameLst>
                                          <p:attrName>style.opacity</p:attrName>
                                        </p:attrNameLst>
                                      </p:cBhvr>
                                      <p:to>
                                        <p:strVal val="0.25"/>
                                      </p:to>
                                    </p:set>
                                    <p:animEffect filter="image" prLst="opacity: 0.25">
                                      <p:cBhvr rctx="IE">
                                        <p:cTn id="40" dur="indefinite"/>
                                        <p:tgtEl>
                                          <p:spTgt spid="50"/>
                                        </p:tgtEl>
                                      </p:cBhvr>
                                    </p:animEffect>
                                  </p:childTnLst>
                                </p:cTn>
                              </p:par>
                              <p:par>
                                <p:cTn id="41" presetID="9" presetClass="emph" presetSubtype="0" nodeType="withEffect">
                                  <p:stCondLst>
                                    <p:cond delay="0"/>
                                  </p:stCondLst>
                                  <p:childTnLst>
                                    <p:set>
                                      <p:cBhvr>
                                        <p:cTn id="42" dur="indefinite"/>
                                        <p:tgtEl>
                                          <p:spTgt spid="17"/>
                                        </p:tgtEl>
                                        <p:attrNameLst>
                                          <p:attrName>style.opacity</p:attrName>
                                        </p:attrNameLst>
                                      </p:cBhvr>
                                      <p:to>
                                        <p:strVal val="1"/>
                                      </p:to>
                                    </p:set>
                                    <p:animEffect filter="image" prLst="opacity: 1">
                                      <p:cBhvr rctx="IE">
                                        <p:cTn id="43" dur="indefinite"/>
                                        <p:tgtEl>
                                          <p:spTgt spid="17"/>
                                        </p:tgtEl>
                                      </p:cBhvr>
                                    </p:animEffect>
                                  </p:childTnLst>
                                </p:cTn>
                              </p:par>
                              <p:par>
                                <p:cTn id="44" presetID="9" presetClass="emph" presetSubtype="0" nodeType="withEffect">
                                  <p:stCondLst>
                                    <p:cond delay="0"/>
                                  </p:stCondLst>
                                  <p:childTnLst>
                                    <p:set>
                                      <p:cBhvr>
                                        <p:cTn id="45" dur="indefinite"/>
                                        <p:tgtEl>
                                          <p:spTgt spid="48"/>
                                        </p:tgtEl>
                                        <p:attrNameLst>
                                          <p:attrName>style.opacity</p:attrName>
                                        </p:attrNameLst>
                                      </p:cBhvr>
                                      <p:to>
                                        <p:strVal val="1"/>
                                      </p:to>
                                    </p:set>
                                    <p:animEffect filter="image" prLst="opacity: 1">
                                      <p:cBhvr rctx="IE">
                                        <p:cTn id="46" dur="indefinite"/>
                                        <p:tgtEl>
                                          <p:spTgt spid="48"/>
                                        </p:tgtEl>
                                      </p:cBhvr>
                                    </p:animEffect>
                                  </p:childTnLst>
                                </p:cTn>
                              </p:par>
                              <p:par>
                                <p:cTn id="47" presetID="9" presetClass="emph" presetSubtype="0" nodeType="withEffect">
                                  <p:stCondLst>
                                    <p:cond delay="0"/>
                                  </p:stCondLst>
                                  <p:childTnLst>
                                    <p:set>
                                      <p:cBhvr>
                                        <p:cTn id="48" dur="indefinite"/>
                                        <p:tgtEl>
                                          <p:spTgt spid="17"/>
                                        </p:tgtEl>
                                        <p:attrNameLst>
                                          <p:attrName>style.opacity</p:attrName>
                                        </p:attrNameLst>
                                      </p:cBhvr>
                                      <p:to>
                                        <p:strVal val="0.25"/>
                                      </p:to>
                                    </p:set>
                                    <p:animEffect filter="image" prLst="opacity: 0.25">
                                      <p:cBhvr rctx="IE">
                                        <p:cTn id="49" dur="indefinite"/>
                                        <p:tgtEl>
                                          <p:spTgt spid="17"/>
                                        </p:tgtEl>
                                      </p:cBhvr>
                                    </p:animEffect>
                                  </p:childTnLst>
                                </p:cTn>
                              </p:par>
                              <p:par>
                                <p:cTn id="50" presetID="9" presetClass="emph" presetSubtype="0" grpId="0" nodeType="withEffect">
                                  <p:stCondLst>
                                    <p:cond delay="0"/>
                                  </p:stCondLst>
                                  <p:childTnLst>
                                    <p:set>
                                      <p:cBhvr>
                                        <p:cTn id="51" dur="indefinite"/>
                                        <p:tgtEl>
                                          <p:spTgt spid="132"/>
                                        </p:tgtEl>
                                        <p:attrNameLst>
                                          <p:attrName>style.opacity</p:attrName>
                                        </p:attrNameLst>
                                      </p:cBhvr>
                                      <p:to>
                                        <p:strVal val="0.25"/>
                                      </p:to>
                                    </p:set>
                                    <p:animEffect filter="image" prLst="opacity: 0.25">
                                      <p:cBhvr rctx="IE">
                                        <p:cTn id="52" dur="indefinite"/>
                                        <p:tgtEl>
                                          <p:spTgt spid="132"/>
                                        </p:tgtEl>
                                      </p:cBhvr>
                                    </p:animEffect>
                                  </p:childTnLst>
                                </p:cTn>
                              </p:par>
                              <p:par>
                                <p:cTn id="53" presetID="9" presetClass="emph" presetSubtype="0" nodeType="withEffect">
                                  <p:stCondLst>
                                    <p:cond delay="0"/>
                                  </p:stCondLst>
                                  <p:childTnLst>
                                    <p:set>
                                      <p:cBhvr>
                                        <p:cTn id="54" dur="indefinite"/>
                                        <p:tgtEl>
                                          <p:spTgt spid="20"/>
                                        </p:tgtEl>
                                        <p:attrNameLst>
                                          <p:attrName>style.opacity</p:attrName>
                                        </p:attrNameLst>
                                      </p:cBhvr>
                                      <p:to>
                                        <p:strVal val="0.25"/>
                                      </p:to>
                                    </p:set>
                                    <p:animEffect filter="image" prLst="opacity: 0.25">
                                      <p:cBhvr rctx="IE">
                                        <p:cTn id="55" dur="indefinite"/>
                                        <p:tgtEl>
                                          <p:spTgt spid="20"/>
                                        </p:tgtEl>
                                      </p:cBhvr>
                                    </p:animEffect>
                                  </p:childTnLst>
                                </p:cTn>
                              </p:par>
                              <p:par>
                                <p:cTn id="56" presetID="9" presetClass="emph" presetSubtype="0" nodeType="withEffect">
                                  <p:stCondLst>
                                    <p:cond delay="0"/>
                                  </p:stCondLst>
                                  <p:childTnLst>
                                    <p:set>
                                      <p:cBhvr>
                                        <p:cTn id="57" dur="indefinite"/>
                                        <p:tgtEl>
                                          <p:spTgt spid="46"/>
                                        </p:tgtEl>
                                        <p:attrNameLst>
                                          <p:attrName>style.opacity</p:attrName>
                                        </p:attrNameLst>
                                      </p:cBhvr>
                                      <p:to>
                                        <p:strVal val="1"/>
                                      </p:to>
                                    </p:set>
                                    <p:animEffect filter="image" prLst="opacity: 1">
                                      <p:cBhvr rctx="IE">
                                        <p:cTn id="58" dur="indefinite"/>
                                        <p:tgtEl>
                                          <p:spTgt spid="46"/>
                                        </p:tgtEl>
                                      </p:cBhvr>
                                    </p:animEffect>
                                  </p:childTnLst>
                                </p:cTn>
                              </p:par>
                              <p:par>
                                <p:cTn id="59" presetID="9" presetClass="emph" presetSubtype="0" nodeType="withEffect">
                                  <p:stCondLst>
                                    <p:cond delay="0"/>
                                  </p:stCondLst>
                                  <p:childTnLst>
                                    <p:set>
                                      <p:cBhvr>
                                        <p:cTn id="60" dur="indefinite"/>
                                        <p:tgtEl>
                                          <p:spTgt spid="60"/>
                                        </p:tgtEl>
                                        <p:attrNameLst>
                                          <p:attrName>style.opacity</p:attrName>
                                        </p:attrNameLst>
                                      </p:cBhvr>
                                      <p:to>
                                        <p:strVal val="1"/>
                                      </p:to>
                                    </p:set>
                                    <p:animEffect filter="image" prLst="opacity: 1">
                                      <p:cBhvr rctx="IE">
                                        <p:cTn id="61" dur="indefinite"/>
                                        <p:tgtEl>
                                          <p:spTgt spid="60"/>
                                        </p:tgtEl>
                                      </p:cBhvr>
                                    </p:animEffect>
                                  </p:childTnLst>
                                </p:cTn>
                              </p:par>
                              <p:par>
                                <p:cTn id="62" presetID="9" presetClass="emph" presetSubtype="0" grpId="1" nodeType="withEffect">
                                  <p:stCondLst>
                                    <p:cond delay="0"/>
                                  </p:stCondLst>
                                  <p:childTnLst>
                                    <p:set>
                                      <p:cBhvr>
                                        <p:cTn id="63" dur="indefinite"/>
                                        <p:tgtEl>
                                          <p:spTgt spid="129"/>
                                        </p:tgtEl>
                                        <p:attrNameLst>
                                          <p:attrName>style.opacity</p:attrName>
                                        </p:attrNameLst>
                                      </p:cBhvr>
                                      <p:to>
                                        <p:strVal val="1"/>
                                      </p:to>
                                    </p:set>
                                    <p:animEffect filter="image" prLst="opacity: 1">
                                      <p:cBhvr rctx="IE">
                                        <p:cTn id="64" dur="indefinite"/>
                                        <p:tgtEl>
                                          <p:spTgt spid="129"/>
                                        </p:tgtEl>
                                      </p:cBhvr>
                                    </p:animEffect>
                                  </p:childTnLst>
                                </p:cTn>
                              </p:par>
                              <p:par>
                                <p:cTn id="65" presetID="9" presetClass="emph" presetSubtype="0" grpId="1" nodeType="withEffect">
                                  <p:stCondLst>
                                    <p:cond delay="0"/>
                                  </p:stCondLst>
                                  <p:childTnLst>
                                    <p:set>
                                      <p:cBhvr>
                                        <p:cTn id="66" dur="indefinite"/>
                                        <p:tgtEl>
                                          <p:spTgt spid="194"/>
                                        </p:tgtEl>
                                        <p:attrNameLst>
                                          <p:attrName>style.opacity</p:attrName>
                                        </p:attrNameLst>
                                      </p:cBhvr>
                                      <p:to>
                                        <p:strVal val="1"/>
                                      </p:to>
                                    </p:set>
                                    <p:animEffect filter="image" prLst="opacity: 1">
                                      <p:cBhvr rctx="IE">
                                        <p:cTn id="67" dur="indefinite"/>
                                        <p:tgtEl>
                                          <p:spTgt spid="194"/>
                                        </p:tgtEl>
                                      </p:cBhvr>
                                    </p:animEffect>
                                  </p:childTnLst>
                                </p:cTn>
                              </p:par>
                              <p:par>
                                <p:cTn id="68" presetID="9" presetClass="emph" presetSubtype="0" nodeType="withEffect">
                                  <p:stCondLst>
                                    <p:cond delay="0"/>
                                  </p:stCondLst>
                                  <p:childTnLst>
                                    <p:set>
                                      <p:cBhvr>
                                        <p:cTn id="69" dur="indefinite"/>
                                        <p:tgtEl>
                                          <p:spTgt spid="7"/>
                                        </p:tgtEl>
                                        <p:attrNameLst>
                                          <p:attrName>style.opacity</p:attrName>
                                        </p:attrNameLst>
                                      </p:cBhvr>
                                      <p:to>
                                        <p:strVal val="1"/>
                                      </p:to>
                                    </p:set>
                                    <p:animEffect filter="image" prLst="opacity: 1">
                                      <p:cBhvr rctx="IE">
                                        <p:cTn id="70" dur="indefinite"/>
                                        <p:tgtEl>
                                          <p:spTgt spid="7"/>
                                        </p:tgtEl>
                                      </p:cBhvr>
                                    </p:animEffect>
                                  </p:childTnLst>
                                </p:cTn>
                              </p:par>
                              <p:par>
                                <p:cTn id="71" presetID="9" presetClass="emph" presetSubtype="0" grpId="2" nodeType="withEffect">
                                  <p:stCondLst>
                                    <p:cond delay="0"/>
                                  </p:stCondLst>
                                  <p:childTnLst>
                                    <p:set>
                                      <p:cBhvr>
                                        <p:cTn id="72" dur="indefinite"/>
                                        <p:tgtEl>
                                          <p:spTgt spid="50"/>
                                        </p:tgtEl>
                                        <p:attrNameLst>
                                          <p:attrName>style.opacity</p:attrName>
                                        </p:attrNameLst>
                                      </p:cBhvr>
                                      <p:to>
                                        <p:strVal val="1"/>
                                      </p:to>
                                    </p:set>
                                    <p:animEffect filter="image" prLst="opacity: 1">
                                      <p:cBhvr rctx="IE">
                                        <p:cTn id="73" dur="indefinite"/>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194" grpId="1" animBg="1"/>
      <p:bldP spid="50" grpId="0"/>
      <p:bldP spid="50" grpId="1"/>
      <p:bldP spid="50" grpId="2"/>
      <p:bldP spid="129" grpId="0" animBg="1"/>
      <p:bldP spid="129" grpId="1" animBg="1"/>
      <p:bldP spid="13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29817704-B1AA-934E-8384-81C940B5140B}"/>
              </a:ext>
            </a:extLst>
          </p:cNvPr>
          <p:cNvSpPr>
            <a:spLocks noGrp="1"/>
          </p:cNvSpPr>
          <p:nvPr>
            <p:ph type="title"/>
          </p:nvPr>
        </p:nvSpPr>
        <p:spPr/>
        <p:txBody>
          <a:bodyPr/>
          <a:lstStyle/>
          <a:p>
            <a:r>
              <a:rPr kumimoji="1" lang="en-US" altLang="zh-TW" dirty="0">
                <a:ea typeface="新細明體"/>
              </a:rPr>
              <a:t>Prior Knowledge Search</a:t>
            </a:r>
            <a:endParaRPr kumimoji="1" lang="zh-TW" altLang="en-US" dirty="0">
              <a:ea typeface="新細明體"/>
            </a:endParaRPr>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 xmlns:a16="http://schemas.microsoft.com/office/drawing/2014/main" id="{0B2053A5-3F90-A24A-9113-DE0D9E30AE5D}"/>
                  </a:ext>
                </a:extLst>
              </p:cNvPr>
              <p:cNvSpPr>
                <a:spLocks noGrp="1"/>
              </p:cNvSpPr>
              <p:nvPr>
                <p:ph idx="1"/>
              </p:nvPr>
            </p:nvSpPr>
            <p:spPr>
              <a:xfrm>
                <a:off x="587829" y="1500189"/>
                <a:ext cx="11136628" cy="2374880"/>
              </a:xfrm>
            </p:spPr>
            <p:txBody>
              <a:bodyPr>
                <a:normAutofit/>
              </a:bodyPr>
              <a:lstStyle/>
              <a:p>
                <a:r>
                  <a:rPr kumimoji="1" lang="en" altLang="zh-TW" dirty="0" smtClean="0"/>
                  <a:t>To compensate for the lack of spatial information of a sub-block </a:t>
                </a:r>
                <a14:m>
                  <m:oMath xmlns:m="http://schemas.openxmlformats.org/officeDocument/2006/math">
                    <m:r>
                      <a:rPr kumimoji="1" lang="en-US" altLang="zh-TW" b="0" i="1" smtClean="0">
                        <a:latin typeface="Cambria Math" panose="02040503050406030204" pitchFamily="18" charset="0"/>
                      </a:rPr>
                      <m:t>𝐺</m:t>
                    </m:r>
                  </m:oMath>
                </a14:m>
                <a:r>
                  <a:rPr kumimoji="1" lang="en" altLang="zh-TW" dirty="0"/>
                  <a:t> represented by a GMM</a:t>
                </a:r>
              </a:p>
              <a:p>
                <a:pPr lvl="1"/>
                <a:r>
                  <a:rPr lang="en-US" altLang="zh-TW" sz="2400" dirty="0">
                    <a:cs typeface="Calibri"/>
                  </a:rPr>
                  <a:t>Find a </a:t>
                </a:r>
                <a14:m>
                  <m:oMath xmlns:m="http://schemas.openxmlformats.org/officeDocument/2006/math">
                    <m:r>
                      <a:rPr lang="en-US" altLang="zh-TW" sz="2400" i="1">
                        <a:latin typeface="Cambria Math" panose="02040503050406030204" pitchFamily="18" charset="0"/>
                        <a:cs typeface="Calibri"/>
                      </a:rPr>
                      <m:t>𝑃</m:t>
                    </m:r>
                  </m:oMath>
                </a14:m>
                <a:r>
                  <a:rPr lang="en-US" altLang="zh-TW" sz="2400" dirty="0">
                    <a:cs typeface="Calibri"/>
                  </a:rPr>
                  <a:t> which has similar local pattern to </a:t>
                </a:r>
                <a14:m>
                  <m:oMath xmlns:m="http://schemas.openxmlformats.org/officeDocument/2006/math">
                    <m:r>
                      <a:rPr lang="en-US" altLang="zh-TW" sz="2400" b="0" i="1" smtClean="0">
                        <a:latin typeface="Cambria Math" panose="02040503050406030204" pitchFamily="18" charset="0"/>
                        <a:cs typeface="Calibri"/>
                      </a:rPr>
                      <m:t>𝐺</m:t>
                    </m:r>
                  </m:oMath>
                </a14:m>
                <a:endParaRPr lang="en-US" altLang="zh-TW" sz="2400" dirty="0">
                  <a:cs typeface="Calibri"/>
                </a:endParaRPr>
              </a:p>
            </p:txBody>
          </p:sp>
        </mc:Choice>
        <mc:Fallback xmlns="">
          <p:sp>
            <p:nvSpPr>
              <p:cNvPr id="3" name="內容版面配置區 2">
                <a:extLst>
                  <a:ext uri="{FF2B5EF4-FFF2-40B4-BE49-F238E27FC236}">
                    <a16:creationId xmlns:a16="http://schemas.microsoft.com/office/drawing/2014/main" xmlns:a14="http://schemas.microsoft.com/office/drawing/2010/main" xmlns="" id="{0B2053A5-3F90-A24A-9113-DE0D9E30AE5D}"/>
                  </a:ext>
                </a:extLst>
              </p:cNvPr>
              <p:cNvSpPr>
                <a:spLocks noGrp="1" noRot="1" noChangeAspect="1" noMove="1" noResize="1" noEditPoints="1" noAdjustHandles="1" noChangeArrowheads="1" noChangeShapeType="1" noTextEdit="1"/>
              </p:cNvSpPr>
              <p:nvPr>
                <p:ph idx="1"/>
              </p:nvPr>
            </p:nvSpPr>
            <p:spPr>
              <a:xfrm>
                <a:off x="587829" y="1500189"/>
                <a:ext cx="11136628" cy="2374880"/>
              </a:xfrm>
              <a:blipFill rotWithShape="0">
                <a:blip r:embed="rId3"/>
                <a:stretch>
                  <a:fillRect l="-821" t="-3846"/>
                </a:stretch>
              </a:blipFill>
            </p:spPr>
            <p:txBody>
              <a:bodyPr/>
              <a:lstStyle/>
              <a:p>
                <a:r>
                  <a:rPr lang="zh-TW" altLang="en-US">
                    <a:noFill/>
                  </a:rPr>
                  <a:t> </a:t>
                </a:r>
              </a:p>
            </p:txBody>
          </p:sp>
        </mc:Fallback>
      </mc:AlternateContent>
      <p:graphicFrame>
        <p:nvGraphicFramePr>
          <p:cNvPr id="5" name="Table 11">
            <a:extLst>
              <a:ext uri="{FF2B5EF4-FFF2-40B4-BE49-F238E27FC236}">
                <a16:creationId xmlns="" xmlns:a16="http://schemas.microsoft.com/office/drawing/2014/main" id="{72DAD113-FDC5-4A48-993B-C32CC59DA933}"/>
              </a:ext>
            </a:extLst>
          </p:cNvPr>
          <p:cNvGraphicFramePr>
            <a:graphicFrameLocks noGrp="1"/>
          </p:cNvGraphicFramePr>
          <p:nvPr>
            <p:extLst>
              <p:ext uri="{D42A27DB-BD31-4B8C-83A1-F6EECF244321}">
                <p14:modId xmlns:p14="http://schemas.microsoft.com/office/powerpoint/2010/main" val="3813153794"/>
              </p:ext>
            </p:extLst>
          </p:nvPr>
        </p:nvGraphicFramePr>
        <p:xfrm>
          <a:off x="1175873" y="3915065"/>
          <a:ext cx="1901172" cy="1939518"/>
        </p:xfrm>
        <a:graphic>
          <a:graphicData uri="http://schemas.openxmlformats.org/drawingml/2006/table">
            <a:tbl>
              <a:tblPr firstRow="1" bandRow="1">
                <a:tableStyleId>{5940675A-B579-460E-94D1-54222C63F5DA}</a:tableStyleId>
              </a:tblPr>
              <a:tblGrid>
                <a:gridCol w="633724">
                  <a:extLst>
                    <a:ext uri="{9D8B030D-6E8A-4147-A177-3AD203B41FA5}">
                      <a16:colId xmlns="" xmlns:a16="http://schemas.microsoft.com/office/drawing/2014/main" val="3116283588"/>
                    </a:ext>
                  </a:extLst>
                </a:gridCol>
                <a:gridCol w="633724">
                  <a:extLst>
                    <a:ext uri="{9D8B030D-6E8A-4147-A177-3AD203B41FA5}">
                      <a16:colId xmlns="" xmlns:a16="http://schemas.microsoft.com/office/drawing/2014/main" val="197998236"/>
                    </a:ext>
                  </a:extLst>
                </a:gridCol>
                <a:gridCol w="633724">
                  <a:extLst>
                    <a:ext uri="{9D8B030D-6E8A-4147-A177-3AD203B41FA5}">
                      <a16:colId xmlns="" xmlns:a16="http://schemas.microsoft.com/office/drawing/2014/main" val="2470094905"/>
                    </a:ext>
                  </a:extLst>
                </a:gridCol>
              </a:tblGrid>
              <a:tr h="646506">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502446117"/>
                  </a:ext>
                </a:extLst>
              </a:tr>
              <a:tr h="646506">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2597359072"/>
                  </a:ext>
                </a:extLst>
              </a:tr>
              <a:tr h="646506">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 xmlns:a16="http://schemas.microsoft.com/office/drawing/2014/main" val="592393766"/>
                  </a:ext>
                </a:extLst>
              </a:tr>
            </a:tbl>
          </a:graphicData>
        </a:graphic>
      </p:graphicFrame>
      <p:pic>
        <p:nvPicPr>
          <p:cNvPr id="6" name="Picture 15" descr="A picture containing sky, black, outdoor&#10;&#10;Description generated with high confidence">
            <a:extLst>
              <a:ext uri="{FF2B5EF4-FFF2-40B4-BE49-F238E27FC236}">
                <a16:creationId xmlns="" xmlns:a16="http://schemas.microsoft.com/office/drawing/2014/main" id="{6332A802-A91D-ED49-82D7-443D0B8A64EF}"/>
              </a:ext>
            </a:extLst>
          </p:cNvPr>
          <p:cNvPicPr>
            <a:picLocks noChangeAspect="1"/>
          </p:cNvPicPr>
          <p:nvPr/>
        </p:nvPicPr>
        <p:blipFill>
          <a:blip r:embed="rId4"/>
          <a:stretch>
            <a:fillRect/>
          </a:stretch>
        </p:blipFill>
        <p:spPr>
          <a:xfrm>
            <a:off x="1217311" y="3938821"/>
            <a:ext cx="542819" cy="579691"/>
          </a:xfrm>
          <a:prstGeom prst="rect">
            <a:avLst/>
          </a:prstGeom>
        </p:spPr>
      </p:pic>
      <p:pic>
        <p:nvPicPr>
          <p:cNvPr id="7" name="Picture 15" descr="A picture containing sky, black, outdoor&#10;&#10;Description generated with high confidence">
            <a:extLst>
              <a:ext uri="{FF2B5EF4-FFF2-40B4-BE49-F238E27FC236}">
                <a16:creationId xmlns="" xmlns:a16="http://schemas.microsoft.com/office/drawing/2014/main" id="{09C41793-F17F-3C4A-AC3D-DED4356494C3}"/>
              </a:ext>
            </a:extLst>
          </p:cNvPr>
          <p:cNvPicPr>
            <a:picLocks noChangeAspect="1"/>
          </p:cNvPicPr>
          <p:nvPr/>
        </p:nvPicPr>
        <p:blipFill>
          <a:blip r:embed="rId4"/>
          <a:stretch>
            <a:fillRect/>
          </a:stretch>
        </p:blipFill>
        <p:spPr>
          <a:xfrm>
            <a:off x="1850883" y="3938821"/>
            <a:ext cx="542819" cy="579691"/>
          </a:xfrm>
          <a:prstGeom prst="rect">
            <a:avLst/>
          </a:prstGeom>
        </p:spPr>
      </p:pic>
      <p:pic>
        <p:nvPicPr>
          <p:cNvPr id="8" name="Picture 15" descr="A picture containing sky, black, outdoor&#10;&#10;Description generated with high confidence">
            <a:extLst>
              <a:ext uri="{FF2B5EF4-FFF2-40B4-BE49-F238E27FC236}">
                <a16:creationId xmlns="" xmlns:a16="http://schemas.microsoft.com/office/drawing/2014/main" id="{EC6EDE75-4D1D-DE47-A05B-7B51B799A6A4}"/>
              </a:ext>
            </a:extLst>
          </p:cNvPr>
          <p:cNvPicPr>
            <a:picLocks noChangeAspect="1"/>
          </p:cNvPicPr>
          <p:nvPr/>
        </p:nvPicPr>
        <p:blipFill>
          <a:blip r:embed="rId4"/>
          <a:stretch>
            <a:fillRect/>
          </a:stretch>
        </p:blipFill>
        <p:spPr>
          <a:xfrm>
            <a:off x="2510142" y="3938821"/>
            <a:ext cx="542819" cy="579691"/>
          </a:xfrm>
          <a:prstGeom prst="rect">
            <a:avLst/>
          </a:prstGeom>
        </p:spPr>
      </p:pic>
      <p:pic>
        <p:nvPicPr>
          <p:cNvPr id="9" name="Picture 15" descr="A picture containing sky, black, outdoor&#10;&#10;Description generated with high confidence">
            <a:extLst>
              <a:ext uri="{FF2B5EF4-FFF2-40B4-BE49-F238E27FC236}">
                <a16:creationId xmlns="" xmlns:a16="http://schemas.microsoft.com/office/drawing/2014/main" id="{A4C66B48-C261-5749-A631-6A48DDC7C95C}"/>
              </a:ext>
            </a:extLst>
          </p:cNvPr>
          <p:cNvPicPr>
            <a:picLocks noChangeAspect="1"/>
          </p:cNvPicPr>
          <p:nvPr/>
        </p:nvPicPr>
        <p:blipFill>
          <a:blip r:embed="rId4"/>
          <a:stretch>
            <a:fillRect/>
          </a:stretch>
        </p:blipFill>
        <p:spPr>
          <a:xfrm>
            <a:off x="1217311" y="4589518"/>
            <a:ext cx="542819" cy="579691"/>
          </a:xfrm>
          <a:prstGeom prst="rect">
            <a:avLst/>
          </a:prstGeom>
        </p:spPr>
      </p:pic>
      <p:pic>
        <p:nvPicPr>
          <p:cNvPr id="10" name="Picture 15" descr="A picture containing sky, black, outdoor&#10;&#10;Description generated with high confidence">
            <a:extLst>
              <a:ext uri="{FF2B5EF4-FFF2-40B4-BE49-F238E27FC236}">
                <a16:creationId xmlns="" xmlns:a16="http://schemas.microsoft.com/office/drawing/2014/main" id="{423F56B3-AB24-D84D-8517-F426DA0EC8D3}"/>
              </a:ext>
            </a:extLst>
          </p:cNvPr>
          <p:cNvPicPr>
            <a:picLocks noChangeAspect="1"/>
          </p:cNvPicPr>
          <p:nvPr/>
        </p:nvPicPr>
        <p:blipFill>
          <a:blip r:embed="rId4"/>
          <a:stretch>
            <a:fillRect/>
          </a:stretch>
        </p:blipFill>
        <p:spPr>
          <a:xfrm>
            <a:off x="2510141" y="4589518"/>
            <a:ext cx="542819" cy="579691"/>
          </a:xfrm>
          <a:prstGeom prst="rect">
            <a:avLst/>
          </a:prstGeom>
        </p:spPr>
      </p:pic>
      <p:pic>
        <p:nvPicPr>
          <p:cNvPr id="11" name="Picture 15" descr="A picture containing sky, black, outdoor&#10;&#10;Description generated with high confidence">
            <a:extLst>
              <a:ext uri="{FF2B5EF4-FFF2-40B4-BE49-F238E27FC236}">
                <a16:creationId xmlns="" xmlns:a16="http://schemas.microsoft.com/office/drawing/2014/main" id="{53A4CA59-E032-4746-8A3D-1B1B70F84A0B}"/>
              </a:ext>
            </a:extLst>
          </p:cNvPr>
          <p:cNvPicPr>
            <a:picLocks noChangeAspect="1"/>
          </p:cNvPicPr>
          <p:nvPr/>
        </p:nvPicPr>
        <p:blipFill>
          <a:blip r:embed="rId4"/>
          <a:stretch>
            <a:fillRect/>
          </a:stretch>
        </p:blipFill>
        <p:spPr>
          <a:xfrm>
            <a:off x="1242997" y="5214530"/>
            <a:ext cx="542819" cy="579691"/>
          </a:xfrm>
          <a:prstGeom prst="rect">
            <a:avLst/>
          </a:prstGeom>
        </p:spPr>
      </p:pic>
      <p:pic>
        <p:nvPicPr>
          <p:cNvPr id="12" name="Picture 15" descr="A picture containing sky, black, outdoor&#10;&#10;Description generated with high confidence">
            <a:extLst>
              <a:ext uri="{FF2B5EF4-FFF2-40B4-BE49-F238E27FC236}">
                <a16:creationId xmlns="" xmlns:a16="http://schemas.microsoft.com/office/drawing/2014/main" id="{33E96DC1-02CC-4141-98D7-9E31FCF581A2}"/>
              </a:ext>
            </a:extLst>
          </p:cNvPr>
          <p:cNvPicPr>
            <a:picLocks noChangeAspect="1"/>
          </p:cNvPicPr>
          <p:nvPr/>
        </p:nvPicPr>
        <p:blipFill>
          <a:blip r:embed="rId4"/>
          <a:stretch>
            <a:fillRect/>
          </a:stretch>
        </p:blipFill>
        <p:spPr>
          <a:xfrm>
            <a:off x="1876569" y="5214528"/>
            <a:ext cx="542819" cy="579691"/>
          </a:xfrm>
          <a:prstGeom prst="rect">
            <a:avLst/>
          </a:prstGeom>
        </p:spPr>
      </p:pic>
      <p:pic>
        <p:nvPicPr>
          <p:cNvPr id="13" name="Picture 15" descr="A picture containing sky, black, outdoor&#10;&#10;Description generated with high confidence">
            <a:extLst>
              <a:ext uri="{FF2B5EF4-FFF2-40B4-BE49-F238E27FC236}">
                <a16:creationId xmlns="" xmlns:a16="http://schemas.microsoft.com/office/drawing/2014/main" id="{8C6F3302-56D0-ED40-8A5D-2A629F90A8E7}"/>
              </a:ext>
            </a:extLst>
          </p:cNvPr>
          <p:cNvPicPr>
            <a:picLocks noChangeAspect="1"/>
          </p:cNvPicPr>
          <p:nvPr/>
        </p:nvPicPr>
        <p:blipFill>
          <a:blip r:embed="rId4"/>
          <a:stretch>
            <a:fillRect/>
          </a:stretch>
        </p:blipFill>
        <p:spPr>
          <a:xfrm>
            <a:off x="2506952" y="5224155"/>
            <a:ext cx="542819" cy="579691"/>
          </a:xfrm>
          <a:prstGeom prst="rect">
            <a:avLst/>
          </a:prstGeom>
        </p:spPr>
      </p:pic>
      <p:sp>
        <p:nvSpPr>
          <p:cNvPr id="18" name="矩形 17">
            <a:extLst>
              <a:ext uri="{FF2B5EF4-FFF2-40B4-BE49-F238E27FC236}">
                <a16:creationId xmlns="" xmlns:a16="http://schemas.microsoft.com/office/drawing/2014/main" id="{DBECAAB4-D0F2-104C-8B2D-4DF00C8E0037}"/>
              </a:ext>
            </a:extLst>
          </p:cNvPr>
          <p:cNvSpPr/>
          <p:nvPr/>
        </p:nvSpPr>
        <p:spPr>
          <a:xfrm>
            <a:off x="9422142" y="3990357"/>
            <a:ext cx="1806906" cy="182627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9" name="橢圓 18">
            <a:extLst>
              <a:ext uri="{FF2B5EF4-FFF2-40B4-BE49-F238E27FC236}">
                <a16:creationId xmlns="" xmlns:a16="http://schemas.microsoft.com/office/drawing/2014/main" id="{65B88BFE-1AA4-244D-8025-2EDDFF63F21D}"/>
              </a:ext>
            </a:extLst>
          </p:cNvPr>
          <p:cNvSpPr/>
          <p:nvPr/>
        </p:nvSpPr>
        <p:spPr>
          <a:xfrm>
            <a:off x="9523304" y="4049891"/>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0" name="橢圓 19">
            <a:extLst>
              <a:ext uri="{FF2B5EF4-FFF2-40B4-BE49-F238E27FC236}">
                <a16:creationId xmlns="" xmlns:a16="http://schemas.microsoft.com/office/drawing/2014/main" id="{E09AFBC6-3388-8540-8B0E-4B9EE13BE904}"/>
              </a:ext>
            </a:extLst>
          </p:cNvPr>
          <p:cNvSpPr/>
          <p:nvPr/>
        </p:nvSpPr>
        <p:spPr>
          <a:xfrm>
            <a:off x="9711401" y="4049890"/>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1" name="橢圓 20">
            <a:extLst>
              <a:ext uri="{FF2B5EF4-FFF2-40B4-BE49-F238E27FC236}">
                <a16:creationId xmlns="" xmlns:a16="http://schemas.microsoft.com/office/drawing/2014/main" id="{7483BC99-5D51-764C-B331-E94757ADD3AB}"/>
              </a:ext>
            </a:extLst>
          </p:cNvPr>
          <p:cNvSpPr/>
          <p:nvPr/>
        </p:nvSpPr>
        <p:spPr>
          <a:xfrm>
            <a:off x="9899498" y="404542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2" name="橢圓 21">
            <a:extLst>
              <a:ext uri="{FF2B5EF4-FFF2-40B4-BE49-F238E27FC236}">
                <a16:creationId xmlns="" xmlns:a16="http://schemas.microsoft.com/office/drawing/2014/main" id="{BDB2A6CF-0C6A-9E49-8BD2-AA44B04CA136}"/>
              </a:ext>
            </a:extLst>
          </p:cNvPr>
          <p:cNvSpPr/>
          <p:nvPr/>
        </p:nvSpPr>
        <p:spPr>
          <a:xfrm>
            <a:off x="10087595" y="405474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3" name="橢圓 22">
            <a:extLst>
              <a:ext uri="{FF2B5EF4-FFF2-40B4-BE49-F238E27FC236}">
                <a16:creationId xmlns="" xmlns:a16="http://schemas.microsoft.com/office/drawing/2014/main" id="{3DFF03ED-1308-A449-BA89-1DC401C07A7A}"/>
              </a:ext>
            </a:extLst>
          </p:cNvPr>
          <p:cNvSpPr/>
          <p:nvPr/>
        </p:nvSpPr>
        <p:spPr>
          <a:xfrm>
            <a:off x="10273549" y="405474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4" name="橢圓 23">
            <a:extLst>
              <a:ext uri="{FF2B5EF4-FFF2-40B4-BE49-F238E27FC236}">
                <a16:creationId xmlns="" xmlns:a16="http://schemas.microsoft.com/office/drawing/2014/main" id="{E47BB980-C501-6746-B876-2219B685633B}"/>
              </a:ext>
            </a:extLst>
          </p:cNvPr>
          <p:cNvSpPr/>
          <p:nvPr/>
        </p:nvSpPr>
        <p:spPr>
          <a:xfrm>
            <a:off x="10458690" y="405474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5" name="橢圓 24">
            <a:extLst>
              <a:ext uri="{FF2B5EF4-FFF2-40B4-BE49-F238E27FC236}">
                <a16:creationId xmlns="" xmlns:a16="http://schemas.microsoft.com/office/drawing/2014/main" id="{DD7F86E6-9FEF-D142-A1AE-3973B3E357F2}"/>
              </a:ext>
            </a:extLst>
          </p:cNvPr>
          <p:cNvSpPr/>
          <p:nvPr/>
        </p:nvSpPr>
        <p:spPr>
          <a:xfrm>
            <a:off x="10646787" y="405474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6" name="橢圓 25">
            <a:extLst>
              <a:ext uri="{FF2B5EF4-FFF2-40B4-BE49-F238E27FC236}">
                <a16:creationId xmlns="" xmlns:a16="http://schemas.microsoft.com/office/drawing/2014/main" id="{59E68910-95DC-9E42-A28C-EEE3A6C97924}"/>
              </a:ext>
            </a:extLst>
          </p:cNvPr>
          <p:cNvSpPr/>
          <p:nvPr/>
        </p:nvSpPr>
        <p:spPr>
          <a:xfrm>
            <a:off x="10834884" y="405503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7" name="橢圓 26">
            <a:extLst>
              <a:ext uri="{FF2B5EF4-FFF2-40B4-BE49-F238E27FC236}">
                <a16:creationId xmlns="" xmlns:a16="http://schemas.microsoft.com/office/drawing/2014/main" id="{B6E395D5-1D9E-A141-B882-03CA51E77B45}"/>
              </a:ext>
            </a:extLst>
          </p:cNvPr>
          <p:cNvSpPr/>
          <p:nvPr/>
        </p:nvSpPr>
        <p:spPr>
          <a:xfrm>
            <a:off x="11018155" y="405474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8" name="橢圓 27">
            <a:extLst>
              <a:ext uri="{FF2B5EF4-FFF2-40B4-BE49-F238E27FC236}">
                <a16:creationId xmlns="" xmlns:a16="http://schemas.microsoft.com/office/drawing/2014/main" id="{464A62FD-B092-C14B-9C7B-C0FFE529807D}"/>
              </a:ext>
            </a:extLst>
          </p:cNvPr>
          <p:cNvSpPr/>
          <p:nvPr/>
        </p:nvSpPr>
        <p:spPr>
          <a:xfrm>
            <a:off x="9523304" y="424600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9" name="橢圓 28">
            <a:extLst>
              <a:ext uri="{FF2B5EF4-FFF2-40B4-BE49-F238E27FC236}">
                <a16:creationId xmlns="" xmlns:a16="http://schemas.microsoft.com/office/drawing/2014/main" id="{7BADD377-2894-0B44-BB4A-D5E314DE129C}"/>
              </a:ext>
            </a:extLst>
          </p:cNvPr>
          <p:cNvSpPr/>
          <p:nvPr/>
        </p:nvSpPr>
        <p:spPr>
          <a:xfrm>
            <a:off x="9711401" y="4246005"/>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0" name="橢圓 29">
            <a:extLst>
              <a:ext uri="{FF2B5EF4-FFF2-40B4-BE49-F238E27FC236}">
                <a16:creationId xmlns="" xmlns:a16="http://schemas.microsoft.com/office/drawing/2014/main" id="{98480788-4746-334B-B3B2-9B94961E720E}"/>
              </a:ext>
            </a:extLst>
          </p:cNvPr>
          <p:cNvSpPr/>
          <p:nvPr/>
        </p:nvSpPr>
        <p:spPr>
          <a:xfrm>
            <a:off x="9899498" y="424153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1" name="橢圓 30">
            <a:extLst>
              <a:ext uri="{FF2B5EF4-FFF2-40B4-BE49-F238E27FC236}">
                <a16:creationId xmlns="" xmlns:a16="http://schemas.microsoft.com/office/drawing/2014/main" id="{ECA4EFE9-83D9-F84D-9C79-E5427A30E1BA}"/>
              </a:ext>
            </a:extLst>
          </p:cNvPr>
          <p:cNvSpPr/>
          <p:nvPr/>
        </p:nvSpPr>
        <p:spPr>
          <a:xfrm>
            <a:off x="10087595" y="425086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2" name="橢圓 31">
            <a:extLst>
              <a:ext uri="{FF2B5EF4-FFF2-40B4-BE49-F238E27FC236}">
                <a16:creationId xmlns="" xmlns:a16="http://schemas.microsoft.com/office/drawing/2014/main" id="{8CB937BF-847D-534E-BA84-22D29CF20B4B}"/>
              </a:ext>
            </a:extLst>
          </p:cNvPr>
          <p:cNvSpPr/>
          <p:nvPr/>
        </p:nvSpPr>
        <p:spPr>
          <a:xfrm>
            <a:off x="10273549" y="425086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3" name="橢圓 32">
            <a:extLst>
              <a:ext uri="{FF2B5EF4-FFF2-40B4-BE49-F238E27FC236}">
                <a16:creationId xmlns="" xmlns:a16="http://schemas.microsoft.com/office/drawing/2014/main" id="{4240DD01-2220-3D40-99C7-ACEA173A1130}"/>
              </a:ext>
            </a:extLst>
          </p:cNvPr>
          <p:cNvSpPr/>
          <p:nvPr/>
        </p:nvSpPr>
        <p:spPr>
          <a:xfrm>
            <a:off x="10458690" y="425086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4" name="橢圓 33">
            <a:extLst>
              <a:ext uri="{FF2B5EF4-FFF2-40B4-BE49-F238E27FC236}">
                <a16:creationId xmlns="" xmlns:a16="http://schemas.microsoft.com/office/drawing/2014/main" id="{E46D25D8-0E14-5543-8C1B-F63A39F69676}"/>
              </a:ext>
            </a:extLst>
          </p:cNvPr>
          <p:cNvSpPr/>
          <p:nvPr/>
        </p:nvSpPr>
        <p:spPr>
          <a:xfrm>
            <a:off x="10646787" y="425086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5" name="橢圓 34">
            <a:extLst>
              <a:ext uri="{FF2B5EF4-FFF2-40B4-BE49-F238E27FC236}">
                <a16:creationId xmlns="" xmlns:a16="http://schemas.microsoft.com/office/drawing/2014/main" id="{DA408855-EF85-7E4E-90BC-8D624FA17937}"/>
              </a:ext>
            </a:extLst>
          </p:cNvPr>
          <p:cNvSpPr/>
          <p:nvPr/>
        </p:nvSpPr>
        <p:spPr>
          <a:xfrm>
            <a:off x="10834884" y="425115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6" name="橢圓 35">
            <a:extLst>
              <a:ext uri="{FF2B5EF4-FFF2-40B4-BE49-F238E27FC236}">
                <a16:creationId xmlns="" xmlns:a16="http://schemas.microsoft.com/office/drawing/2014/main" id="{5785788A-60F1-D245-8760-A25560EA66D3}"/>
              </a:ext>
            </a:extLst>
          </p:cNvPr>
          <p:cNvSpPr/>
          <p:nvPr/>
        </p:nvSpPr>
        <p:spPr>
          <a:xfrm>
            <a:off x="11018155" y="425086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7" name="橢圓 36">
            <a:extLst>
              <a:ext uri="{FF2B5EF4-FFF2-40B4-BE49-F238E27FC236}">
                <a16:creationId xmlns="" xmlns:a16="http://schemas.microsoft.com/office/drawing/2014/main" id="{B2750B70-716A-454C-B2B1-FF964BD4012F}"/>
              </a:ext>
            </a:extLst>
          </p:cNvPr>
          <p:cNvSpPr/>
          <p:nvPr/>
        </p:nvSpPr>
        <p:spPr>
          <a:xfrm>
            <a:off x="9523304" y="443830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8" name="橢圓 37">
            <a:extLst>
              <a:ext uri="{FF2B5EF4-FFF2-40B4-BE49-F238E27FC236}">
                <a16:creationId xmlns="" xmlns:a16="http://schemas.microsoft.com/office/drawing/2014/main" id="{E7CD0B49-549D-CE4B-9E23-1A1A51BE0AAA}"/>
              </a:ext>
            </a:extLst>
          </p:cNvPr>
          <p:cNvSpPr/>
          <p:nvPr/>
        </p:nvSpPr>
        <p:spPr>
          <a:xfrm>
            <a:off x="9711401" y="443830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9" name="橢圓 38">
            <a:extLst>
              <a:ext uri="{FF2B5EF4-FFF2-40B4-BE49-F238E27FC236}">
                <a16:creationId xmlns="" xmlns:a16="http://schemas.microsoft.com/office/drawing/2014/main" id="{24088FE2-09DD-6847-8935-334F511B8E81}"/>
              </a:ext>
            </a:extLst>
          </p:cNvPr>
          <p:cNvSpPr/>
          <p:nvPr/>
        </p:nvSpPr>
        <p:spPr>
          <a:xfrm>
            <a:off x="9899498" y="443383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0" name="橢圓 39">
            <a:extLst>
              <a:ext uri="{FF2B5EF4-FFF2-40B4-BE49-F238E27FC236}">
                <a16:creationId xmlns="" xmlns:a16="http://schemas.microsoft.com/office/drawing/2014/main" id="{85E6ADAE-7DA1-F64C-84B8-165D3D475B5D}"/>
              </a:ext>
            </a:extLst>
          </p:cNvPr>
          <p:cNvSpPr/>
          <p:nvPr/>
        </p:nvSpPr>
        <p:spPr>
          <a:xfrm>
            <a:off x="10087595" y="444315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1" name="橢圓 40">
            <a:extLst>
              <a:ext uri="{FF2B5EF4-FFF2-40B4-BE49-F238E27FC236}">
                <a16:creationId xmlns="" xmlns:a16="http://schemas.microsoft.com/office/drawing/2014/main" id="{3ADBD72E-DB26-5147-B72F-5FEBB4ADE5CE}"/>
              </a:ext>
            </a:extLst>
          </p:cNvPr>
          <p:cNvSpPr/>
          <p:nvPr/>
        </p:nvSpPr>
        <p:spPr>
          <a:xfrm>
            <a:off x="10273549" y="444315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2" name="橢圓 41">
            <a:extLst>
              <a:ext uri="{FF2B5EF4-FFF2-40B4-BE49-F238E27FC236}">
                <a16:creationId xmlns="" xmlns:a16="http://schemas.microsoft.com/office/drawing/2014/main" id="{18908D6E-7720-2D47-BE81-FCC776C23271}"/>
              </a:ext>
            </a:extLst>
          </p:cNvPr>
          <p:cNvSpPr/>
          <p:nvPr/>
        </p:nvSpPr>
        <p:spPr>
          <a:xfrm>
            <a:off x="10458690" y="444315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3" name="橢圓 42">
            <a:extLst>
              <a:ext uri="{FF2B5EF4-FFF2-40B4-BE49-F238E27FC236}">
                <a16:creationId xmlns="" xmlns:a16="http://schemas.microsoft.com/office/drawing/2014/main" id="{C87CC339-A4FC-0044-9399-80FA26A33516}"/>
              </a:ext>
            </a:extLst>
          </p:cNvPr>
          <p:cNvSpPr/>
          <p:nvPr/>
        </p:nvSpPr>
        <p:spPr>
          <a:xfrm>
            <a:off x="10646787" y="444315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4" name="橢圓 43">
            <a:extLst>
              <a:ext uri="{FF2B5EF4-FFF2-40B4-BE49-F238E27FC236}">
                <a16:creationId xmlns="" xmlns:a16="http://schemas.microsoft.com/office/drawing/2014/main" id="{36DCEDA0-5BFA-104B-8D43-A29CB1319A3A}"/>
              </a:ext>
            </a:extLst>
          </p:cNvPr>
          <p:cNvSpPr/>
          <p:nvPr/>
        </p:nvSpPr>
        <p:spPr>
          <a:xfrm>
            <a:off x="10834884" y="4443451"/>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5" name="橢圓 44">
            <a:extLst>
              <a:ext uri="{FF2B5EF4-FFF2-40B4-BE49-F238E27FC236}">
                <a16:creationId xmlns="" xmlns:a16="http://schemas.microsoft.com/office/drawing/2014/main" id="{9453D5C3-D45B-FA41-8AAA-05FAA0CBCABF}"/>
              </a:ext>
            </a:extLst>
          </p:cNvPr>
          <p:cNvSpPr/>
          <p:nvPr/>
        </p:nvSpPr>
        <p:spPr>
          <a:xfrm>
            <a:off x="11018155" y="444315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6" name="橢圓 45">
            <a:extLst>
              <a:ext uri="{FF2B5EF4-FFF2-40B4-BE49-F238E27FC236}">
                <a16:creationId xmlns="" xmlns:a16="http://schemas.microsoft.com/office/drawing/2014/main" id="{0DA332BC-FEE2-C24C-B42E-FD6277A8418C}"/>
              </a:ext>
            </a:extLst>
          </p:cNvPr>
          <p:cNvSpPr/>
          <p:nvPr/>
        </p:nvSpPr>
        <p:spPr>
          <a:xfrm>
            <a:off x="9523304" y="463545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7" name="橢圓 46">
            <a:extLst>
              <a:ext uri="{FF2B5EF4-FFF2-40B4-BE49-F238E27FC236}">
                <a16:creationId xmlns="" xmlns:a16="http://schemas.microsoft.com/office/drawing/2014/main" id="{4E7F77A5-3109-B848-A6B5-5086DCD8862B}"/>
              </a:ext>
            </a:extLst>
          </p:cNvPr>
          <p:cNvSpPr/>
          <p:nvPr/>
        </p:nvSpPr>
        <p:spPr>
          <a:xfrm>
            <a:off x="9711401" y="463545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8" name="橢圓 47">
            <a:extLst>
              <a:ext uri="{FF2B5EF4-FFF2-40B4-BE49-F238E27FC236}">
                <a16:creationId xmlns="" xmlns:a16="http://schemas.microsoft.com/office/drawing/2014/main" id="{FBC92789-61BA-5E4E-959D-6CF352BDE6CB}"/>
              </a:ext>
            </a:extLst>
          </p:cNvPr>
          <p:cNvSpPr/>
          <p:nvPr/>
        </p:nvSpPr>
        <p:spPr>
          <a:xfrm>
            <a:off x="9899498" y="4630988"/>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9" name="橢圓 48">
            <a:extLst>
              <a:ext uri="{FF2B5EF4-FFF2-40B4-BE49-F238E27FC236}">
                <a16:creationId xmlns="" xmlns:a16="http://schemas.microsoft.com/office/drawing/2014/main" id="{3B765D57-A18F-994C-820F-8FC3196F2498}"/>
              </a:ext>
            </a:extLst>
          </p:cNvPr>
          <p:cNvSpPr/>
          <p:nvPr/>
        </p:nvSpPr>
        <p:spPr>
          <a:xfrm>
            <a:off x="10087595" y="464031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0" name="橢圓 49">
            <a:extLst>
              <a:ext uri="{FF2B5EF4-FFF2-40B4-BE49-F238E27FC236}">
                <a16:creationId xmlns="" xmlns:a16="http://schemas.microsoft.com/office/drawing/2014/main" id="{D4225E77-7133-754B-8454-7330FEFCA11F}"/>
              </a:ext>
            </a:extLst>
          </p:cNvPr>
          <p:cNvSpPr/>
          <p:nvPr/>
        </p:nvSpPr>
        <p:spPr>
          <a:xfrm>
            <a:off x="10273549" y="464031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1" name="橢圓 50">
            <a:extLst>
              <a:ext uri="{FF2B5EF4-FFF2-40B4-BE49-F238E27FC236}">
                <a16:creationId xmlns="" xmlns:a16="http://schemas.microsoft.com/office/drawing/2014/main" id="{92F05E82-2F0E-1840-AFDF-AEC3465045C8}"/>
              </a:ext>
            </a:extLst>
          </p:cNvPr>
          <p:cNvSpPr/>
          <p:nvPr/>
        </p:nvSpPr>
        <p:spPr>
          <a:xfrm>
            <a:off x="10458690" y="464031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2" name="橢圓 51">
            <a:extLst>
              <a:ext uri="{FF2B5EF4-FFF2-40B4-BE49-F238E27FC236}">
                <a16:creationId xmlns="" xmlns:a16="http://schemas.microsoft.com/office/drawing/2014/main" id="{F077AD4A-2FFB-C644-8E0F-A078C1C7CAEF}"/>
              </a:ext>
            </a:extLst>
          </p:cNvPr>
          <p:cNvSpPr/>
          <p:nvPr/>
        </p:nvSpPr>
        <p:spPr>
          <a:xfrm>
            <a:off x="10646787" y="464031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3" name="橢圓 52">
            <a:extLst>
              <a:ext uri="{FF2B5EF4-FFF2-40B4-BE49-F238E27FC236}">
                <a16:creationId xmlns="" xmlns:a16="http://schemas.microsoft.com/office/drawing/2014/main" id="{D2204612-EFE8-A142-9741-C568B5126E1B}"/>
              </a:ext>
            </a:extLst>
          </p:cNvPr>
          <p:cNvSpPr/>
          <p:nvPr/>
        </p:nvSpPr>
        <p:spPr>
          <a:xfrm>
            <a:off x="10834884" y="4640605"/>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4" name="橢圓 53">
            <a:extLst>
              <a:ext uri="{FF2B5EF4-FFF2-40B4-BE49-F238E27FC236}">
                <a16:creationId xmlns="" xmlns:a16="http://schemas.microsoft.com/office/drawing/2014/main" id="{B8C831A5-237C-004B-A9BC-7E77E125639F}"/>
              </a:ext>
            </a:extLst>
          </p:cNvPr>
          <p:cNvSpPr/>
          <p:nvPr/>
        </p:nvSpPr>
        <p:spPr>
          <a:xfrm>
            <a:off x="11018155" y="464031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5" name="橢圓 54">
            <a:extLst>
              <a:ext uri="{FF2B5EF4-FFF2-40B4-BE49-F238E27FC236}">
                <a16:creationId xmlns="" xmlns:a16="http://schemas.microsoft.com/office/drawing/2014/main" id="{92692C9F-A009-0F46-B023-9186D654CBD0}"/>
              </a:ext>
            </a:extLst>
          </p:cNvPr>
          <p:cNvSpPr/>
          <p:nvPr/>
        </p:nvSpPr>
        <p:spPr>
          <a:xfrm>
            <a:off x="9523304" y="4840020"/>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6" name="橢圓 55">
            <a:extLst>
              <a:ext uri="{FF2B5EF4-FFF2-40B4-BE49-F238E27FC236}">
                <a16:creationId xmlns="" xmlns:a16="http://schemas.microsoft.com/office/drawing/2014/main" id="{8FEED26E-2F26-714A-B327-C15C020AF924}"/>
              </a:ext>
            </a:extLst>
          </p:cNvPr>
          <p:cNvSpPr/>
          <p:nvPr/>
        </p:nvSpPr>
        <p:spPr>
          <a:xfrm>
            <a:off x="9711401" y="484001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7" name="橢圓 56">
            <a:extLst>
              <a:ext uri="{FF2B5EF4-FFF2-40B4-BE49-F238E27FC236}">
                <a16:creationId xmlns="" xmlns:a16="http://schemas.microsoft.com/office/drawing/2014/main" id="{93D33256-6397-2741-881D-7FBC9CF64149}"/>
              </a:ext>
            </a:extLst>
          </p:cNvPr>
          <p:cNvSpPr/>
          <p:nvPr/>
        </p:nvSpPr>
        <p:spPr>
          <a:xfrm>
            <a:off x="9899498" y="4835551"/>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8" name="橢圓 57">
            <a:extLst>
              <a:ext uri="{FF2B5EF4-FFF2-40B4-BE49-F238E27FC236}">
                <a16:creationId xmlns="" xmlns:a16="http://schemas.microsoft.com/office/drawing/2014/main" id="{C542259F-AB7E-B148-8476-7DEE23BF0D84}"/>
              </a:ext>
            </a:extLst>
          </p:cNvPr>
          <p:cNvSpPr/>
          <p:nvPr/>
        </p:nvSpPr>
        <p:spPr>
          <a:xfrm>
            <a:off x="10087595" y="48448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9" name="橢圓 58">
            <a:extLst>
              <a:ext uri="{FF2B5EF4-FFF2-40B4-BE49-F238E27FC236}">
                <a16:creationId xmlns="" xmlns:a16="http://schemas.microsoft.com/office/drawing/2014/main" id="{C31C04A3-C110-A849-9A1F-28B64D3FECC3}"/>
              </a:ext>
            </a:extLst>
          </p:cNvPr>
          <p:cNvSpPr/>
          <p:nvPr/>
        </p:nvSpPr>
        <p:spPr>
          <a:xfrm>
            <a:off x="10273549" y="48448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0" name="橢圓 59">
            <a:extLst>
              <a:ext uri="{FF2B5EF4-FFF2-40B4-BE49-F238E27FC236}">
                <a16:creationId xmlns="" xmlns:a16="http://schemas.microsoft.com/office/drawing/2014/main" id="{82D9AA9F-0504-0C46-967B-C0F589B214B1}"/>
              </a:ext>
            </a:extLst>
          </p:cNvPr>
          <p:cNvSpPr/>
          <p:nvPr/>
        </p:nvSpPr>
        <p:spPr>
          <a:xfrm>
            <a:off x="10458690" y="48448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1" name="橢圓 60">
            <a:extLst>
              <a:ext uri="{FF2B5EF4-FFF2-40B4-BE49-F238E27FC236}">
                <a16:creationId xmlns="" xmlns:a16="http://schemas.microsoft.com/office/drawing/2014/main" id="{3513B1AB-BF9D-4E44-A1FC-92A3332B559C}"/>
              </a:ext>
            </a:extLst>
          </p:cNvPr>
          <p:cNvSpPr/>
          <p:nvPr/>
        </p:nvSpPr>
        <p:spPr>
          <a:xfrm>
            <a:off x="10646787" y="48448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2" name="橢圓 61">
            <a:extLst>
              <a:ext uri="{FF2B5EF4-FFF2-40B4-BE49-F238E27FC236}">
                <a16:creationId xmlns="" xmlns:a16="http://schemas.microsoft.com/office/drawing/2014/main" id="{C8C20404-FEF4-294D-8523-00B78EEA757C}"/>
              </a:ext>
            </a:extLst>
          </p:cNvPr>
          <p:cNvSpPr/>
          <p:nvPr/>
        </p:nvSpPr>
        <p:spPr>
          <a:xfrm>
            <a:off x="10834884" y="4845168"/>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3" name="橢圓 62">
            <a:extLst>
              <a:ext uri="{FF2B5EF4-FFF2-40B4-BE49-F238E27FC236}">
                <a16:creationId xmlns="" xmlns:a16="http://schemas.microsoft.com/office/drawing/2014/main" id="{891F5B67-B5EB-3641-8DC8-397E8B3A8F83}"/>
              </a:ext>
            </a:extLst>
          </p:cNvPr>
          <p:cNvSpPr/>
          <p:nvPr/>
        </p:nvSpPr>
        <p:spPr>
          <a:xfrm>
            <a:off x="11018155" y="48448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4" name="橢圓 63">
            <a:extLst>
              <a:ext uri="{FF2B5EF4-FFF2-40B4-BE49-F238E27FC236}">
                <a16:creationId xmlns="" xmlns:a16="http://schemas.microsoft.com/office/drawing/2014/main" id="{81C5D0F0-FC21-8A46-A11D-4B1F28EDB91D}"/>
              </a:ext>
            </a:extLst>
          </p:cNvPr>
          <p:cNvSpPr/>
          <p:nvPr/>
        </p:nvSpPr>
        <p:spPr>
          <a:xfrm>
            <a:off x="9523304" y="50398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5" name="橢圓 64">
            <a:extLst>
              <a:ext uri="{FF2B5EF4-FFF2-40B4-BE49-F238E27FC236}">
                <a16:creationId xmlns="" xmlns:a16="http://schemas.microsoft.com/office/drawing/2014/main" id="{7C2F57BD-DA92-2D41-8E39-E7F60AA938D0}"/>
              </a:ext>
            </a:extLst>
          </p:cNvPr>
          <p:cNvSpPr/>
          <p:nvPr/>
        </p:nvSpPr>
        <p:spPr>
          <a:xfrm>
            <a:off x="9711401" y="503983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6" name="橢圓 65">
            <a:extLst>
              <a:ext uri="{FF2B5EF4-FFF2-40B4-BE49-F238E27FC236}">
                <a16:creationId xmlns="" xmlns:a16="http://schemas.microsoft.com/office/drawing/2014/main" id="{AD5B806D-E1A7-1147-8687-D79A698B9143}"/>
              </a:ext>
            </a:extLst>
          </p:cNvPr>
          <p:cNvSpPr/>
          <p:nvPr/>
        </p:nvSpPr>
        <p:spPr>
          <a:xfrm>
            <a:off x="9899498" y="503536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7" name="橢圓 66">
            <a:extLst>
              <a:ext uri="{FF2B5EF4-FFF2-40B4-BE49-F238E27FC236}">
                <a16:creationId xmlns="" xmlns:a16="http://schemas.microsoft.com/office/drawing/2014/main" id="{1A8C6E3D-100B-8444-82AD-041B6AE957FC}"/>
              </a:ext>
            </a:extLst>
          </p:cNvPr>
          <p:cNvSpPr/>
          <p:nvPr/>
        </p:nvSpPr>
        <p:spPr>
          <a:xfrm>
            <a:off x="10087595" y="504468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8" name="橢圓 67">
            <a:extLst>
              <a:ext uri="{FF2B5EF4-FFF2-40B4-BE49-F238E27FC236}">
                <a16:creationId xmlns="" xmlns:a16="http://schemas.microsoft.com/office/drawing/2014/main" id="{B4733733-F583-6D47-8EB8-46760298C586}"/>
              </a:ext>
            </a:extLst>
          </p:cNvPr>
          <p:cNvSpPr/>
          <p:nvPr/>
        </p:nvSpPr>
        <p:spPr>
          <a:xfrm>
            <a:off x="10273549" y="504468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9" name="橢圓 68">
            <a:extLst>
              <a:ext uri="{FF2B5EF4-FFF2-40B4-BE49-F238E27FC236}">
                <a16:creationId xmlns="" xmlns:a16="http://schemas.microsoft.com/office/drawing/2014/main" id="{0FCB994B-1FD6-3443-8F04-FB8C8D37C8B2}"/>
              </a:ext>
            </a:extLst>
          </p:cNvPr>
          <p:cNvSpPr/>
          <p:nvPr/>
        </p:nvSpPr>
        <p:spPr>
          <a:xfrm>
            <a:off x="10458690" y="504468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0" name="橢圓 69">
            <a:extLst>
              <a:ext uri="{FF2B5EF4-FFF2-40B4-BE49-F238E27FC236}">
                <a16:creationId xmlns="" xmlns:a16="http://schemas.microsoft.com/office/drawing/2014/main" id="{F4C09973-44DE-024B-B2B6-C3CC7981ECA2}"/>
              </a:ext>
            </a:extLst>
          </p:cNvPr>
          <p:cNvSpPr/>
          <p:nvPr/>
        </p:nvSpPr>
        <p:spPr>
          <a:xfrm>
            <a:off x="10646787" y="504468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1" name="橢圓 70">
            <a:extLst>
              <a:ext uri="{FF2B5EF4-FFF2-40B4-BE49-F238E27FC236}">
                <a16:creationId xmlns="" xmlns:a16="http://schemas.microsoft.com/office/drawing/2014/main" id="{341715EC-17F0-6040-B7D3-5A3AA8D515B2}"/>
              </a:ext>
            </a:extLst>
          </p:cNvPr>
          <p:cNvSpPr/>
          <p:nvPr/>
        </p:nvSpPr>
        <p:spPr>
          <a:xfrm>
            <a:off x="10834884" y="5044981"/>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2" name="橢圓 71">
            <a:extLst>
              <a:ext uri="{FF2B5EF4-FFF2-40B4-BE49-F238E27FC236}">
                <a16:creationId xmlns="" xmlns:a16="http://schemas.microsoft.com/office/drawing/2014/main" id="{E21FA11B-066C-2D42-BA53-C35BB048378F}"/>
              </a:ext>
            </a:extLst>
          </p:cNvPr>
          <p:cNvSpPr/>
          <p:nvPr/>
        </p:nvSpPr>
        <p:spPr>
          <a:xfrm>
            <a:off x="11018155" y="504468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3" name="橢圓 72">
            <a:extLst>
              <a:ext uri="{FF2B5EF4-FFF2-40B4-BE49-F238E27FC236}">
                <a16:creationId xmlns="" xmlns:a16="http://schemas.microsoft.com/office/drawing/2014/main" id="{BA3E4BAF-FED6-F449-A553-1BA8CBFD9560}"/>
              </a:ext>
            </a:extLst>
          </p:cNvPr>
          <p:cNvSpPr/>
          <p:nvPr/>
        </p:nvSpPr>
        <p:spPr>
          <a:xfrm>
            <a:off x="9523304" y="5244318"/>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4" name="橢圓 73">
            <a:extLst>
              <a:ext uri="{FF2B5EF4-FFF2-40B4-BE49-F238E27FC236}">
                <a16:creationId xmlns="" xmlns:a16="http://schemas.microsoft.com/office/drawing/2014/main" id="{5ACE2F06-0777-3047-854A-07D3A627D1B0}"/>
              </a:ext>
            </a:extLst>
          </p:cNvPr>
          <p:cNvSpPr/>
          <p:nvPr/>
        </p:nvSpPr>
        <p:spPr>
          <a:xfrm>
            <a:off x="9711401" y="524431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5" name="橢圓 74">
            <a:extLst>
              <a:ext uri="{FF2B5EF4-FFF2-40B4-BE49-F238E27FC236}">
                <a16:creationId xmlns="" xmlns:a16="http://schemas.microsoft.com/office/drawing/2014/main" id="{4FAD463E-0379-C847-9721-F1C9DA4E18B8}"/>
              </a:ext>
            </a:extLst>
          </p:cNvPr>
          <p:cNvSpPr/>
          <p:nvPr/>
        </p:nvSpPr>
        <p:spPr>
          <a:xfrm>
            <a:off x="9899498" y="523984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6" name="橢圓 75">
            <a:extLst>
              <a:ext uri="{FF2B5EF4-FFF2-40B4-BE49-F238E27FC236}">
                <a16:creationId xmlns="" xmlns:a16="http://schemas.microsoft.com/office/drawing/2014/main" id="{4472658A-275E-8B41-B7BD-3DADD2C6F162}"/>
              </a:ext>
            </a:extLst>
          </p:cNvPr>
          <p:cNvSpPr/>
          <p:nvPr/>
        </p:nvSpPr>
        <p:spPr>
          <a:xfrm>
            <a:off x="10087595" y="524917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7" name="橢圓 76">
            <a:extLst>
              <a:ext uri="{FF2B5EF4-FFF2-40B4-BE49-F238E27FC236}">
                <a16:creationId xmlns="" xmlns:a16="http://schemas.microsoft.com/office/drawing/2014/main" id="{A4487FA4-5C04-6F4A-83EE-03505ABE2CC4}"/>
              </a:ext>
            </a:extLst>
          </p:cNvPr>
          <p:cNvSpPr/>
          <p:nvPr/>
        </p:nvSpPr>
        <p:spPr>
          <a:xfrm>
            <a:off x="10273549" y="524917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8" name="橢圓 77">
            <a:extLst>
              <a:ext uri="{FF2B5EF4-FFF2-40B4-BE49-F238E27FC236}">
                <a16:creationId xmlns="" xmlns:a16="http://schemas.microsoft.com/office/drawing/2014/main" id="{E476D6E1-BE98-064C-95F5-BE009E086E79}"/>
              </a:ext>
            </a:extLst>
          </p:cNvPr>
          <p:cNvSpPr/>
          <p:nvPr/>
        </p:nvSpPr>
        <p:spPr>
          <a:xfrm>
            <a:off x="10458690" y="524917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9" name="橢圓 78">
            <a:extLst>
              <a:ext uri="{FF2B5EF4-FFF2-40B4-BE49-F238E27FC236}">
                <a16:creationId xmlns="" xmlns:a16="http://schemas.microsoft.com/office/drawing/2014/main" id="{E962EF5A-E484-C243-BB68-1D1DF398F274}"/>
              </a:ext>
            </a:extLst>
          </p:cNvPr>
          <p:cNvSpPr/>
          <p:nvPr/>
        </p:nvSpPr>
        <p:spPr>
          <a:xfrm>
            <a:off x="10646787" y="524917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0" name="橢圓 79">
            <a:extLst>
              <a:ext uri="{FF2B5EF4-FFF2-40B4-BE49-F238E27FC236}">
                <a16:creationId xmlns="" xmlns:a16="http://schemas.microsoft.com/office/drawing/2014/main" id="{27BC3A27-18E0-9843-A0DC-911842AB3CEA}"/>
              </a:ext>
            </a:extLst>
          </p:cNvPr>
          <p:cNvSpPr/>
          <p:nvPr/>
        </p:nvSpPr>
        <p:spPr>
          <a:xfrm>
            <a:off x="10834884" y="52494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1" name="橢圓 80">
            <a:extLst>
              <a:ext uri="{FF2B5EF4-FFF2-40B4-BE49-F238E27FC236}">
                <a16:creationId xmlns="" xmlns:a16="http://schemas.microsoft.com/office/drawing/2014/main" id="{6B553F9E-4760-9843-AA3A-619E00E87B37}"/>
              </a:ext>
            </a:extLst>
          </p:cNvPr>
          <p:cNvSpPr/>
          <p:nvPr/>
        </p:nvSpPr>
        <p:spPr>
          <a:xfrm>
            <a:off x="11018155" y="524917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2" name="橢圓 81">
            <a:extLst>
              <a:ext uri="{FF2B5EF4-FFF2-40B4-BE49-F238E27FC236}">
                <a16:creationId xmlns="" xmlns:a16="http://schemas.microsoft.com/office/drawing/2014/main" id="{323134E2-D0CF-594E-8DFE-E91553B2063B}"/>
              </a:ext>
            </a:extLst>
          </p:cNvPr>
          <p:cNvSpPr/>
          <p:nvPr/>
        </p:nvSpPr>
        <p:spPr>
          <a:xfrm>
            <a:off x="9523304" y="5450210"/>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3" name="橢圓 82">
            <a:extLst>
              <a:ext uri="{FF2B5EF4-FFF2-40B4-BE49-F238E27FC236}">
                <a16:creationId xmlns="" xmlns:a16="http://schemas.microsoft.com/office/drawing/2014/main" id="{437B0AE5-BF57-7F45-830A-4E04D152B58D}"/>
              </a:ext>
            </a:extLst>
          </p:cNvPr>
          <p:cNvSpPr/>
          <p:nvPr/>
        </p:nvSpPr>
        <p:spPr>
          <a:xfrm>
            <a:off x="9711401" y="545020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4" name="橢圓 83">
            <a:extLst>
              <a:ext uri="{FF2B5EF4-FFF2-40B4-BE49-F238E27FC236}">
                <a16:creationId xmlns="" xmlns:a16="http://schemas.microsoft.com/office/drawing/2014/main" id="{C9AE4212-8234-1345-89DA-8820294036E6}"/>
              </a:ext>
            </a:extLst>
          </p:cNvPr>
          <p:cNvSpPr/>
          <p:nvPr/>
        </p:nvSpPr>
        <p:spPr>
          <a:xfrm>
            <a:off x="9899498" y="5445741"/>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5" name="橢圓 84">
            <a:extLst>
              <a:ext uri="{FF2B5EF4-FFF2-40B4-BE49-F238E27FC236}">
                <a16:creationId xmlns="" xmlns:a16="http://schemas.microsoft.com/office/drawing/2014/main" id="{D162F8F9-A105-E34E-80BB-A13C467BF9F0}"/>
              </a:ext>
            </a:extLst>
          </p:cNvPr>
          <p:cNvSpPr/>
          <p:nvPr/>
        </p:nvSpPr>
        <p:spPr>
          <a:xfrm>
            <a:off x="10087595" y="54550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6" name="橢圓 85">
            <a:extLst>
              <a:ext uri="{FF2B5EF4-FFF2-40B4-BE49-F238E27FC236}">
                <a16:creationId xmlns="" xmlns:a16="http://schemas.microsoft.com/office/drawing/2014/main" id="{ACCFE61C-D95A-4943-9197-96ED9BD6290C}"/>
              </a:ext>
            </a:extLst>
          </p:cNvPr>
          <p:cNvSpPr/>
          <p:nvPr/>
        </p:nvSpPr>
        <p:spPr>
          <a:xfrm>
            <a:off x="10273549" y="54550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7" name="橢圓 86">
            <a:extLst>
              <a:ext uri="{FF2B5EF4-FFF2-40B4-BE49-F238E27FC236}">
                <a16:creationId xmlns="" xmlns:a16="http://schemas.microsoft.com/office/drawing/2014/main" id="{7E6CBD71-5B17-E14D-A57D-5B76DB979585}"/>
              </a:ext>
            </a:extLst>
          </p:cNvPr>
          <p:cNvSpPr/>
          <p:nvPr/>
        </p:nvSpPr>
        <p:spPr>
          <a:xfrm>
            <a:off x="10458690" y="54550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8" name="橢圓 87">
            <a:extLst>
              <a:ext uri="{FF2B5EF4-FFF2-40B4-BE49-F238E27FC236}">
                <a16:creationId xmlns="" xmlns:a16="http://schemas.microsoft.com/office/drawing/2014/main" id="{81ECFD37-A81A-EF4B-BE16-0AF723B8DBED}"/>
              </a:ext>
            </a:extLst>
          </p:cNvPr>
          <p:cNvSpPr/>
          <p:nvPr/>
        </p:nvSpPr>
        <p:spPr>
          <a:xfrm>
            <a:off x="10646787" y="54550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9" name="橢圓 88">
            <a:extLst>
              <a:ext uri="{FF2B5EF4-FFF2-40B4-BE49-F238E27FC236}">
                <a16:creationId xmlns="" xmlns:a16="http://schemas.microsoft.com/office/drawing/2014/main" id="{35A61966-17E8-9F43-86BC-10C8D1E982AC}"/>
              </a:ext>
            </a:extLst>
          </p:cNvPr>
          <p:cNvSpPr/>
          <p:nvPr/>
        </p:nvSpPr>
        <p:spPr>
          <a:xfrm>
            <a:off x="10834884" y="5455358"/>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0" name="橢圓 89">
            <a:extLst>
              <a:ext uri="{FF2B5EF4-FFF2-40B4-BE49-F238E27FC236}">
                <a16:creationId xmlns="" xmlns:a16="http://schemas.microsoft.com/office/drawing/2014/main" id="{1F0059DF-57A2-AF46-8B37-FA5AB93C9CD7}"/>
              </a:ext>
            </a:extLst>
          </p:cNvPr>
          <p:cNvSpPr/>
          <p:nvPr/>
        </p:nvSpPr>
        <p:spPr>
          <a:xfrm>
            <a:off x="11018155" y="54550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1" name="橢圓 90">
            <a:extLst>
              <a:ext uri="{FF2B5EF4-FFF2-40B4-BE49-F238E27FC236}">
                <a16:creationId xmlns="" xmlns:a16="http://schemas.microsoft.com/office/drawing/2014/main" id="{1D5C3F6B-48FA-EC42-9FB4-582AEAC9D5A2}"/>
              </a:ext>
            </a:extLst>
          </p:cNvPr>
          <p:cNvSpPr/>
          <p:nvPr/>
        </p:nvSpPr>
        <p:spPr>
          <a:xfrm>
            <a:off x="9523304" y="564677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2" name="橢圓 91">
            <a:extLst>
              <a:ext uri="{FF2B5EF4-FFF2-40B4-BE49-F238E27FC236}">
                <a16:creationId xmlns="" xmlns:a16="http://schemas.microsoft.com/office/drawing/2014/main" id="{744FB98C-35B8-3A4B-80A1-85D31B17493E}"/>
              </a:ext>
            </a:extLst>
          </p:cNvPr>
          <p:cNvSpPr/>
          <p:nvPr/>
        </p:nvSpPr>
        <p:spPr>
          <a:xfrm>
            <a:off x="9711401" y="56467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3" name="橢圓 92">
            <a:extLst>
              <a:ext uri="{FF2B5EF4-FFF2-40B4-BE49-F238E27FC236}">
                <a16:creationId xmlns="" xmlns:a16="http://schemas.microsoft.com/office/drawing/2014/main" id="{071EC463-B3D8-4A4B-A8AF-99C5F5FFA646}"/>
              </a:ext>
            </a:extLst>
          </p:cNvPr>
          <p:cNvSpPr/>
          <p:nvPr/>
        </p:nvSpPr>
        <p:spPr>
          <a:xfrm>
            <a:off x="9899498" y="5642308"/>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4" name="橢圓 93">
            <a:extLst>
              <a:ext uri="{FF2B5EF4-FFF2-40B4-BE49-F238E27FC236}">
                <a16:creationId xmlns="" xmlns:a16="http://schemas.microsoft.com/office/drawing/2014/main" id="{16576EC0-E397-6642-AAC2-C07EC0D5748B}"/>
              </a:ext>
            </a:extLst>
          </p:cNvPr>
          <p:cNvSpPr/>
          <p:nvPr/>
        </p:nvSpPr>
        <p:spPr>
          <a:xfrm>
            <a:off x="10087595" y="56516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5" name="橢圓 94">
            <a:extLst>
              <a:ext uri="{FF2B5EF4-FFF2-40B4-BE49-F238E27FC236}">
                <a16:creationId xmlns="" xmlns:a16="http://schemas.microsoft.com/office/drawing/2014/main" id="{E54CEF17-BBAE-774A-9E56-322EF89C0A54}"/>
              </a:ext>
            </a:extLst>
          </p:cNvPr>
          <p:cNvSpPr/>
          <p:nvPr/>
        </p:nvSpPr>
        <p:spPr>
          <a:xfrm>
            <a:off x="10273549" y="56516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6" name="橢圓 95">
            <a:extLst>
              <a:ext uri="{FF2B5EF4-FFF2-40B4-BE49-F238E27FC236}">
                <a16:creationId xmlns="" xmlns:a16="http://schemas.microsoft.com/office/drawing/2014/main" id="{020E3988-3759-1447-B4AD-BFF5DD212C35}"/>
              </a:ext>
            </a:extLst>
          </p:cNvPr>
          <p:cNvSpPr/>
          <p:nvPr/>
        </p:nvSpPr>
        <p:spPr>
          <a:xfrm>
            <a:off x="10458690" y="56516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7" name="橢圓 96">
            <a:extLst>
              <a:ext uri="{FF2B5EF4-FFF2-40B4-BE49-F238E27FC236}">
                <a16:creationId xmlns="" xmlns:a16="http://schemas.microsoft.com/office/drawing/2014/main" id="{466805D6-B4DF-B94F-93CC-E9C55AF305B0}"/>
              </a:ext>
            </a:extLst>
          </p:cNvPr>
          <p:cNvSpPr/>
          <p:nvPr/>
        </p:nvSpPr>
        <p:spPr>
          <a:xfrm>
            <a:off x="10646787" y="56516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8" name="橢圓 97">
            <a:extLst>
              <a:ext uri="{FF2B5EF4-FFF2-40B4-BE49-F238E27FC236}">
                <a16:creationId xmlns="" xmlns:a16="http://schemas.microsoft.com/office/drawing/2014/main" id="{EED424CA-FA21-8649-AE36-58FC1AAF183D}"/>
              </a:ext>
            </a:extLst>
          </p:cNvPr>
          <p:cNvSpPr/>
          <p:nvPr/>
        </p:nvSpPr>
        <p:spPr>
          <a:xfrm>
            <a:off x="10834884" y="5651925"/>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9" name="橢圓 98">
            <a:extLst>
              <a:ext uri="{FF2B5EF4-FFF2-40B4-BE49-F238E27FC236}">
                <a16:creationId xmlns="" xmlns:a16="http://schemas.microsoft.com/office/drawing/2014/main" id="{491229E4-1AFD-104A-A5B9-2BFF89A8F0CF}"/>
              </a:ext>
            </a:extLst>
          </p:cNvPr>
          <p:cNvSpPr/>
          <p:nvPr/>
        </p:nvSpPr>
        <p:spPr>
          <a:xfrm>
            <a:off x="11018155" y="56516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00" name="群組 99">
            <a:extLst>
              <a:ext uri="{FF2B5EF4-FFF2-40B4-BE49-F238E27FC236}">
                <a16:creationId xmlns="" xmlns:a16="http://schemas.microsoft.com/office/drawing/2014/main" id="{0EE70D73-0ADF-8F43-B1C9-BAB811695F7D}"/>
              </a:ext>
            </a:extLst>
          </p:cNvPr>
          <p:cNvGrpSpPr/>
          <p:nvPr/>
        </p:nvGrpSpPr>
        <p:grpSpPr>
          <a:xfrm>
            <a:off x="9409940" y="3977196"/>
            <a:ext cx="1813002" cy="1832366"/>
            <a:chOff x="6381755" y="4506400"/>
            <a:chExt cx="1813002" cy="1832366"/>
          </a:xfrm>
        </p:grpSpPr>
        <p:cxnSp>
          <p:nvCxnSpPr>
            <p:cNvPr id="101" name="直線接點 100">
              <a:extLst>
                <a:ext uri="{FF2B5EF4-FFF2-40B4-BE49-F238E27FC236}">
                  <a16:creationId xmlns="" xmlns:a16="http://schemas.microsoft.com/office/drawing/2014/main" id="{813B1774-E5A8-C246-A337-C39387CA2FA3}"/>
                </a:ext>
              </a:extLst>
            </p:cNvPr>
            <p:cNvCxnSpPr/>
            <p:nvPr/>
          </p:nvCxnSpPr>
          <p:spPr>
            <a:xfrm>
              <a:off x="7032187" y="4506400"/>
              <a:ext cx="0" cy="182627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直線接點 101">
              <a:extLst>
                <a:ext uri="{FF2B5EF4-FFF2-40B4-BE49-F238E27FC236}">
                  <a16:creationId xmlns="" xmlns:a16="http://schemas.microsoft.com/office/drawing/2014/main" id="{8809C2D8-11DA-454D-A866-73865CC6D6E6}"/>
                </a:ext>
              </a:extLst>
            </p:cNvPr>
            <p:cNvCxnSpPr/>
            <p:nvPr/>
          </p:nvCxnSpPr>
          <p:spPr>
            <a:xfrm>
              <a:off x="7586923" y="4512496"/>
              <a:ext cx="0" cy="182627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線接點 102">
              <a:extLst>
                <a:ext uri="{FF2B5EF4-FFF2-40B4-BE49-F238E27FC236}">
                  <a16:creationId xmlns="" xmlns:a16="http://schemas.microsoft.com/office/drawing/2014/main" id="{717C8504-A56C-CB4E-9F79-56FD5AC32670}"/>
                </a:ext>
              </a:extLst>
            </p:cNvPr>
            <p:cNvCxnSpPr/>
            <p:nvPr/>
          </p:nvCxnSpPr>
          <p:spPr>
            <a:xfrm>
              <a:off x="6381755" y="5115768"/>
              <a:ext cx="1806906"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直線接點 103">
              <a:extLst>
                <a:ext uri="{FF2B5EF4-FFF2-40B4-BE49-F238E27FC236}">
                  <a16:creationId xmlns="" xmlns:a16="http://schemas.microsoft.com/office/drawing/2014/main" id="{7BB8896A-B94F-9445-8344-CA3939FDEFD9}"/>
                </a:ext>
              </a:extLst>
            </p:cNvPr>
            <p:cNvCxnSpPr/>
            <p:nvPr/>
          </p:nvCxnSpPr>
          <p:spPr>
            <a:xfrm>
              <a:off x="6387851" y="5719272"/>
              <a:ext cx="1806906"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108" name="Picture 15" descr="A picture containing sky, black, outdoor&#10;&#10;Description generated with high confidence">
            <a:extLst>
              <a:ext uri="{FF2B5EF4-FFF2-40B4-BE49-F238E27FC236}">
                <a16:creationId xmlns="" xmlns:a16="http://schemas.microsoft.com/office/drawing/2014/main" id="{20E6C5E4-15EB-DA4A-8EB3-FAB39FD064BE}"/>
              </a:ext>
            </a:extLst>
          </p:cNvPr>
          <p:cNvPicPr>
            <a:picLocks noChangeAspect="1"/>
          </p:cNvPicPr>
          <p:nvPr/>
        </p:nvPicPr>
        <p:blipFill>
          <a:blip r:embed="rId4"/>
          <a:stretch>
            <a:fillRect/>
          </a:stretch>
        </p:blipFill>
        <p:spPr>
          <a:xfrm>
            <a:off x="1857434" y="4574473"/>
            <a:ext cx="542819" cy="579691"/>
          </a:xfrm>
          <a:prstGeom prst="rect">
            <a:avLst/>
          </a:prstGeom>
        </p:spPr>
      </p:pic>
      <mc:AlternateContent xmlns:mc="http://schemas.openxmlformats.org/markup-compatibility/2006" xmlns:a14="http://schemas.microsoft.com/office/drawing/2010/main">
        <mc:Choice Requires="a14">
          <p:sp>
            <p:nvSpPr>
              <p:cNvPr id="109" name="矩形 108">
                <a:extLst>
                  <a:ext uri="{FF2B5EF4-FFF2-40B4-BE49-F238E27FC236}">
                    <a16:creationId xmlns="" xmlns:a16="http://schemas.microsoft.com/office/drawing/2014/main" id="{18BB6957-385A-FD4A-B285-7F7B1BD58BBF}"/>
                  </a:ext>
                </a:extLst>
              </p:cNvPr>
              <p:cNvSpPr/>
              <p:nvPr/>
            </p:nvSpPr>
            <p:spPr>
              <a:xfrm>
                <a:off x="1852707" y="4613999"/>
                <a:ext cx="534275" cy="540166"/>
              </a:xfrm>
              <a:prstGeom prst="rect">
                <a:avLst/>
              </a:prstGeom>
              <a:solidFill>
                <a:schemeClr val="accent2">
                  <a:alpha val="5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TW" b="0" i="1" smtClean="0">
                          <a:solidFill>
                            <a:srgbClr val="FF0000"/>
                          </a:solidFill>
                          <a:latin typeface="Cambria Math" panose="02040503050406030204" pitchFamily="18" charset="0"/>
                        </a:rPr>
                        <m:t>𝐺</m:t>
                      </m:r>
                    </m:oMath>
                  </m:oMathPara>
                </a14:m>
                <a:endParaRPr kumimoji="1" lang="zh-TW" altLang="en-US" dirty="0">
                  <a:solidFill>
                    <a:srgbClr val="FF0000"/>
                  </a:solidFill>
                </a:endParaRPr>
              </a:p>
            </p:txBody>
          </p:sp>
        </mc:Choice>
        <mc:Fallback xmlns="">
          <p:sp>
            <p:nvSpPr>
              <p:cNvPr id="109" name="矩形 108">
                <a:extLst>
                  <a:ext uri="{FF2B5EF4-FFF2-40B4-BE49-F238E27FC236}">
                    <a16:creationId xmlns:a16="http://schemas.microsoft.com/office/drawing/2014/main" id="{18BB6957-385A-FD4A-B285-7F7B1BD58BBF}"/>
                  </a:ext>
                </a:extLst>
              </p:cNvPr>
              <p:cNvSpPr>
                <a:spLocks noRot="1" noChangeAspect="1" noMove="1" noResize="1" noEditPoints="1" noAdjustHandles="1" noChangeArrowheads="1" noChangeShapeType="1" noTextEdit="1"/>
              </p:cNvSpPr>
              <p:nvPr/>
            </p:nvSpPr>
            <p:spPr>
              <a:xfrm>
                <a:off x="1852707" y="4613999"/>
                <a:ext cx="534275" cy="540166"/>
              </a:xfrm>
              <a:prstGeom prst="rect">
                <a:avLst/>
              </a:prstGeom>
              <a:blipFill>
                <a:blip r:embed="rId5"/>
                <a:stretch>
                  <a:fillRect/>
                </a:stretch>
              </a:blipFill>
              <a:ln>
                <a:no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10" name="矩形 109">
                <a:extLst>
                  <a:ext uri="{FF2B5EF4-FFF2-40B4-BE49-F238E27FC236}">
                    <a16:creationId xmlns="" xmlns:a16="http://schemas.microsoft.com/office/drawing/2014/main" id="{4A7D6680-48C0-6742-9215-110134A78BC3}"/>
                  </a:ext>
                </a:extLst>
              </p:cNvPr>
              <p:cNvSpPr/>
              <p:nvPr/>
            </p:nvSpPr>
            <p:spPr>
              <a:xfrm>
                <a:off x="10084468" y="4614380"/>
                <a:ext cx="534275" cy="540166"/>
              </a:xfrm>
              <a:prstGeom prst="rect">
                <a:avLst/>
              </a:prstGeom>
              <a:solidFill>
                <a:schemeClr val="accent2">
                  <a:alpha val="5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TW" sz="2400" b="0" i="1" smtClean="0">
                          <a:solidFill>
                            <a:srgbClr val="FF0000"/>
                          </a:solidFill>
                          <a:latin typeface="Cambria Math" charset="0"/>
                        </a:rPr>
                        <m:t>𝑃</m:t>
                      </m:r>
                    </m:oMath>
                  </m:oMathPara>
                </a14:m>
                <a:endParaRPr kumimoji="1" lang="zh-TW" altLang="en-US" dirty="0">
                  <a:solidFill>
                    <a:srgbClr val="FF0000"/>
                  </a:solidFill>
                </a:endParaRPr>
              </a:p>
            </p:txBody>
          </p:sp>
        </mc:Choice>
        <mc:Fallback xmlns="">
          <p:sp>
            <p:nvSpPr>
              <p:cNvPr id="110" name="矩形 109">
                <a:extLst>
                  <a:ext uri="{FF2B5EF4-FFF2-40B4-BE49-F238E27FC236}">
                    <a16:creationId xmlns:a16="http://schemas.microsoft.com/office/drawing/2014/main" id="{4A7D6680-48C0-6742-9215-110134A78BC3}"/>
                  </a:ext>
                </a:extLst>
              </p:cNvPr>
              <p:cNvSpPr>
                <a:spLocks noRot="1" noChangeAspect="1" noMove="1" noResize="1" noEditPoints="1" noAdjustHandles="1" noChangeArrowheads="1" noChangeShapeType="1" noTextEdit="1"/>
              </p:cNvSpPr>
              <p:nvPr/>
            </p:nvSpPr>
            <p:spPr>
              <a:xfrm>
                <a:off x="10084468" y="4614380"/>
                <a:ext cx="534275" cy="540166"/>
              </a:xfrm>
              <a:prstGeom prst="rect">
                <a:avLst/>
              </a:prstGeom>
              <a:blipFill>
                <a:blip r:embed="rId6"/>
                <a:stretch>
                  <a:fillRect/>
                </a:stretch>
              </a:blipFill>
              <a:ln>
                <a:noFill/>
              </a:ln>
            </p:spPr>
            <p:txBody>
              <a:bodyPr/>
              <a:lstStyle/>
              <a:p>
                <a:r>
                  <a:rPr lang="zh-TW" altLang="en-US">
                    <a:noFill/>
                  </a:rPr>
                  <a:t> </a:t>
                </a:r>
              </a:p>
            </p:txBody>
          </p:sp>
        </mc:Fallback>
      </mc:AlternateContent>
      <p:sp>
        <p:nvSpPr>
          <p:cNvPr id="113" name="Rectangle: Rounded Corners 36">
            <a:extLst>
              <a:ext uri="{FF2B5EF4-FFF2-40B4-BE49-F238E27FC236}">
                <a16:creationId xmlns="" xmlns:a16="http://schemas.microsoft.com/office/drawing/2014/main" id="{5CF41075-EEA8-EB4E-AD66-AC8AE77C13BD}"/>
              </a:ext>
            </a:extLst>
          </p:cNvPr>
          <p:cNvSpPr/>
          <p:nvPr/>
        </p:nvSpPr>
        <p:spPr>
          <a:xfrm>
            <a:off x="1309311" y="5988308"/>
            <a:ext cx="1677334"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rgbClr val="000000"/>
                </a:solidFill>
                <a:cs typeface="Calibri"/>
              </a:rPr>
              <a:t>Statistical down-sampled data</a:t>
            </a:r>
            <a:endParaRPr lang="en-US" dirty="0"/>
          </a:p>
        </p:txBody>
      </p:sp>
      <p:sp>
        <p:nvSpPr>
          <p:cNvPr id="114" name="Rectangle: Rounded Corners 36">
            <a:extLst>
              <a:ext uri="{FF2B5EF4-FFF2-40B4-BE49-F238E27FC236}">
                <a16:creationId xmlns="" xmlns:a16="http://schemas.microsoft.com/office/drawing/2014/main" id="{5CF41075-EEA8-EB4E-AD66-AC8AE77C13BD}"/>
              </a:ext>
            </a:extLst>
          </p:cNvPr>
          <p:cNvSpPr/>
          <p:nvPr/>
        </p:nvSpPr>
        <p:spPr>
          <a:xfrm>
            <a:off x="9474726" y="6025668"/>
            <a:ext cx="1677334"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000000"/>
                </a:solidFill>
                <a:cs typeface="Calibri"/>
              </a:rPr>
              <a:t>Prior knowledge data</a:t>
            </a:r>
            <a:endParaRPr lang="en-US" dirty="0"/>
          </a:p>
        </p:txBody>
      </p:sp>
    </p:spTree>
    <p:extLst>
      <p:ext uri="{BB962C8B-B14F-4D97-AF65-F5344CB8AC3E}">
        <p14:creationId xmlns:p14="http://schemas.microsoft.com/office/powerpoint/2010/main" val="21740340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29817704-B1AA-934E-8384-81C940B5140B}"/>
              </a:ext>
            </a:extLst>
          </p:cNvPr>
          <p:cNvSpPr>
            <a:spLocks noGrp="1"/>
          </p:cNvSpPr>
          <p:nvPr>
            <p:ph type="title"/>
          </p:nvPr>
        </p:nvSpPr>
        <p:spPr/>
        <p:txBody>
          <a:bodyPr/>
          <a:lstStyle/>
          <a:p>
            <a:r>
              <a:rPr kumimoji="1" lang="en-US" altLang="zh-TW" dirty="0">
                <a:ea typeface="新細明體"/>
              </a:rPr>
              <a:t>Prior Knowledge Search</a:t>
            </a:r>
            <a:endParaRPr kumimoji="1" lang="zh-TW" altLang="en-US" dirty="0">
              <a:ea typeface="新細明體"/>
            </a:endParaRPr>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 xmlns:a16="http://schemas.microsoft.com/office/drawing/2014/main" id="{0B2053A5-3F90-A24A-9113-DE0D9E30AE5D}"/>
                  </a:ext>
                </a:extLst>
              </p:cNvPr>
              <p:cNvSpPr>
                <a:spLocks noGrp="1"/>
              </p:cNvSpPr>
              <p:nvPr>
                <p:ph idx="1"/>
              </p:nvPr>
            </p:nvSpPr>
            <p:spPr>
              <a:xfrm>
                <a:off x="587829" y="1500189"/>
                <a:ext cx="11136628" cy="2374880"/>
              </a:xfrm>
            </p:spPr>
            <p:txBody>
              <a:bodyPr>
                <a:normAutofit/>
              </a:bodyPr>
              <a:lstStyle/>
              <a:p>
                <a:r>
                  <a:rPr kumimoji="1" lang="en" altLang="zh-TW" dirty="0" smtClean="0"/>
                  <a:t>To compensate for the lack of spatial information of a sub-block </a:t>
                </a:r>
                <a14:m>
                  <m:oMath xmlns:m="http://schemas.openxmlformats.org/officeDocument/2006/math">
                    <m:r>
                      <a:rPr kumimoji="1" lang="en-US" altLang="zh-TW" b="0" i="1" smtClean="0">
                        <a:latin typeface="Cambria Math" panose="02040503050406030204" pitchFamily="18" charset="0"/>
                      </a:rPr>
                      <m:t>𝐺</m:t>
                    </m:r>
                  </m:oMath>
                </a14:m>
                <a:r>
                  <a:rPr kumimoji="1" lang="en" altLang="zh-TW" dirty="0"/>
                  <a:t> represented by a GMM</a:t>
                </a:r>
              </a:p>
              <a:p>
                <a:pPr lvl="1"/>
                <a:r>
                  <a:rPr lang="en-US" altLang="zh-TW" sz="2400" dirty="0">
                    <a:cs typeface="Calibri"/>
                  </a:rPr>
                  <a:t>Find a </a:t>
                </a:r>
                <a14:m>
                  <m:oMath xmlns:m="http://schemas.openxmlformats.org/officeDocument/2006/math">
                    <m:r>
                      <a:rPr lang="en-US" altLang="zh-TW" sz="2400" i="1">
                        <a:latin typeface="Cambria Math" panose="02040503050406030204" pitchFamily="18" charset="0"/>
                        <a:cs typeface="Calibri"/>
                      </a:rPr>
                      <m:t>𝑃</m:t>
                    </m:r>
                  </m:oMath>
                </a14:m>
                <a:r>
                  <a:rPr lang="en-US" altLang="zh-TW" sz="2400" dirty="0">
                    <a:cs typeface="Calibri"/>
                  </a:rPr>
                  <a:t> which has similar local pattern to </a:t>
                </a:r>
                <a14:m>
                  <m:oMath xmlns:m="http://schemas.openxmlformats.org/officeDocument/2006/math">
                    <m:r>
                      <a:rPr lang="en-US" altLang="zh-TW" sz="2400" b="0" i="1" smtClean="0">
                        <a:latin typeface="Cambria Math" panose="02040503050406030204" pitchFamily="18" charset="0"/>
                        <a:cs typeface="Calibri"/>
                      </a:rPr>
                      <m:t>𝐺</m:t>
                    </m:r>
                  </m:oMath>
                </a14:m>
                <a:endParaRPr lang="en-US" altLang="zh-TW" sz="2400" dirty="0">
                  <a:cs typeface="Calibri"/>
                </a:endParaRPr>
              </a:p>
              <a:p>
                <a:pPr lvl="2"/>
                <a:r>
                  <a:rPr lang="en-US" altLang="zh-TW" dirty="0">
                    <a:ea typeface="新細明體"/>
                    <a:cs typeface="Calibri"/>
                  </a:rPr>
                  <a:t>Neighboring information: means and standard deviations of neighboring </a:t>
                </a:r>
                <a:r>
                  <a:rPr lang="en-US" altLang="zh-TW" dirty="0" smtClean="0">
                    <a:ea typeface="新細明體"/>
                    <a:cs typeface="Calibri"/>
                  </a:rPr>
                  <a:t>blocks</a:t>
                </a:r>
                <a:endParaRPr lang="en-US" altLang="zh-TW" dirty="0" smtClean="0">
                  <a:cs typeface="Calibri"/>
                </a:endParaRPr>
              </a:p>
              <a:p>
                <a:pPr lvl="2"/>
                <a:r>
                  <a:rPr lang="en-US" altLang="zh-TW" dirty="0" smtClean="0">
                    <a:cs typeface="Calibri"/>
                  </a:rPr>
                  <a:t>Normalization by maximal and minimal means: only capture the local relative trend</a:t>
                </a:r>
              </a:p>
              <a:p>
                <a:pPr lvl="2"/>
                <a:r>
                  <a:rPr lang="en-US" altLang="zh-TW" dirty="0">
                    <a:cs typeface="Calibri"/>
                  </a:rPr>
                  <a:t>Neighboring information of </a:t>
                </a:r>
                <a14:m>
                  <m:oMath xmlns:m="http://schemas.openxmlformats.org/officeDocument/2006/math">
                    <m:r>
                      <a:rPr lang="en-US" altLang="zh-TW" i="1">
                        <a:latin typeface="Cambria Math" panose="02040503050406030204" pitchFamily="18" charset="0"/>
                        <a:cs typeface="Calibri"/>
                      </a:rPr>
                      <m:t>𝑃</m:t>
                    </m:r>
                  </m:oMath>
                </a14:m>
                <a:r>
                  <a:rPr lang="en-US" altLang="zh-TW" dirty="0">
                    <a:cs typeface="Calibri"/>
                  </a:rPr>
                  <a:t> is most similar to that of </a:t>
                </a:r>
                <a14:m>
                  <m:oMath xmlns:m="http://schemas.openxmlformats.org/officeDocument/2006/math">
                    <m:r>
                      <a:rPr lang="en-US" altLang="zh-TW" i="1">
                        <a:latin typeface="Cambria Math" panose="02040503050406030204" pitchFamily="18" charset="0"/>
                        <a:cs typeface="Calibri"/>
                      </a:rPr>
                      <m:t>𝐺</m:t>
                    </m:r>
                  </m:oMath>
                </a14:m>
                <a:endParaRPr lang="en-US" altLang="zh-TW" dirty="0">
                  <a:cs typeface="Calibri"/>
                </a:endParaRPr>
              </a:p>
              <a:p>
                <a:pPr lvl="2"/>
                <a:endParaRPr kumimoji="1" lang="zh-TW" altLang="en-US" dirty="0"/>
              </a:p>
            </p:txBody>
          </p:sp>
        </mc:Choice>
        <mc:Fallback xmlns="">
          <p:sp>
            <p:nvSpPr>
              <p:cNvPr id="3" name="內容版面配置區 2">
                <a:extLst>
                  <a:ext uri="{FF2B5EF4-FFF2-40B4-BE49-F238E27FC236}">
                    <a16:creationId xmlns:a16="http://schemas.microsoft.com/office/drawing/2014/main" xmlns:a14="http://schemas.microsoft.com/office/drawing/2010/main" xmlns="" id="{0B2053A5-3F90-A24A-9113-DE0D9E30AE5D}"/>
                  </a:ext>
                </a:extLst>
              </p:cNvPr>
              <p:cNvSpPr>
                <a:spLocks noGrp="1" noRot="1" noChangeAspect="1" noMove="1" noResize="1" noEditPoints="1" noAdjustHandles="1" noChangeArrowheads="1" noChangeShapeType="1" noTextEdit="1"/>
              </p:cNvSpPr>
              <p:nvPr>
                <p:ph idx="1"/>
              </p:nvPr>
            </p:nvSpPr>
            <p:spPr>
              <a:xfrm>
                <a:off x="587829" y="1500189"/>
                <a:ext cx="11136628" cy="2374880"/>
              </a:xfrm>
              <a:blipFill rotWithShape="0">
                <a:blip r:embed="rId3"/>
                <a:stretch>
                  <a:fillRect l="-821" t="-3846"/>
                </a:stretch>
              </a:blipFill>
            </p:spPr>
            <p:txBody>
              <a:bodyPr/>
              <a:lstStyle/>
              <a:p>
                <a:r>
                  <a:rPr lang="zh-TW" altLang="en-US">
                    <a:noFill/>
                  </a:rPr>
                  <a:t> </a:t>
                </a:r>
              </a:p>
            </p:txBody>
          </p:sp>
        </mc:Fallback>
      </mc:AlternateContent>
      <p:graphicFrame>
        <p:nvGraphicFramePr>
          <p:cNvPr id="5" name="Table 11">
            <a:extLst>
              <a:ext uri="{FF2B5EF4-FFF2-40B4-BE49-F238E27FC236}">
                <a16:creationId xmlns="" xmlns:a16="http://schemas.microsoft.com/office/drawing/2014/main" id="{72DAD113-FDC5-4A48-993B-C32CC59DA933}"/>
              </a:ext>
            </a:extLst>
          </p:cNvPr>
          <p:cNvGraphicFramePr>
            <a:graphicFrameLocks noGrp="1"/>
          </p:cNvGraphicFramePr>
          <p:nvPr>
            <p:extLst/>
          </p:nvPr>
        </p:nvGraphicFramePr>
        <p:xfrm>
          <a:off x="1175873" y="3915065"/>
          <a:ext cx="1901172" cy="1939518"/>
        </p:xfrm>
        <a:graphic>
          <a:graphicData uri="http://schemas.openxmlformats.org/drawingml/2006/table">
            <a:tbl>
              <a:tblPr firstRow="1" bandRow="1">
                <a:tableStyleId>{5940675A-B579-460E-94D1-54222C63F5DA}</a:tableStyleId>
              </a:tblPr>
              <a:tblGrid>
                <a:gridCol w="633724">
                  <a:extLst>
                    <a:ext uri="{9D8B030D-6E8A-4147-A177-3AD203B41FA5}">
                      <a16:colId xmlns="" xmlns:a16="http://schemas.microsoft.com/office/drawing/2014/main" val="3116283588"/>
                    </a:ext>
                  </a:extLst>
                </a:gridCol>
                <a:gridCol w="633724">
                  <a:extLst>
                    <a:ext uri="{9D8B030D-6E8A-4147-A177-3AD203B41FA5}">
                      <a16:colId xmlns="" xmlns:a16="http://schemas.microsoft.com/office/drawing/2014/main" val="197998236"/>
                    </a:ext>
                  </a:extLst>
                </a:gridCol>
                <a:gridCol w="633724">
                  <a:extLst>
                    <a:ext uri="{9D8B030D-6E8A-4147-A177-3AD203B41FA5}">
                      <a16:colId xmlns="" xmlns:a16="http://schemas.microsoft.com/office/drawing/2014/main" val="2470094905"/>
                    </a:ext>
                  </a:extLst>
                </a:gridCol>
              </a:tblGrid>
              <a:tr h="646506">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502446117"/>
                  </a:ext>
                </a:extLst>
              </a:tr>
              <a:tr h="646506">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2597359072"/>
                  </a:ext>
                </a:extLst>
              </a:tr>
              <a:tr h="646506">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 xmlns:a16="http://schemas.microsoft.com/office/drawing/2014/main" val="592393766"/>
                  </a:ext>
                </a:extLst>
              </a:tr>
            </a:tbl>
          </a:graphicData>
        </a:graphic>
      </p:graphicFrame>
      <p:pic>
        <p:nvPicPr>
          <p:cNvPr id="6" name="Picture 15" descr="A picture containing sky, black, outdoor&#10;&#10;Description generated with high confidence">
            <a:extLst>
              <a:ext uri="{FF2B5EF4-FFF2-40B4-BE49-F238E27FC236}">
                <a16:creationId xmlns="" xmlns:a16="http://schemas.microsoft.com/office/drawing/2014/main" id="{6332A802-A91D-ED49-82D7-443D0B8A64EF}"/>
              </a:ext>
            </a:extLst>
          </p:cNvPr>
          <p:cNvPicPr>
            <a:picLocks noChangeAspect="1"/>
          </p:cNvPicPr>
          <p:nvPr/>
        </p:nvPicPr>
        <p:blipFill>
          <a:blip r:embed="rId4"/>
          <a:stretch>
            <a:fillRect/>
          </a:stretch>
        </p:blipFill>
        <p:spPr>
          <a:xfrm>
            <a:off x="1217311" y="3938821"/>
            <a:ext cx="542819" cy="579691"/>
          </a:xfrm>
          <a:prstGeom prst="rect">
            <a:avLst/>
          </a:prstGeom>
        </p:spPr>
      </p:pic>
      <p:pic>
        <p:nvPicPr>
          <p:cNvPr id="7" name="Picture 15" descr="A picture containing sky, black, outdoor&#10;&#10;Description generated with high confidence">
            <a:extLst>
              <a:ext uri="{FF2B5EF4-FFF2-40B4-BE49-F238E27FC236}">
                <a16:creationId xmlns="" xmlns:a16="http://schemas.microsoft.com/office/drawing/2014/main" id="{09C41793-F17F-3C4A-AC3D-DED4356494C3}"/>
              </a:ext>
            </a:extLst>
          </p:cNvPr>
          <p:cNvPicPr>
            <a:picLocks noChangeAspect="1"/>
          </p:cNvPicPr>
          <p:nvPr/>
        </p:nvPicPr>
        <p:blipFill>
          <a:blip r:embed="rId4"/>
          <a:stretch>
            <a:fillRect/>
          </a:stretch>
        </p:blipFill>
        <p:spPr>
          <a:xfrm>
            <a:off x="1850883" y="3938821"/>
            <a:ext cx="542819" cy="579691"/>
          </a:xfrm>
          <a:prstGeom prst="rect">
            <a:avLst/>
          </a:prstGeom>
        </p:spPr>
      </p:pic>
      <p:pic>
        <p:nvPicPr>
          <p:cNvPr id="8" name="Picture 15" descr="A picture containing sky, black, outdoor&#10;&#10;Description generated with high confidence">
            <a:extLst>
              <a:ext uri="{FF2B5EF4-FFF2-40B4-BE49-F238E27FC236}">
                <a16:creationId xmlns="" xmlns:a16="http://schemas.microsoft.com/office/drawing/2014/main" id="{EC6EDE75-4D1D-DE47-A05B-7B51B799A6A4}"/>
              </a:ext>
            </a:extLst>
          </p:cNvPr>
          <p:cNvPicPr>
            <a:picLocks noChangeAspect="1"/>
          </p:cNvPicPr>
          <p:nvPr/>
        </p:nvPicPr>
        <p:blipFill>
          <a:blip r:embed="rId4"/>
          <a:stretch>
            <a:fillRect/>
          </a:stretch>
        </p:blipFill>
        <p:spPr>
          <a:xfrm>
            <a:off x="2510142" y="3938821"/>
            <a:ext cx="542819" cy="579691"/>
          </a:xfrm>
          <a:prstGeom prst="rect">
            <a:avLst/>
          </a:prstGeom>
        </p:spPr>
      </p:pic>
      <p:pic>
        <p:nvPicPr>
          <p:cNvPr id="9" name="Picture 15" descr="A picture containing sky, black, outdoor&#10;&#10;Description generated with high confidence">
            <a:extLst>
              <a:ext uri="{FF2B5EF4-FFF2-40B4-BE49-F238E27FC236}">
                <a16:creationId xmlns="" xmlns:a16="http://schemas.microsoft.com/office/drawing/2014/main" id="{A4C66B48-C261-5749-A631-6A48DDC7C95C}"/>
              </a:ext>
            </a:extLst>
          </p:cNvPr>
          <p:cNvPicPr>
            <a:picLocks noChangeAspect="1"/>
          </p:cNvPicPr>
          <p:nvPr/>
        </p:nvPicPr>
        <p:blipFill>
          <a:blip r:embed="rId4"/>
          <a:stretch>
            <a:fillRect/>
          </a:stretch>
        </p:blipFill>
        <p:spPr>
          <a:xfrm>
            <a:off x="1217311" y="4589518"/>
            <a:ext cx="542819" cy="579691"/>
          </a:xfrm>
          <a:prstGeom prst="rect">
            <a:avLst/>
          </a:prstGeom>
        </p:spPr>
      </p:pic>
      <p:pic>
        <p:nvPicPr>
          <p:cNvPr id="10" name="Picture 15" descr="A picture containing sky, black, outdoor&#10;&#10;Description generated with high confidence">
            <a:extLst>
              <a:ext uri="{FF2B5EF4-FFF2-40B4-BE49-F238E27FC236}">
                <a16:creationId xmlns="" xmlns:a16="http://schemas.microsoft.com/office/drawing/2014/main" id="{423F56B3-AB24-D84D-8517-F426DA0EC8D3}"/>
              </a:ext>
            </a:extLst>
          </p:cNvPr>
          <p:cNvPicPr>
            <a:picLocks noChangeAspect="1"/>
          </p:cNvPicPr>
          <p:nvPr/>
        </p:nvPicPr>
        <p:blipFill>
          <a:blip r:embed="rId4"/>
          <a:stretch>
            <a:fillRect/>
          </a:stretch>
        </p:blipFill>
        <p:spPr>
          <a:xfrm>
            <a:off x="2510141" y="4589518"/>
            <a:ext cx="542819" cy="579691"/>
          </a:xfrm>
          <a:prstGeom prst="rect">
            <a:avLst/>
          </a:prstGeom>
        </p:spPr>
      </p:pic>
      <p:pic>
        <p:nvPicPr>
          <p:cNvPr id="11" name="Picture 15" descr="A picture containing sky, black, outdoor&#10;&#10;Description generated with high confidence">
            <a:extLst>
              <a:ext uri="{FF2B5EF4-FFF2-40B4-BE49-F238E27FC236}">
                <a16:creationId xmlns="" xmlns:a16="http://schemas.microsoft.com/office/drawing/2014/main" id="{53A4CA59-E032-4746-8A3D-1B1B70F84A0B}"/>
              </a:ext>
            </a:extLst>
          </p:cNvPr>
          <p:cNvPicPr>
            <a:picLocks noChangeAspect="1"/>
          </p:cNvPicPr>
          <p:nvPr/>
        </p:nvPicPr>
        <p:blipFill>
          <a:blip r:embed="rId4"/>
          <a:stretch>
            <a:fillRect/>
          </a:stretch>
        </p:blipFill>
        <p:spPr>
          <a:xfrm>
            <a:off x="1242997" y="5214530"/>
            <a:ext cx="542819" cy="579691"/>
          </a:xfrm>
          <a:prstGeom prst="rect">
            <a:avLst/>
          </a:prstGeom>
        </p:spPr>
      </p:pic>
      <p:pic>
        <p:nvPicPr>
          <p:cNvPr id="12" name="Picture 15" descr="A picture containing sky, black, outdoor&#10;&#10;Description generated with high confidence">
            <a:extLst>
              <a:ext uri="{FF2B5EF4-FFF2-40B4-BE49-F238E27FC236}">
                <a16:creationId xmlns="" xmlns:a16="http://schemas.microsoft.com/office/drawing/2014/main" id="{33E96DC1-02CC-4141-98D7-9E31FCF581A2}"/>
              </a:ext>
            </a:extLst>
          </p:cNvPr>
          <p:cNvPicPr>
            <a:picLocks noChangeAspect="1"/>
          </p:cNvPicPr>
          <p:nvPr/>
        </p:nvPicPr>
        <p:blipFill>
          <a:blip r:embed="rId4"/>
          <a:stretch>
            <a:fillRect/>
          </a:stretch>
        </p:blipFill>
        <p:spPr>
          <a:xfrm>
            <a:off x="1876569" y="5214528"/>
            <a:ext cx="542819" cy="579691"/>
          </a:xfrm>
          <a:prstGeom prst="rect">
            <a:avLst/>
          </a:prstGeom>
        </p:spPr>
      </p:pic>
      <p:pic>
        <p:nvPicPr>
          <p:cNvPr id="13" name="Picture 15" descr="A picture containing sky, black, outdoor&#10;&#10;Description generated with high confidence">
            <a:extLst>
              <a:ext uri="{FF2B5EF4-FFF2-40B4-BE49-F238E27FC236}">
                <a16:creationId xmlns="" xmlns:a16="http://schemas.microsoft.com/office/drawing/2014/main" id="{8C6F3302-56D0-ED40-8A5D-2A629F90A8E7}"/>
              </a:ext>
            </a:extLst>
          </p:cNvPr>
          <p:cNvPicPr>
            <a:picLocks noChangeAspect="1"/>
          </p:cNvPicPr>
          <p:nvPr/>
        </p:nvPicPr>
        <p:blipFill>
          <a:blip r:embed="rId4"/>
          <a:stretch>
            <a:fillRect/>
          </a:stretch>
        </p:blipFill>
        <p:spPr>
          <a:xfrm>
            <a:off x="2506952" y="5224155"/>
            <a:ext cx="542819" cy="579691"/>
          </a:xfrm>
          <a:prstGeom prst="rect">
            <a:avLst/>
          </a:prstGeom>
        </p:spPr>
      </p:pic>
      <p:graphicFrame>
        <p:nvGraphicFramePr>
          <p:cNvPr id="14" name="Table 11">
            <a:extLst>
              <a:ext uri="{FF2B5EF4-FFF2-40B4-BE49-F238E27FC236}">
                <a16:creationId xmlns="" xmlns:a16="http://schemas.microsoft.com/office/drawing/2014/main" id="{9072296A-6B3C-B94B-B3D9-9AE171355C72}"/>
              </a:ext>
            </a:extLst>
          </p:cNvPr>
          <p:cNvGraphicFramePr>
            <a:graphicFrameLocks noGrp="1"/>
          </p:cNvGraphicFramePr>
          <p:nvPr>
            <p:extLst/>
          </p:nvPr>
        </p:nvGraphicFramePr>
        <p:xfrm>
          <a:off x="3421078" y="3914760"/>
          <a:ext cx="1901172" cy="1939518"/>
        </p:xfrm>
        <a:graphic>
          <a:graphicData uri="http://schemas.openxmlformats.org/drawingml/2006/table">
            <a:tbl>
              <a:tblPr firstRow="1" bandRow="1">
                <a:tableStyleId>{5940675A-B579-460E-94D1-54222C63F5DA}</a:tableStyleId>
              </a:tblPr>
              <a:tblGrid>
                <a:gridCol w="633724">
                  <a:extLst>
                    <a:ext uri="{9D8B030D-6E8A-4147-A177-3AD203B41FA5}">
                      <a16:colId xmlns="" xmlns:a16="http://schemas.microsoft.com/office/drawing/2014/main" val="3116283588"/>
                    </a:ext>
                  </a:extLst>
                </a:gridCol>
                <a:gridCol w="633724">
                  <a:extLst>
                    <a:ext uri="{9D8B030D-6E8A-4147-A177-3AD203B41FA5}">
                      <a16:colId xmlns="" xmlns:a16="http://schemas.microsoft.com/office/drawing/2014/main" val="197998236"/>
                    </a:ext>
                  </a:extLst>
                </a:gridCol>
                <a:gridCol w="633724">
                  <a:extLst>
                    <a:ext uri="{9D8B030D-6E8A-4147-A177-3AD203B41FA5}">
                      <a16:colId xmlns="" xmlns:a16="http://schemas.microsoft.com/office/drawing/2014/main" val="2470094905"/>
                    </a:ext>
                  </a:extLst>
                </a:gridCol>
              </a:tblGrid>
              <a:tr h="646506">
                <a:tc>
                  <a:txBody>
                    <a:bodyPr/>
                    <a:lstStyle/>
                    <a:p>
                      <a:pPr algn="ctr">
                        <a:buNone/>
                      </a:pPr>
                      <a:r>
                        <a:rPr lang="en-US" altLang="zh-TW" sz="1600" dirty="0"/>
                        <a:t>μ</a:t>
                      </a:r>
                      <a:r>
                        <a:rPr lang="en-US" altLang="zh-TW" sz="1200" baseline="-25000" dirty="0"/>
                        <a:t>0</a:t>
                      </a:r>
                      <a:endParaRPr lang="en-US" sz="1600" dirty="0"/>
                    </a:p>
                    <a:p>
                      <a:pPr algn="ctr">
                        <a:buNone/>
                      </a:pPr>
                      <a:r>
                        <a:rPr lang="en-US" sz="1600" dirty="0"/>
                        <a:t>𝛔</a:t>
                      </a:r>
                      <a:r>
                        <a:rPr lang="en-US" sz="1600" baseline="-25000" dirty="0"/>
                        <a:t>0</a:t>
                      </a:r>
                      <a:endParaRPr lang="en-US" sz="1600" dirty="0"/>
                    </a:p>
                  </a:txBody>
                  <a:tcPr/>
                </a:tc>
                <a:tc>
                  <a:txBody>
                    <a:bodyPr/>
                    <a:lstStyle/>
                    <a:p>
                      <a:pPr algn="ctr">
                        <a:buNone/>
                      </a:pPr>
                      <a:r>
                        <a:rPr lang="en-US" altLang="zh-TW" sz="1600" dirty="0"/>
                        <a:t>μ</a:t>
                      </a:r>
                      <a:r>
                        <a:rPr lang="en-US" altLang="zh-TW" sz="1200" baseline="-25000" dirty="0"/>
                        <a:t>1</a:t>
                      </a:r>
                      <a:endParaRPr lang="en-US" altLang="zh-TW" sz="1600" dirty="0"/>
                    </a:p>
                    <a:p>
                      <a:pPr algn="ctr">
                        <a:buNone/>
                      </a:pPr>
                      <a:r>
                        <a:rPr lang="en-US" altLang="zh-TW" sz="1600" dirty="0"/>
                        <a:t>𝛔</a:t>
                      </a:r>
                      <a:r>
                        <a:rPr lang="en-US" altLang="zh-TW" sz="1600" baseline="-25000" dirty="0"/>
                        <a:t>1</a:t>
                      </a:r>
                      <a:endParaRPr lang="en-US" altLang="zh-TW" sz="1600" dirty="0"/>
                    </a:p>
                  </a:txBody>
                  <a:tcPr/>
                </a:tc>
                <a:tc>
                  <a:txBody>
                    <a:bodyPr/>
                    <a:lstStyle/>
                    <a:p>
                      <a:pPr algn="ctr">
                        <a:buNone/>
                      </a:pPr>
                      <a:r>
                        <a:rPr lang="en-US" altLang="zh-TW" sz="1600" dirty="0"/>
                        <a:t>μ</a:t>
                      </a:r>
                      <a:r>
                        <a:rPr lang="en-US" altLang="zh-TW" sz="1200" baseline="-25000" dirty="0"/>
                        <a:t>2</a:t>
                      </a:r>
                      <a:endParaRPr lang="en-US" altLang="zh-TW" sz="1600" dirty="0"/>
                    </a:p>
                    <a:p>
                      <a:pPr algn="ctr">
                        <a:buNone/>
                      </a:pPr>
                      <a:r>
                        <a:rPr lang="en-US" altLang="zh-TW" sz="1600" dirty="0"/>
                        <a:t>𝛔</a:t>
                      </a:r>
                      <a:r>
                        <a:rPr lang="en-US" altLang="zh-TW" sz="1600" baseline="-25000" dirty="0"/>
                        <a:t>2</a:t>
                      </a:r>
                      <a:endParaRPr lang="en-US" altLang="zh-TW" sz="1600" dirty="0"/>
                    </a:p>
                  </a:txBody>
                  <a:tcPr/>
                </a:tc>
                <a:extLst>
                  <a:ext uri="{0D108BD9-81ED-4DB2-BD59-A6C34878D82A}">
                    <a16:rowId xmlns="" xmlns:a16="http://schemas.microsoft.com/office/drawing/2014/main" val="502446117"/>
                  </a:ext>
                </a:extLst>
              </a:tr>
              <a:tr h="646506">
                <a:tc>
                  <a:txBody>
                    <a:bodyPr/>
                    <a:lstStyle/>
                    <a:p>
                      <a:pPr algn="ctr">
                        <a:buNone/>
                      </a:pPr>
                      <a:r>
                        <a:rPr lang="en-US" altLang="zh-TW" sz="1600" dirty="0"/>
                        <a:t>μ</a:t>
                      </a:r>
                      <a:r>
                        <a:rPr lang="en-US" altLang="zh-TW" sz="1200" baseline="-25000" dirty="0"/>
                        <a:t>3</a:t>
                      </a:r>
                      <a:endParaRPr lang="en-US" altLang="zh-TW" sz="1600" dirty="0"/>
                    </a:p>
                    <a:p>
                      <a:pPr algn="ctr">
                        <a:buNone/>
                      </a:pPr>
                      <a:r>
                        <a:rPr lang="en-US" altLang="zh-TW" sz="1600" dirty="0"/>
                        <a:t>𝛔</a:t>
                      </a:r>
                      <a:r>
                        <a:rPr lang="en-US" altLang="zh-TW" sz="1600" baseline="-25000" dirty="0"/>
                        <a:t>3</a:t>
                      </a:r>
                      <a:endParaRPr lang="en-US" altLang="zh-TW" sz="1600" dirty="0"/>
                    </a:p>
                  </a:txBody>
                  <a:tcPr/>
                </a:tc>
                <a:tc>
                  <a:txBody>
                    <a:bodyPr/>
                    <a:lstStyle/>
                    <a:p>
                      <a:pPr algn="ctr">
                        <a:buNone/>
                      </a:pPr>
                      <a:r>
                        <a:rPr lang="en-US" altLang="zh-TW" sz="1600" dirty="0"/>
                        <a:t>μ</a:t>
                      </a:r>
                      <a:r>
                        <a:rPr lang="en-US" altLang="zh-TW" sz="1200" baseline="-25000" dirty="0"/>
                        <a:t>4</a:t>
                      </a:r>
                      <a:endParaRPr lang="en-US" altLang="zh-TW" sz="1600" dirty="0"/>
                    </a:p>
                    <a:p>
                      <a:pPr algn="ctr">
                        <a:buNone/>
                      </a:pPr>
                      <a:r>
                        <a:rPr lang="en-US" altLang="zh-TW" sz="1600" dirty="0"/>
                        <a:t>𝛔</a:t>
                      </a:r>
                      <a:r>
                        <a:rPr lang="en-US" altLang="zh-TW" sz="1600" baseline="-25000" dirty="0"/>
                        <a:t>4</a:t>
                      </a:r>
                      <a:endParaRPr lang="en-US" altLang="zh-TW" sz="1600" dirty="0"/>
                    </a:p>
                  </a:txBody>
                  <a:tcPr/>
                </a:tc>
                <a:tc>
                  <a:txBody>
                    <a:bodyPr/>
                    <a:lstStyle/>
                    <a:p>
                      <a:pPr algn="ctr">
                        <a:buNone/>
                      </a:pPr>
                      <a:r>
                        <a:rPr lang="en-US" altLang="zh-TW" sz="1600" dirty="0"/>
                        <a:t>μ</a:t>
                      </a:r>
                      <a:r>
                        <a:rPr lang="en-US" altLang="zh-TW" sz="1200" baseline="-25000" dirty="0"/>
                        <a:t>5</a:t>
                      </a:r>
                      <a:endParaRPr lang="en-US" altLang="zh-TW" sz="1600" dirty="0"/>
                    </a:p>
                    <a:p>
                      <a:pPr algn="ctr">
                        <a:buNone/>
                      </a:pPr>
                      <a:r>
                        <a:rPr lang="en-US" altLang="zh-TW" sz="1600" dirty="0"/>
                        <a:t>𝛔</a:t>
                      </a:r>
                      <a:r>
                        <a:rPr lang="en-US" altLang="zh-TW" sz="1600" baseline="-25000" dirty="0"/>
                        <a:t>5</a:t>
                      </a:r>
                      <a:endParaRPr lang="en-US" altLang="zh-TW" sz="1600" dirty="0"/>
                    </a:p>
                  </a:txBody>
                  <a:tcPr/>
                </a:tc>
                <a:extLst>
                  <a:ext uri="{0D108BD9-81ED-4DB2-BD59-A6C34878D82A}">
                    <a16:rowId xmlns="" xmlns:a16="http://schemas.microsoft.com/office/drawing/2014/main" val="2597359072"/>
                  </a:ext>
                </a:extLst>
              </a:tr>
              <a:tr h="646506">
                <a:tc>
                  <a:txBody>
                    <a:bodyPr/>
                    <a:lstStyle/>
                    <a:p>
                      <a:pPr algn="ctr">
                        <a:buNone/>
                      </a:pPr>
                      <a:r>
                        <a:rPr lang="en-US" altLang="zh-TW" sz="1600" dirty="0"/>
                        <a:t>μ</a:t>
                      </a:r>
                      <a:r>
                        <a:rPr lang="en-US" altLang="zh-TW" sz="1200" baseline="-25000" dirty="0"/>
                        <a:t>6</a:t>
                      </a:r>
                      <a:endParaRPr lang="en-US" altLang="zh-TW" sz="1600" dirty="0"/>
                    </a:p>
                    <a:p>
                      <a:pPr algn="ctr">
                        <a:buNone/>
                      </a:pPr>
                      <a:r>
                        <a:rPr lang="en-US" altLang="zh-TW" sz="1600" dirty="0"/>
                        <a:t>𝛔</a:t>
                      </a:r>
                      <a:r>
                        <a:rPr lang="en-US" altLang="zh-TW" sz="1600" baseline="-25000" dirty="0"/>
                        <a:t>6</a:t>
                      </a:r>
                      <a:endParaRPr lang="en-US" altLang="zh-TW" sz="1600" dirty="0"/>
                    </a:p>
                  </a:txBody>
                  <a:tcPr/>
                </a:tc>
                <a:tc>
                  <a:txBody>
                    <a:bodyPr/>
                    <a:lstStyle/>
                    <a:p>
                      <a:pPr algn="ctr">
                        <a:buNone/>
                      </a:pPr>
                      <a:r>
                        <a:rPr lang="en-US" altLang="zh-TW" sz="1600" dirty="0"/>
                        <a:t>μ</a:t>
                      </a:r>
                      <a:r>
                        <a:rPr lang="en-US" altLang="zh-TW" sz="1200" baseline="-25000" dirty="0"/>
                        <a:t>7</a:t>
                      </a:r>
                      <a:endParaRPr lang="en-US" altLang="zh-TW" sz="1600" dirty="0"/>
                    </a:p>
                    <a:p>
                      <a:pPr algn="ctr">
                        <a:buNone/>
                      </a:pPr>
                      <a:r>
                        <a:rPr lang="en-US" altLang="zh-TW" sz="1600" dirty="0"/>
                        <a:t>𝛔</a:t>
                      </a:r>
                      <a:r>
                        <a:rPr lang="en-US" altLang="zh-TW" sz="1600" baseline="-25000" dirty="0"/>
                        <a:t>7</a:t>
                      </a:r>
                      <a:endParaRPr lang="en-US" altLang="zh-TW" sz="1600" dirty="0"/>
                    </a:p>
                  </a:txBody>
                  <a:tcPr/>
                </a:tc>
                <a:tc>
                  <a:txBody>
                    <a:bodyPr/>
                    <a:lstStyle/>
                    <a:p>
                      <a:pPr algn="ctr">
                        <a:buNone/>
                      </a:pPr>
                      <a:r>
                        <a:rPr lang="en-US" altLang="zh-TW" sz="1600" dirty="0"/>
                        <a:t>μ</a:t>
                      </a:r>
                      <a:r>
                        <a:rPr lang="en-US" altLang="zh-TW" sz="1200" baseline="-25000" dirty="0"/>
                        <a:t>8</a:t>
                      </a:r>
                      <a:endParaRPr lang="en-US" altLang="zh-TW" sz="1600" dirty="0"/>
                    </a:p>
                    <a:p>
                      <a:pPr algn="ctr">
                        <a:buNone/>
                      </a:pPr>
                      <a:r>
                        <a:rPr lang="en-US" altLang="zh-TW" sz="1600" dirty="0"/>
                        <a:t>𝛔</a:t>
                      </a:r>
                      <a:r>
                        <a:rPr lang="en-US" altLang="zh-TW" sz="1600" baseline="-25000" dirty="0"/>
                        <a:t>8</a:t>
                      </a:r>
                      <a:endParaRPr lang="en-US" altLang="zh-TW" sz="1600" dirty="0"/>
                    </a:p>
                  </a:txBody>
                  <a:tcPr/>
                </a:tc>
                <a:extLst>
                  <a:ext uri="{0D108BD9-81ED-4DB2-BD59-A6C34878D82A}">
                    <a16:rowId xmlns="" xmlns:a16="http://schemas.microsoft.com/office/drawing/2014/main" val="592393766"/>
                  </a:ext>
                </a:extLst>
              </a:tr>
            </a:tbl>
          </a:graphicData>
        </a:graphic>
      </p:graphicFrame>
      <p:cxnSp>
        <p:nvCxnSpPr>
          <p:cNvPr id="16" name="直線箭頭接點 15">
            <a:extLst>
              <a:ext uri="{FF2B5EF4-FFF2-40B4-BE49-F238E27FC236}">
                <a16:creationId xmlns="" xmlns:a16="http://schemas.microsoft.com/office/drawing/2014/main" id="{7DCA3F2D-5E87-894B-B6DD-D53D83B07FA9}"/>
              </a:ext>
            </a:extLst>
          </p:cNvPr>
          <p:cNvCxnSpPr>
            <a:cxnSpLocks/>
            <a:stCxn id="18" idx="1"/>
            <a:endCxn id="105" idx="3"/>
          </p:cNvCxnSpPr>
          <p:nvPr/>
        </p:nvCxnSpPr>
        <p:spPr>
          <a:xfrm flipH="1">
            <a:off x="9026276" y="4903492"/>
            <a:ext cx="395866" cy="286"/>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線箭頭接點 16">
            <a:extLst>
              <a:ext uri="{FF2B5EF4-FFF2-40B4-BE49-F238E27FC236}">
                <a16:creationId xmlns="" xmlns:a16="http://schemas.microsoft.com/office/drawing/2014/main" id="{36E04213-5BF7-AF4D-9339-1FC581034256}"/>
              </a:ext>
            </a:extLst>
          </p:cNvPr>
          <p:cNvCxnSpPr>
            <a:cxnSpLocks/>
          </p:cNvCxnSpPr>
          <p:nvPr/>
        </p:nvCxnSpPr>
        <p:spPr>
          <a:xfrm>
            <a:off x="5322250" y="4884519"/>
            <a:ext cx="344259"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 xmlns:a16="http://schemas.microsoft.com/office/drawing/2014/main" id="{DBECAAB4-D0F2-104C-8B2D-4DF00C8E0037}"/>
              </a:ext>
            </a:extLst>
          </p:cNvPr>
          <p:cNvSpPr/>
          <p:nvPr/>
        </p:nvSpPr>
        <p:spPr>
          <a:xfrm>
            <a:off x="9422142" y="3990357"/>
            <a:ext cx="1806906" cy="182627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9" name="橢圓 18">
            <a:extLst>
              <a:ext uri="{FF2B5EF4-FFF2-40B4-BE49-F238E27FC236}">
                <a16:creationId xmlns="" xmlns:a16="http://schemas.microsoft.com/office/drawing/2014/main" id="{65B88BFE-1AA4-244D-8025-2EDDFF63F21D}"/>
              </a:ext>
            </a:extLst>
          </p:cNvPr>
          <p:cNvSpPr/>
          <p:nvPr/>
        </p:nvSpPr>
        <p:spPr>
          <a:xfrm>
            <a:off x="9523304" y="4049891"/>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0" name="橢圓 19">
            <a:extLst>
              <a:ext uri="{FF2B5EF4-FFF2-40B4-BE49-F238E27FC236}">
                <a16:creationId xmlns="" xmlns:a16="http://schemas.microsoft.com/office/drawing/2014/main" id="{E09AFBC6-3388-8540-8B0E-4B9EE13BE904}"/>
              </a:ext>
            </a:extLst>
          </p:cNvPr>
          <p:cNvSpPr/>
          <p:nvPr/>
        </p:nvSpPr>
        <p:spPr>
          <a:xfrm>
            <a:off x="9711401" y="4049890"/>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1" name="橢圓 20">
            <a:extLst>
              <a:ext uri="{FF2B5EF4-FFF2-40B4-BE49-F238E27FC236}">
                <a16:creationId xmlns="" xmlns:a16="http://schemas.microsoft.com/office/drawing/2014/main" id="{7483BC99-5D51-764C-B331-E94757ADD3AB}"/>
              </a:ext>
            </a:extLst>
          </p:cNvPr>
          <p:cNvSpPr/>
          <p:nvPr/>
        </p:nvSpPr>
        <p:spPr>
          <a:xfrm>
            <a:off x="9899498" y="404542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2" name="橢圓 21">
            <a:extLst>
              <a:ext uri="{FF2B5EF4-FFF2-40B4-BE49-F238E27FC236}">
                <a16:creationId xmlns="" xmlns:a16="http://schemas.microsoft.com/office/drawing/2014/main" id="{BDB2A6CF-0C6A-9E49-8BD2-AA44B04CA136}"/>
              </a:ext>
            </a:extLst>
          </p:cNvPr>
          <p:cNvSpPr/>
          <p:nvPr/>
        </p:nvSpPr>
        <p:spPr>
          <a:xfrm>
            <a:off x="10087595" y="405474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3" name="橢圓 22">
            <a:extLst>
              <a:ext uri="{FF2B5EF4-FFF2-40B4-BE49-F238E27FC236}">
                <a16:creationId xmlns="" xmlns:a16="http://schemas.microsoft.com/office/drawing/2014/main" id="{3DFF03ED-1308-A449-BA89-1DC401C07A7A}"/>
              </a:ext>
            </a:extLst>
          </p:cNvPr>
          <p:cNvSpPr/>
          <p:nvPr/>
        </p:nvSpPr>
        <p:spPr>
          <a:xfrm>
            <a:off x="10273549" y="405474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4" name="橢圓 23">
            <a:extLst>
              <a:ext uri="{FF2B5EF4-FFF2-40B4-BE49-F238E27FC236}">
                <a16:creationId xmlns="" xmlns:a16="http://schemas.microsoft.com/office/drawing/2014/main" id="{E47BB980-C501-6746-B876-2219B685633B}"/>
              </a:ext>
            </a:extLst>
          </p:cNvPr>
          <p:cNvSpPr/>
          <p:nvPr/>
        </p:nvSpPr>
        <p:spPr>
          <a:xfrm>
            <a:off x="10458690" y="405474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5" name="橢圓 24">
            <a:extLst>
              <a:ext uri="{FF2B5EF4-FFF2-40B4-BE49-F238E27FC236}">
                <a16:creationId xmlns="" xmlns:a16="http://schemas.microsoft.com/office/drawing/2014/main" id="{DD7F86E6-9FEF-D142-A1AE-3973B3E357F2}"/>
              </a:ext>
            </a:extLst>
          </p:cNvPr>
          <p:cNvSpPr/>
          <p:nvPr/>
        </p:nvSpPr>
        <p:spPr>
          <a:xfrm>
            <a:off x="10646787" y="405474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6" name="橢圓 25">
            <a:extLst>
              <a:ext uri="{FF2B5EF4-FFF2-40B4-BE49-F238E27FC236}">
                <a16:creationId xmlns="" xmlns:a16="http://schemas.microsoft.com/office/drawing/2014/main" id="{59E68910-95DC-9E42-A28C-EEE3A6C97924}"/>
              </a:ext>
            </a:extLst>
          </p:cNvPr>
          <p:cNvSpPr/>
          <p:nvPr/>
        </p:nvSpPr>
        <p:spPr>
          <a:xfrm>
            <a:off x="10834884" y="405503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7" name="橢圓 26">
            <a:extLst>
              <a:ext uri="{FF2B5EF4-FFF2-40B4-BE49-F238E27FC236}">
                <a16:creationId xmlns="" xmlns:a16="http://schemas.microsoft.com/office/drawing/2014/main" id="{B6E395D5-1D9E-A141-B882-03CA51E77B45}"/>
              </a:ext>
            </a:extLst>
          </p:cNvPr>
          <p:cNvSpPr/>
          <p:nvPr/>
        </p:nvSpPr>
        <p:spPr>
          <a:xfrm>
            <a:off x="11018155" y="405474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8" name="橢圓 27">
            <a:extLst>
              <a:ext uri="{FF2B5EF4-FFF2-40B4-BE49-F238E27FC236}">
                <a16:creationId xmlns="" xmlns:a16="http://schemas.microsoft.com/office/drawing/2014/main" id="{464A62FD-B092-C14B-9C7B-C0FFE529807D}"/>
              </a:ext>
            </a:extLst>
          </p:cNvPr>
          <p:cNvSpPr/>
          <p:nvPr/>
        </p:nvSpPr>
        <p:spPr>
          <a:xfrm>
            <a:off x="9523304" y="424600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9" name="橢圓 28">
            <a:extLst>
              <a:ext uri="{FF2B5EF4-FFF2-40B4-BE49-F238E27FC236}">
                <a16:creationId xmlns="" xmlns:a16="http://schemas.microsoft.com/office/drawing/2014/main" id="{7BADD377-2894-0B44-BB4A-D5E314DE129C}"/>
              </a:ext>
            </a:extLst>
          </p:cNvPr>
          <p:cNvSpPr/>
          <p:nvPr/>
        </p:nvSpPr>
        <p:spPr>
          <a:xfrm>
            <a:off x="9711401" y="4246005"/>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0" name="橢圓 29">
            <a:extLst>
              <a:ext uri="{FF2B5EF4-FFF2-40B4-BE49-F238E27FC236}">
                <a16:creationId xmlns="" xmlns:a16="http://schemas.microsoft.com/office/drawing/2014/main" id="{98480788-4746-334B-B3B2-9B94961E720E}"/>
              </a:ext>
            </a:extLst>
          </p:cNvPr>
          <p:cNvSpPr/>
          <p:nvPr/>
        </p:nvSpPr>
        <p:spPr>
          <a:xfrm>
            <a:off x="9899498" y="424153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1" name="橢圓 30">
            <a:extLst>
              <a:ext uri="{FF2B5EF4-FFF2-40B4-BE49-F238E27FC236}">
                <a16:creationId xmlns="" xmlns:a16="http://schemas.microsoft.com/office/drawing/2014/main" id="{ECA4EFE9-83D9-F84D-9C79-E5427A30E1BA}"/>
              </a:ext>
            </a:extLst>
          </p:cNvPr>
          <p:cNvSpPr/>
          <p:nvPr/>
        </p:nvSpPr>
        <p:spPr>
          <a:xfrm>
            <a:off x="10087595" y="425086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2" name="橢圓 31">
            <a:extLst>
              <a:ext uri="{FF2B5EF4-FFF2-40B4-BE49-F238E27FC236}">
                <a16:creationId xmlns="" xmlns:a16="http://schemas.microsoft.com/office/drawing/2014/main" id="{8CB937BF-847D-534E-BA84-22D29CF20B4B}"/>
              </a:ext>
            </a:extLst>
          </p:cNvPr>
          <p:cNvSpPr/>
          <p:nvPr/>
        </p:nvSpPr>
        <p:spPr>
          <a:xfrm>
            <a:off x="10273549" y="425086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3" name="橢圓 32">
            <a:extLst>
              <a:ext uri="{FF2B5EF4-FFF2-40B4-BE49-F238E27FC236}">
                <a16:creationId xmlns="" xmlns:a16="http://schemas.microsoft.com/office/drawing/2014/main" id="{4240DD01-2220-3D40-99C7-ACEA173A1130}"/>
              </a:ext>
            </a:extLst>
          </p:cNvPr>
          <p:cNvSpPr/>
          <p:nvPr/>
        </p:nvSpPr>
        <p:spPr>
          <a:xfrm>
            <a:off x="10458690" y="425086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4" name="橢圓 33">
            <a:extLst>
              <a:ext uri="{FF2B5EF4-FFF2-40B4-BE49-F238E27FC236}">
                <a16:creationId xmlns="" xmlns:a16="http://schemas.microsoft.com/office/drawing/2014/main" id="{E46D25D8-0E14-5543-8C1B-F63A39F69676}"/>
              </a:ext>
            </a:extLst>
          </p:cNvPr>
          <p:cNvSpPr/>
          <p:nvPr/>
        </p:nvSpPr>
        <p:spPr>
          <a:xfrm>
            <a:off x="10646787" y="425086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5" name="橢圓 34">
            <a:extLst>
              <a:ext uri="{FF2B5EF4-FFF2-40B4-BE49-F238E27FC236}">
                <a16:creationId xmlns="" xmlns:a16="http://schemas.microsoft.com/office/drawing/2014/main" id="{DA408855-EF85-7E4E-90BC-8D624FA17937}"/>
              </a:ext>
            </a:extLst>
          </p:cNvPr>
          <p:cNvSpPr/>
          <p:nvPr/>
        </p:nvSpPr>
        <p:spPr>
          <a:xfrm>
            <a:off x="10834884" y="425115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6" name="橢圓 35">
            <a:extLst>
              <a:ext uri="{FF2B5EF4-FFF2-40B4-BE49-F238E27FC236}">
                <a16:creationId xmlns="" xmlns:a16="http://schemas.microsoft.com/office/drawing/2014/main" id="{5785788A-60F1-D245-8760-A25560EA66D3}"/>
              </a:ext>
            </a:extLst>
          </p:cNvPr>
          <p:cNvSpPr/>
          <p:nvPr/>
        </p:nvSpPr>
        <p:spPr>
          <a:xfrm>
            <a:off x="11018155" y="425086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7" name="橢圓 36">
            <a:extLst>
              <a:ext uri="{FF2B5EF4-FFF2-40B4-BE49-F238E27FC236}">
                <a16:creationId xmlns="" xmlns:a16="http://schemas.microsoft.com/office/drawing/2014/main" id="{B2750B70-716A-454C-B2B1-FF964BD4012F}"/>
              </a:ext>
            </a:extLst>
          </p:cNvPr>
          <p:cNvSpPr/>
          <p:nvPr/>
        </p:nvSpPr>
        <p:spPr>
          <a:xfrm>
            <a:off x="9523304" y="443830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8" name="橢圓 37">
            <a:extLst>
              <a:ext uri="{FF2B5EF4-FFF2-40B4-BE49-F238E27FC236}">
                <a16:creationId xmlns="" xmlns:a16="http://schemas.microsoft.com/office/drawing/2014/main" id="{E7CD0B49-549D-CE4B-9E23-1A1A51BE0AAA}"/>
              </a:ext>
            </a:extLst>
          </p:cNvPr>
          <p:cNvSpPr/>
          <p:nvPr/>
        </p:nvSpPr>
        <p:spPr>
          <a:xfrm>
            <a:off x="9711401" y="443830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9" name="橢圓 38">
            <a:extLst>
              <a:ext uri="{FF2B5EF4-FFF2-40B4-BE49-F238E27FC236}">
                <a16:creationId xmlns="" xmlns:a16="http://schemas.microsoft.com/office/drawing/2014/main" id="{24088FE2-09DD-6847-8935-334F511B8E81}"/>
              </a:ext>
            </a:extLst>
          </p:cNvPr>
          <p:cNvSpPr/>
          <p:nvPr/>
        </p:nvSpPr>
        <p:spPr>
          <a:xfrm>
            <a:off x="9899498" y="443383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0" name="橢圓 39">
            <a:extLst>
              <a:ext uri="{FF2B5EF4-FFF2-40B4-BE49-F238E27FC236}">
                <a16:creationId xmlns="" xmlns:a16="http://schemas.microsoft.com/office/drawing/2014/main" id="{85E6ADAE-7DA1-F64C-84B8-165D3D475B5D}"/>
              </a:ext>
            </a:extLst>
          </p:cNvPr>
          <p:cNvSpPr/>
          <p:nvPr/>
        </p:nvSpPr>
        <p:spPr>
          <a:xfrm>
            <a:off x="10087595" y="444315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1" name="橢圓 40">
            <a:extLst>
              <a:ext uri="{FF2B5EF4-FFF2-40B4-BE49-F238E27FC236}">
                <a16:creationId xmlns="" xmlns:a16="http://schemas.microsoft.com/office/drawing/2014/main" id="{3ADBD72E-DB26-5147-B72F-5FEBB4ADE5CE}"/>
              </a:ext>
            </a:extLst>
          </p:cNvPr>
          <p:cNvSpPr/>
          <p:nvPr/>
        </p:nvSpPr>
        <p:spPr>
          <a:xfrm>
            <a:off x="10273549" y="444315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2" name="橢圓 41">
            <a:extLst>
              <a:ext uri="{FF2B5EF4-FFF2-40B4-BE49-F238E27FC236}">
                <a16:creationId xmlns="" xmlns:a16="http://schemas.microsoft.com/office/drawing/2014/main" id="{18908D6E-7720-2D47-BE81-FCC776C23271}"/>
              </a:ext>
            </a:extLst>
          </p:cNvPr>
          <p:cNvSpPr/>
          <p:nvPr/>
        </p:nvSpPr>
        <p:spPr>
          <a:xfrm>
            <a:off x="10458690" y="444315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3" name="橢圓 42">
            <a:extLst>
              <a:ext uri="{FF2B5EF4-FFF2-40B4-BE49-F238E27FC236}">
                <a16:creationId xmlns="" xmlns:a16="http://schemas.microsoft.com/office/drawing/2014/main" id="{C87CC339-A4FC-0044-9399-80FA26A33516}"/>
              </a:ext>
            </a:extLst>
          </p:cNvPr>
          <p:cNvSpPr/>
          <p:nvPr/>
        </p:nvSpPr>
        <p:spPr>
          <a:xfrm>
            <a:off x="10646787" y="444315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4" name="橢圓 43">
            <a:extLst>
              <a:ext uri="{FF2B5EF4-FFF2-40B4-BE49-F238E27FC236}">
                <a16:creationId xmlns="" xmlns:a16="http://schemas.microsoft.com/office/drawing/2014/main" id="{36DCEDA0-5BFA-104B-8D43-A29CB1319A3A}"/>
              </a:ext>
            </a:extLst>
          </p:cNvPr>
          <p:cNvSpPr/>
          <p:nvPr/>
        </p:nvSpPr>
        <p:spPr>
          <a:xfrm>
            <a:off x="10834884" y="4443451"/>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5" name="橢圓 44">
            <a:extLst>
              <a:ext uri="{FF2B5EF4-FFF2-40B4-BE49-F238E27FC236}">
                <a16:creationId xmlns="" xmlns:a16="http://schemas.microsoft.com/office/drawing/2014/main" id="{9453D5C3-D45B-FA41-8AAA-05FAA0CBCABF}"/>
              </a:ext>
            </a:extLst>
          </p:cNvPr>
          <p:cNvSpPr/>
          <p:nvPr/>
        </p:nvSpPr>
        <p:spPr>
          <a:xfrm>
            <a:off x="11018155" y="444315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6" name="橢圓 45">
            <a:extLst>
              <a:ext uri="{FF2B5EF4-FFF2-40B4-BE49-F238E27FC236}">
                <a16:creationId xmlns="" xmlns:a16="http://schemas.microsoft.com/office/drawing/2014/main" id="{0DA332BC-FEE2-C24C-B42E-FD6277A8418C}"/>
              </a:ext>
            </a:extLst>
          </p:cNvPr>
          <p:cNvSpPr/>
          <p:nvPr/>
        </p:nvSpPr>
        <p:spPr>
          <a:xfrm>
            <a:off x="9523304" y="463545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7" name="橢圓 46">
            <a:extLst>
              <a:ext uri="{FF2B5EF4-FFF2-40B4-BE49-F238E27FC236}">
                <a16:creationId xmlns="" xmlns:a16="http://schemas.microsoft.com/office/drawing/2014/main" id="{4E7F77A5-3109-B848-A6B5-5086DCD8862B}"/>
              </a:ext>
            </a:extLst>
          </p:cNvPr>
          <p:cNvSpPr/>
          <p:nvPr/>
        </p:nvSpPr>
        <p:spPr>
          <a:xfrm>
            <a:off x="9711401" y="463545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8" name="橢圓 47">
            <a:extLst>
              <a:ext uri="{FF2B5EF4-FFF2-40B4-BE49-F238E27FC236}">
                <a16:creationId xmlns="" xmlns:a16="http://schemas.microsoft.com/office/drawing/2014/main" id="{FBC92789-61BA-5E4E-959D-6CF352BDE6CB}"/>
              </a:ext>
            </a:extLst>
          </p:cNvPr>
          <p:cNvSpPr/>
          <p:nvPr/>
        </p:nvSpPr>
        <p:spPr>
          <a:xfrm>
            <a:off x="9899498" y="4630988"/>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9" name="橢圓 48">
            <a:extLst>
              <a:ext uri="{FF2B5EF4-FFF2-40B4-BE49-F238E27FC236}">
                <a16:creationId xmlns="" xmlns:a16="http://schemas.microsoft.com/office/drawing/2014/main" id="{3B765D57-A18F-994C-820F-8FC3196F2498}"/>
              </a:ext>
            </a:extLst>
          </p:cNvPr>
          <p:cNvSpPr/>
          <p:nvPr/>
        </p:nvSpPr>
        <p:spPr>
          <a:xfrm>
            <a:off x="10087595" y="464031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0" name="橢圓 49">
            <a:extLst>
              <a:ext uri="{FF2B5EF4-FFF2-40B4-BE49-F238E27FC236}">
                <a16:creationId xmlns="" xmlns:a16="http://schemas.microsoft.com/office/drawing/2014/main" id="{D4225E77-7133-754B-8454-7330FEFCA11F}"/>
              </a:ext>
            </a:extLst>
          </p:cNvPr>
          <p:cNvSpPr/>
          <p:nvPr/>
        </p:nvSpPr>
        <p:spPr>
          <a:xfrm>
            <a:off x="10273549" y="464031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1" name="橢圓 50">
            <a:extLst>
              <a:ext uri="{FF2B5EF4-FFF2-40B4-BE49-F238E27FC236}">
                <a16:creationId xmlns="" xmlns:a16="http://schemas.microsoft.com/office/drawing/2014/main" id="{92F05E82-2F0E-1840-AFDF-AEC3465045C8}"/>
              </a:ext>
            </a:extLst>
          </p:cNvPr>
          <p:cNvSpPr/>
          <p:nvPr/>
        </p:nvSpPr>
        <p:spPr>
          <a:xfrm>
            <a:off x="10458690" y="464031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2" name="橢圓 51">
            <a:extLst>
              <a:ext uri="{FF2B5EF4-FFF2-40B4-BE49-F238E27FC236}">
                <a16:creationId xmlns="" xmlns:a16="http://schemas.microsoft.com/office/drawing/2014/main" id="{F077AD4A-2FFB-C644-8E0F-A078C1C7CAEF}"/>
              </a:ext>
            </a:extLst>
          </p:cNvPr>
          <p:cNvSpPr/>
          <p:nvPr/>
        </p:nvSpPr>
        <p:spPr>
          <a:xfrm>
            <a:off x="10646787" y="464031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3" name="橢圓 52">
            <a:extLst>
              <a:ext uri="{FF2B5EF4-FFF2-40B4-BE49-F238E27FC236}">
                <a16:creationId xmlns="" xmlns:a16="http://schemas.microsoft.com/office/drawing/2014/main" id="{D2204612-EFE8-A142-9741-C568B5126E1B}"/>
              </a:ext>
            </a:extLst>
          </p:cNvPr>
          <p:cNvSpPr/>
          <p:nvPr/>
        </p:nvSpPr>
        <p:spPr>
          <a:xfrm>
            <a:off x="10834884" y="4640605"/>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4" name="橢圓 53">
            <a:extLst>
              <a:ext uri="{FF2B5EF4-FFF2-40B4-BE49-F238E27FC236}">
                <a16:creationId xmlns="" xmlns:a16="http://schemas.microsoft.com/office/drawing/2014/main" id="{B8C831A5-237C-004B-A9BC-7E77E125639F}"/>
              </a:ext>
            </a:extLst>
          </p:cNvPr>
          <p:cNvSpPr/>
          <p:nvPr/>
        </p:nvSpPr>
        <p:spPr>
          <a:xfrm>
            <a:off x="11018155" y="464031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5" name="橢圓 54">
            <a:extLst>
              <a:ext uri="{FF2B5EF4-FFF2-40B4-BE49-F238E27FC236}">
                <a16:creationId xmlns="" xmlns:a16="http://schemas.microsoft.com/office/drawing/2014/main" id="{92692C9F-A009-0F46-B023-9186D654CBD0}"/>
              </a:ext>
            </a:extLst>
          </p:cNvPr>
          <p:cNvSpPr/>
          <p:nvPr/>
        </p:nvSpPr>
        <p:spPr>
          <a:xfrm>
            <a:off x="9523304" y="4840020"/>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6" name="橢圓 55">
            <a:extLst>
              <a:ext uri="{FF2B5EF4-FFF2-40B4-BE49-F238E27FC236}">
                <a16:creationId xmlns="" xmlns:a16="http://schemas.microsoft.com/office/drawing/2014/main" id="{8FEED26E-2F26-714A-B327-C15C020AF924}"/>
              </a:ext>
            </a:extLst>
          </p:cNvPr>
          <p:cNvSpPr/>
          <p:nvPr/>
        </p:nvSpPr>
        <p:spPr>
          <a:xfrm>
            <a:off x="9711401" y="484001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7" name="橢圓 56">
            <a:extLst>
              <a:ext uri="{FF2B5EF4-FFF2-40B4-BE49-F238E27FC236}">
                <a16:creationId xmlns="" xmlns:a16="http://schemas.microsoft.com/office/drawing/2014/main" id="{93D33256-6397-2741-881D-7FBC9CF64149}"/>
              </a:ext>
            </a:extLst>
          </p:cNvPr>
          <p:cNvSpPr/>
          <p:nvPr/>
        </p:nvSpPr>
        <p:spPr>
          <a:xfrm>
            <a:off x="9899498" y="4835551"/>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8" name="橢圓 57">
            <a:extLst>
              <a:ext uri="{FF2B5EF4-FFF2-40B4-BE49-F238E27FC236}">
                <a16:creationId xmlns="" xmlns:a16="http://schemas.microsoft.com/office/drawing/2014/main" id="{C542259F-AB7E-B148-8476-7DEE23BF0D84}"/>
              </a:ext>
            </a:extLst>
          </p:cNvPr>
          <p:cNvSpPr/>
          <p:nvPr/>
        </p:nvSpPr>
        <p:spPr>
          <a:xfrm>
            <a:off x="10087595" y="48448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9" name="橢圓 58">
            <a:extLst>
              <a:ext uri="{FF2B5EF4-FFF2-40B4-BE49-F238E27FC236}">
                <a16:creationId xmlns="" xmlns:a16="http://schemas.microsoft.com/office/drawing/2014/main" id="{C31C04A3-C110-A849-9A1F-28B64D3FECC3}"/>
              </a:ext>
            </a:extLst>
          </p:cNvPr>
          <p:cNvSpPr/>
          <p:nvPr/>
        </p:nvSpPr>
        <p:spPr>
          <a:xfrm>
            <a:off x="10273549" y="48448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0" name="橢圓 59">
            <a:extLst>
              <a:ext uri="{FF2B5EF4-FFF2-40B4-BE49-F238E27FC236}">
                <a16:creationId xmlns="" xmlns:a16="http://schemas.microsoft.com/office/drawing/2014/main" id="{82D9AA9F-0504-0C46-967B-C0F589B214B1}"/>
              </a:ext>
            </a:extLst>
          </p:cNvPr>
          <p:cNvSpPr/>
          <p:nvPr/>
        </p:nvSpPr>
        <p:spPr>
          <a:xfrm>
            <a:off x="10458690" y="48448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1" name="橢圓 60">
            <a:extLst>
              <a:ext uri="{FF2B5EF4-FFF2-40B4-BE49-F238E27FC236}">
                <a16:creationId xmlns="" xmlns:a16="http://schemas.microsoft.com/office/drawing/2014/main" id="{3513B1AB-BF9D-4E44-A1FC-92A3332B559C}"/>
              </a:ext>
            </a:extLst>
          </p:cNvPr>
          <p:cNvSpPr/>
          <p:nvPr/>
        </p:nvSpPr>
        <p:spPr>
          <a:xfrm>
            <a:off x="10646787" y="48448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2" name="橢圓 61">
            <a:extLst>
              <a:ext uri="{FF2B5EF4-FFF2-40B4-BE49-F238E27FC236}">
                <a16:creationId xmlns="" xmlns:a16="http://schemas.microsoft.com/office/drawing/2014/main" id="{C8C20404-FEF4-294D-8523-00B78EEA757C}"/>
              </a:ext>
            </a:extLst>
          </p:cNvPr>
          <p:cNvSpPr/>
          <p:nvPr/>
        </p:nvSpPr>
        <p:spPr>
          <a:xfrm>
            <a:off x="10834884" y="4845168"/>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3" name="橢圓 62">
            <a:extLst>
              <a:ext uri="{FF2B5EF4-FFF2-40B4-BE49-F238E27FC236}">
                <a16:creationId xmlns="" xmlns:a16="http://schemas.microsoft.com/office/drawing/2014/main" id="{891F5B67-B5EB-3641-8DC8-397E8B3A8F83}"/>
              </a:ext>
            </a:extLst>
          </p:cNvPr>
          <p:cNvSpPr/>
          <p:nvPr/>
        </p:nvSpPr>
        <p:spPr>
          <a:xfrm>
            <a:off x="11018155" y="48448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4" name="橢圓 63">
            <a:extLst>
              <a:ext uri="{FF2B5EF4-FFF2-40B4-BE49-F238E27FC236}">
                <a16:creationId xmlns="" xmlns:a16="http://schemas.microsoft.com/office/drawing/2014/main" id="{81C5D0F0-FC21-8A46-A11D-4B1F28EDB91D}"/>
              </a:ext>
            </a:extLst>
          </p:cNvPr>
          <p:cNvSpPr/>
          <p:nvPr/>
        </p:nvSpPr>
        <p:spPr>
          <a:xfrm>
            <a:off x="9523304" y="50398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5" name="橢圓 64">
            <a:extLst>
              <a:ext uri="{FF2B5EF4-FFF2-40B4-BE49-F238E27FC236}">
                <a16:creationId xmlns="" xmlns:a16="http://schemas.microsoft.com/office/drawing/2014/main" id="{7C2F57BD-DA92-2D41-8E39-E7F60AA938D0}"/>
              </a:ext>
            </a:extLst>
          </p:cNvPr>
          <p:cNvSpPr/>
          <p:nvPr/>
        </p:nvSpPr>
        <p:spPr>
          <a:xfrm>
            <a:off x="9711401" y="5039832"/>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6" name="橢圓 65">
            <a:extLst>
              <a:ext uri="{FF2B5EF4-FFF2-40B4-BE49-F238E27FC236}">
                <a16:creationId xmlns="" xmlns:a16="http://schemas.microsoft.com/office/drawing/2014/main" id="{AD5B806D-E1A7-1147-8687-D79A698B9143}"/>
              </a:ext>
            </a:extLst>
          </p:cNvPr>
          <p:cNvSpPr/>
          <p:nvPr/>
        </p:nvSpPr>
        <p:spPr>
          <a:xfrm>
            <a:off x="9899498" y="503536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7" name="橢圓 66">
            <a:extLst>
              <a:ext uri="{FF2B5EF4-FFF2-40B4-BE49-F238E27FC236}">
                <a16:creationId xmlns="" xmlns:a16="http://schemas.microsoft.com/office/drawing/2014/main" id="{1A8C6E3D-100B-8444-82AD-041B6AE957FC}"/>
              </a:ext>
            </a:extLst>
          </p:cNvPr>
          <p:cNvSpPr/>
          <p:nvPr/>
        </p:nvSpPr>
        <p:spPr>
          <a:xfrm>
            <a:off x="10087595" y="504468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8" name="橢圓 67">
            <a:extLst>
              <a:ext uri="{FF2B5EF4-FFF2-40B4-BE49-F238E27FC236}">
                <a16:creationId xmlns="" xmlns:a16="http://schemas.microsoft.com/office/drawing/2014/main" id="{B4733733-F583-6D47-8EB8-46760298C586}"/>
              </a:ext>
            </a:extLst>
          </p:cNvPr>
          <p:cNvSpPr/>
          <p:nvPr/>
        </p:nvSpPr>
        <p:spPr>
          <a:xfrm>
            <a:off x="10273549" y="504468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9" name="橢圓 68">
            <a:extLst>
              <a:ext uri="{FF2B5EF4-FFF2-40B4-BE49-F238E27FC236}">
                <a16:creationId xmlns="" xmlns:a16="http://schemas.microsoft.com/office/drawing/2014/main" id="{0FCB994B-1FD6-3443-8F04-FB8C8D37C8B2}"/>
              </a:ext>
            </a:extLst>
          </p:cNvPr>
          <p:cNvSpPr/>
          <p:nvPr/>
        </p:nvSpPr>
        <p:spPr>
          <a:xfrm>
            <a:off x="10458690" y="504468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0" name="橢圓 69">
            <a:extLst>
              <a:ext uri="{FF2B5EF4-FFF2-40B4-BE49-F238E27FC236}">
                <a16:creationId xmlns="" xmlns:a16="http://schemas.microsoft.com/office/drawing/2014/main" id="{F4C09973-44DE-024B-B2B6-C3CC7981ECA2}"/>
              </a:ext>
            </a:extLst>
          </p:cNvPr>
          <p:cNvSpPr/>
          <p:nvPr/>
        </p:nvSpPr>
        <p:spPr>
          <a:xfrm>
            <a:off x="10646787" y="504468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1" name="橢圓 70">
            <a:extLst>
              <a:ext uri="{FF2B5EF4-FFF2-40B4-BE49-F238E27FC236}">
                <a16:creationId xmlns="" xmlns:a16="http://schemas.microsoft.com/office/drawing/2014/main" id="{341715EC-17F0-6040-B7D3-5A3AA8D515B2}"/>
              </a:ext>
            </a:extLst>
          </p:cNvPr>
          <p:cNvSpPr/>
          <p:nvPr/>
        </p:nvSpPr>
        <p:spPr>
          <a:xfrm>
            <a:off x="10834884" y="5044981"/>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2" name="橢圓 71">
            <a:extLst>
              <a:ext uri="{FF2B5EF4-FFF2-40B4-BE49-F238E27FC236}">
                <a16:creationId xmlns="" xmlns:a16="http://schemas.microsoft.com/office/drawing/2014/main" id="{E21FA11B-066C-2D42-BA53-C35BB048378F}"/>
              </a:ext>
            </a:extLst>
          </p:cNvPr>
          <p:cNvSpPr/>
          <p:nvPr/>
        </p:nvSpPr>
        <p:spPr>
          <a:xfrm>
            <a:off x="11018155" y="504468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3" name="橢圓 72">
            <a:extLst>
              <a:ext uri="{FF2B5EF4-FFF2-40B4-BE49-F238E27FC236}">
                <a16:creationId xmlns="" xmlns:a16="http://schemas.microsoft.com/office/drawing/2014/main" id="{BA3E4BAF-FED6-F449-A553-1BA8CBFD9560}"/>
              </a:ext>
            </a:extLst>
          </p:cNvPr>
          <p:cNvSpPr/>
          <p:nvPr/>
        </p:nvSpPr>
        <p:spPr>
          <a:xfrm>
            <a:off x="9523304" y="5244318"/>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4" name="橢圓 73">
            <a:extLst>
              <a:ext uri="{FF2B5EF4-FFF2-40B4-BE49-F238E27FC236}">
                <a16:creationId xmlns="" xmlns:a16="http://schemas.microsoft.com/office/drawing/2014/main" id="{5ACE2F06-0777-3047-854A-07D3A627D1B0}"/>
              </a:ext>
            </a:extLst>
          </p:cNvPr>
          <p:cNvSpPr/>
          <p:nvPr/>
        </p:nvSpPr>
        <p:spPr>
          <a:xfrm>
            <a:off x="9711401" y="524431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5" name="橢圓 74">
            <a:extLst>
              <a:ext uri="{FF2B5EF4-FFF2-40B4-BE49-F238E27FC236}">
                <a16:creationId xmlns="" xmlns:a16="http://schemas.microsoft.com/office/drawing/2014/main" id="{4FAD463E-0379-C847-9721-F1C9DA4E18B8}"/>
              </a:ext>
            </a:extLst>
          </p:cNvPr>
          <p:cNvSpPr/>
          <p:nvPr/>
        </p:nvSpPr>
        <p:spPr>
          <a:xfrm>
            <a:off x="9899498" y="523984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6" name="橢圓 75">
            <a:extLst>
              <a:ext uri="{FF2B5EF4-FFF2-40B4-BE49-F238E27FC236}">
                <a16:creationId xmlns="" xmlns:a16="http://schemas.microsoft.com/office/drawing/2014/main" id="{4472658A-275E-8B41-B7BD-3DADD2C6F162}"/>
              </a:ext>
            </a:extLst>
          </p:cNvPr>
          <p:cNvSpPr/>
          <p:nvPr/>
        </p:nvSpPr>
        <p:spPr>
          <a:xfrm>
            <a:off x="10087595" y="524917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7" name="橢圓 76">
            <a:extLst>
              <a:ext uri="{FF2B5EF4-FFF2-40B4-BE49-F238E27FC236}">
                <a16:creationId xmlns="" xmlns:a16="http://schemas.microsoft.com/office/drawing/2014/main" id="{A4487FA4-5C04-6F4A-83EE-03505ABE2CC4}"/>
              </a:ext>
            </a:extLst>
          </p:cNvPr>
          <p:cNvSpPr/>
          <p:nvPr/>
        </p:nvSpPr>
        <p:spPr>
          <a:xfrm>
            <a:off x="10273549" y="524917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8" name="橢圓 77">
            <a:extLst>
              <a:ext uri="{FF2B5EF4-FFF2-40B4-BE49-F238E27FC236}">
                <a16:creationId xmlns="" xmlns:a16="http://schemas.microsoft.com/office/drawing/2014/main" id="{E476D6E1-BE98-064C-95F5-BE009E086E79}"/>
              </a:ext>
            </a:extLst>
          </p:cNvPr>
          <p:cNvSpPr/>
          <p:nvPr/>
        </p:nvSpPr>
        <p:spPr>
          <a:xfrm>
            <a:off x="10458690" y="524917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9" name="橢圓 78">
            <a:extLst>
              <a:ext uri="{FF2B5EF4-FFF2-40B4-BE49-F238E27FC236}">
                <a16:creationId xmlns="" xmlns:a16="http://schemas.microsoft.com/office/drawing/2014/main" id="{E962EF5A-E484-C243-BB68-1D1DF398F274}"/>
              </a:ext>
            </a:extLst>
          </p:cNvPr>
          <p:cNvSpPr/>
          <p:nvPr/>
        </p:nvSpPr>
        <p:spPr>
          <a:xfrm>
            <a:off x="10646787" y="524917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0" name="橢圓 79">
            <a:extLst>
              <a:ext uri="{FF2B5EF4-FFF2-40B4-BE49-F238E27FC236}">
                <a16:creationId xmlns="" xmlns:a16="http://schemas.microsoft.com/office/drawing/2014/main" id="{27BC3A27-18E0-9843-A0DC-911842AB3CEA}"/>
              </a:ext>
            </a:extLst>
          </p:cNvPr>
          <p:cNvSpPr/>
          <p:nvPr/>
        </p:nvSpPr>
        <p:spPr>
          <a:xfrm>
            <a:off x="10834884" y="52494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1" name="橢圓 80">
            <a:extLst>
              <a:ext uri="{FF2B5EF4-FFF2-40B4-BE49-F238E27FC236}">
                <a16:creationId xmlns="" xmlns:a16="http://schemas.microsoft.com/office/drawing/2014/main" id="{6B553F9E-4760-9843-AA3A-619E00E87B37}"/>
              </a:ext>
            </a:extLst>
          </p:cNvPr>
          <p:cNvSpPr/>
          <p:nvPr/>
        </p:nvSpPr>
        <p:spPr>
          <a:xfrm>
            <a:off x="11018155" y="5249174"/>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2" name="橢圓 81">
            <a:extLst>
              <a:ext uri="{FF2B5EF4-FFF2-40B4-BE49-F238E27FC236}">
                <a16:creationId xmlns="" xmlns:a16="http://schemas.microsoft.com/office/drawing/2014/main" id="{323134E2-D0CF-594E-8DFE-E91553B2063B}"/>
              </a:ext>
            </a:extLst>
          </p:cNvPr>
          <p:cNvSpPr/>
          <p:nvPr/>
        </p:nvSpPr>
        <p:spPr>
          <a:xfrm>
            <a:off x="9523304" y="5450210"/>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3" name="橢圓 82">
            <a:extLst>
              <a:ext uri="{FF2B5EF4-FFF2-40B4-BE49-F238E27FC236}">
                <a16:creationId xmlns="" xmlns:a16="http://schemas.microsoft.com/office/drawing/2014/main" id="{437B0AE5-BF57-7F45-830A-4E04D152B58D}"/>
              </a:ext>
            </a:extLst>
          </p:cNvPr>
          <p:cNvSpPr/>
          <p:nvPr/>
        </p:nvSpPr>
        <p:spPr>
          <a:xfrm>
            <a:off x="9711401" y="5450209"/>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4" name="橢圓 83">
            <a:extLst>
              <a:ext uri="{FF2B5EF4-FFF2-40B4-BE49-F238E27FC236}">
                <a16:creationId xmlns="" xmlns:a16="http://schemas.microsoft.com/office/drawing/2014/main" id="{C9AE4212-8234-1345-89DA-8820294036E6}"/>
              </a:ext>
            </a:extLst>
          </p:cNvPr>
          <p:cNvSpPr/>
          <p:nvPr/>
        </p:nvSpPr>
        <p:spPr>
          <a:xfrm>
            <a:off x="9899498" y="5445741"/>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5" name="橢圓 84">
            <a:extLst>
              <a:ext uri="{FF2B5EF4-FFF2-40B4-BE49-F238E27FC236}">
                <a16:creationId xmlns="" xmlns:a16="http://schemas.microsoft.com/office/drawing/2014/main" id="{D162F8F9-A105-E34E-80BB-A13C467BF9F0}"/>
              </a:ext>
            </a:extLst>
          </p:cNvPr>
          <p:cNvSpPr/>
          <p:nvPr/>
        </p:nvSpPr>
        <p:spPr>
          <a:xfrm>
            <a:off x="10087595" y="54550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6" name="橢圓 85">
            <a:extLst>
              <a:ext uri="{FF2B5EF4-FFF2-40B4-BE49-F238E27FC236}">
                <a16:creationId xmlns="" xmlns:a16="http://schemas.microsoft.com/office/drawing/2014/main" id="{ACCFE61C-D95A-4943-9197-96ED9BD6290C}"/>
              </a:ext>
            </a:extLst>
          </p:cNvPr>
          <p:cNvSpPr/>
          <p:nvPr/>
        </p:nvSpPr>
        <p:spPr>
          <a:xfrm>
            <a:off x="10273549" y="54550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7" name="橢圓 86">
            <a:extLst>
              <a:ext uri="{FF2B5EF4-FFF2-40B4-BE49-F238E27FC236}">
                <a16:creationId xmlns="" xmlns:a16="http://schemas.microsoft.com/office/drawing/2014/main" id="{7E6CBD71-5B17-E14D-A57D-5B76DB979585}"/>
              </a:ext>
            </a:extLst>
          </p:cNvPr>
          <p:cNvSpPr/>
          <p:nvPr/>
        </p:nvSpPr>
        <p:spPr>
          <a:xfrm>
            <a:off x="10458690" y="54550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8" name="橢圓 87">
            <a:extLst>
              <a:ext uri="{FF2B5EF4-FFF2-40B4-BE49-F238E27FC236}">
                <a16:creationId xmlns="" xmlns:a16="http://schemas.microsoft.com/office/drawing/2014/main" id="{81ECFD37-A81A-EF4B-BE16-0AF723B8DBED}"/>
              </a:ext>
            </a:extLst>
          </p:cNvPr>
          <p:cNvSpPr/>
          <p:nvPr/>
        </p:nvSpPr>
        <p:spPr>
          <a:xfrm>
            <a:off x="10646787" y="54550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9" name="橢圓 88">
            <a:extLst>
              <a:ext uri="{FF2B5EF4-FFF2-40B4-BE49-F238E27FC236}">
                <a16:creationId xmlns="" xmlns:a16="http://schemas.microsoft.com/office/drawing/2014/main" id="{35A61966-17E8-9F43-86BC-10C8D1E982AC}"/>
              </a:ext>
            </a:extLst>
          </p:cNvPr>
          <p:cNvSpPr/>
          <p:nvPr/>
        </p:nvSpPr>
        <p:spPr>
          <a:xfrm>
            <a:off x="10834884" y="5455358"/>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0" name="橢圓 89">
            <a:extLst>
              <a:ext uri="{FF2B5EF4-FFF2-40B4-BE49-F238E27FC236}">
                <a16:creationId xmlns="" xmlns:a16="http://schemas.microsoft.com/office/drawing/2014/main" id="{1F0059DF-57A2-AF46-8B37-FA5AB93C9CD7}"/>
              </a:ext>
            </a:extLst>
          </p:cNvPr>
          <p:cNvSpPr/>
          <p:nvPr/>
        </p:nvSpPr>
        <p:spPr>
          <a:xfrm>
            <a:off x="11018155" y="545506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1" name="橢圓 90">
            <a:extLst>
              <a:ext uri="{FF2B5EF4-FFF2-40B4-BE49-F238E27FC236}">
                <a16:creationId xmlns="" xmlns:a16="http://schemas.microsoft.com/office/drawing/2014/main" id="{1D5C3F6B-48FA-EC42-9FB4-582AEAC9D5A2}"/>
              </a:ext>
            </a:extLst>
          </p:cNvPr>
          <p:cNvSpPr/>
          <p:nvPr/>
        </p:nvSpPr>
        <p:spPr>
          <a:xfrm>
            <a:off x="9523304" y="5646777"/>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2" name="橢圓 91">
            <a:extLst>
              <a:ext uri="{FF2B5EF4-FFF2-40B4-BE49-F238E27FC236}">
                <a16:creationId xmlns="" xmlns:a16="http://schemas.microsoft.com/office/drawing/2014/main" id="{744FB98C-35B8-3A4B-80A1-85D31B17493E}"/>
              </a:ext>
            </a:extLst>
          </p:cNvPr>
          <p:cNvSpPr/>
          <p:nvPr/>
        </p:nvSpPr>
        <p:spPr>
          <a:xfrm>
            <a:off x="9711401" y="5646776"/>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3" name="橢圓 92">
            <a:extLst>
              <a:ext uri="{FF2B5EF4-FFF2-40B4-BE49-F238E27FC236}">
                <a16:creationId xmlns="" xmlns:a16="http://schemas.microsoft.com/office/drawing/2014/main" id="{071EC463-B3D8-4A4B-A8AF-99C5F5FFA646}"/>
              </a:ext>
            </a:extLst>
          </p:cNvPr>
          <p:cNvSpPr/>
          <p:nvPr/>
        </p:nvSpPr>
        <p:spPr>
          <a:xfrm>
            <a:off x="9899498" y="5642308"/>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4" name="橢圓 93">
            <a:extLst>
              <a:ext uri="{FF2B5EF4-FFF2-40B4-BE49-F238E27FC236}">
                <a16:creationId xmlns="" xmlns:a16="http://schemas.microsoft.com/office/drawing/2014/main" id="{16576EC0-E397-6642-AAC2-C07EC0D5748B}"/>
              </a:ext>
            </a:extLst>
          </p:cNvPr>
          <p:cNvSpPr/>
          <p:nvPr/>
        </p:nvSpPr>
        <p:spPr>
          <a:xfrm>
            <a:off x="10087595" y="56516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5" name="橢圓 94">
            <a:extLst>
              <a:ext uri="{FF2B5EF4-FFF2-40B4-BE49-F238E27FC236}">
                <a16:creationId xmlns="" xmlns:a16="http://schemas.microsoft.com/office/drawing/2014/main" id="{E54CEF17-BBAE-774A-9E56-322EF89C0A54}"/>
              </a:ext>
            </a:extLst>
          </p:cNvPr>
          <p:cNvSpPr/>
          <p:nvPr/>
        </p:nvSpPr>
        <p:spPr>
          <a:xfrm>
            <a:off x="10273549" y="56516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6" name="橢圓 95">
            <a:extLst>
              <a:ext uri="{FF2B5EF4-FFF2-40B4-BE49-F238E27FC236}">
                <a16:creationId xmlns="" xmlns:a16="http://schemas.microsoft.com/office/drawing/2014/main" id="{020E3988-3759-1447-B4AD-BFF5DD212C35}"/>
              </a:ext>
            </a:extLst>
          </p:cNvPr>
          <p:cNvSpPr/>
          <p:nvPr/>
        </p:nvSpPr>
        <p:spPr>
          <a:xfrm>
            <a:off x="10458690" y="56516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7" name="橢圓 96">
            <a:extLst>
              <a:ext uri="{FF2B5EF4-FFF2-40B4-BE49-F238E27FC236}">
                <a16:creationId xmlns="" xmlns:a16="http://schemas.microsoft.com/office/drawing/2014/main" id="{466805D6-B4DF-B94F-93CC-E9C55AF305B0}"/>
              </a:ext>
            </a:extLst>
          </p:cNvPr>
          <p:cNvSpPr/>
          <p:nvPr/>
        </p:nvSpPr>
        <p:spPr>
          <a:xfrm>
            <a:off x="10646787" y="56516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8" name="橢圓 97">
            <a:extLst>
              <a:ext uri="{FF2B5EF4-FFF2-40B4-BE49-F238E27FC236}">
                <a16:creationId xmlns="" xmlns:a16="http://schemas.microsoft.com/office/drawing/2014/main" id="{EED424CA-FA21-8649-AE36-58FC1AAF183D}"/>
              </a:ext>
            </a:extLst>
          </p:cNvPr>
          <p:cNvSpPr/>
          <p:nvPr/>
        </p:nvSpPr>
        <p:spPr>
          <a:xfrm>
            <a:off x="10834884" y="5651925"/>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9" name="橢圓 98">
            <a:extLst>
              <a:ext uri="{FF2B5EF4-FFF2-40B4-BE49-F238E27FC236}">
                <a16:creationId xmlns="" xmlns:a16="http://schemas.microsoft.com/office/drawing/2014/main" id="{491229E4-1AFD-104A-A5B9-2BFF89A8F0CF}"/>
              </a:ext>
            </a:extLst>
          </p:cNvPr>
          <p:cNvSpPr/>
          <p:nvPr/>
        </p:nvSpPr>
        <p:spPr>
          <a:xfrm>
            <a:off x="11018155" y="5651633"/>
            <a:ext cx="117215" cy="11721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00" name="群組 99">
            <a:extLst>
              <a:ext uri="{FF2B5EF4-FFF2-40B4-BE49-F238E27FC236}">
                <a16:creationId xmlns="" xmlns:a16="http://schemas.microsoft.com/office/drawing/2014/main" id="{0EE70D73-0ADF-8F43-B1C9-BAB811695F7D}"/>
              </a:ext>
            </a:extLst>
          </p:cNvPr>
          <p:cNvGrpSpPr/>
          <p:nvPr/>
        </p:nvGrpSpPr>
        <p:grpSpPr>
          <a:xfrm>
            <a:off x="9409940" y="3977196"/>
            <a:ext cx="1813002" cy="1832366"/>
            <a:chOff x="6381755" y="4506400"/>
            <a:chExt cx="1813002" cy="1832366"/>
          </a:xfrm>
        </p:grpSpPr>
        <p:cxnSp>
          <p:nvCxnSpPr>
            <p:cNvPr id="101" name="直線接點 100">
              <a:extLst>
                <a:ext uri="{FF2B5EF4-FFF2-40B4-BE49-F238E27FC236}">
                  <a16:creationId xmlns="" xmlns:a16="http://schemas.microsoft.com/office/drawing/2014/main" id="{813B1774-E5A8-C246-A337-C39387CA2FA3}"/>
                </a:ext>
              </a:extLst>
            </p:cNvPr>
            <p:cNvCxnSpPr/>
            <p:nvPr/>
          </p:nvCxnSpPr>
          <p:spPr>
            <a:xfrm>
              <a:off x="7032187" y="4506400"/>
              <a:ext cx="0" cy="182627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直線接點 101">
              <a:extLst>
                <a:ext uri="{FF2B5EF4-FFF2-40B4-BE49-F238E27FC236}">
                  <a16:creationId xmlns="" xmlns:a16="http://schemas.microsoft.com/office/drawing/2014/main" id="{8809C2D8-11DA-454D-A866-73865CC6D6E6}"/>
                </a:ext>
              </a:extLst>
            </p:cNvPr>
            <p:cNvCxnSpPr/>
            <p:nvPr/>
          </p:nvCxnSpPr>
          <p:spPr>
            <a:xfrm>
              <a:off x="7586923" y="4512496"/>
              <a:ext cx="0" cy="182627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線接點 102">
              <a:extLst>
                <a:ext uri="{FF2B5EF4-FFF2-40B4-BE49-F238E27FC236}">
                  <a16:creationId xmlns="" xmlns:a16="http://schemas.microsoft.com/office/drawing/2014/main" id="{717C8504-A56C-CB4E-9F79-56FD5AC32670}"/>
                </a:ext>
              </a:extLst>
            </p:cNvPr>
            <p:cNvCxnSpPr/>
            <p:nvPr/>
          </p:nvCxnSpPr>
          <p:spPr>
            <a:xfrm>
              <a:off x="6381755" y="5115768"/>
              <a:ext cx="1806906"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直線接點 103">
              <a:extLst>
                <a:ext uri="{FF2B5EF4-FFF2-40B4-BE49-F238E27FC236}">
                  <a16:creationId xmlns="" xmlns:a16="http://schemas.microsoft.com/office/drawing/2014/main" id="{7BB8896A-B94F-9445-8344-CA3939FDEFD9}"/>
                </a:ext>
              </a:extLst>
            </p:cNvPr>
            <p:cNvCxnSpPr/>
            <p:nvPr/>
          </p:nvCxnSpPr>
          <p:spPr>
            <a:xfrm>
              <a:off x="6387851" y="5719272"/>
              <a:ext cx="1806906"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05" name="Table 11">
            <a:extLst>
              <a:ext uri="{FF2B5EF4-FFF2-40B4-BE49-F238E27FC236}">
                <a16:creationId xmlns="" xmlns:a16="http://schemas.microsoft.com/office/drawing/2014/main" id="{5945067E-73E7-6043-8F92-14727B16B78E}"/>
              </a:ext>
            </a:extLst>
          </p:cNvPr>
          <p:cNvGraphicFramePr>
            <a:graphicFrameLocks noGrp="1"/>
          </p:cNvGraphicFramePr>
          <p:nvPr>
            <p:extLst/>
          </p:nvPr>
        </p:nvGraphicFramePr>
        <p:xfrm>
          <a:off x="7125104" y="3934019"/>
          <a:ext cx="1901172" cy="1939518"/>
        </p:xfrm>
        <a:graphic>
          <a:graphicData uri="http://schemas.openxmlformats.org/drawingml/2006/table">
            <a:tbl>
              <a:tblPr firstRow="1" bandRow="1">
                <a:tableStyleId>{5940675A-B579-460E-94D1-54222C63F5DA}</a:tableStyleId>
              </a:tblPr>
              <a:tblGrid>
                <a:gridCol w="633724">
                  <a:extLst>
                    <a:ext uri="{9D8B030D-6E8A-4147-A177-3AD203B41FA5}">
                      <a16:colId xmlns="" xmlns:a16="http://schemas.microsoft.com/office/drawing/2014/main" val="3116283588"/>
                    </a:ext>
                  </a:extLst>
                </a:gridCol>
                <a:gridCol w="633724">
                  <a:extLst>
                    <a:ext uri="{9D8B030D-6E8A-4147-A177-3AD203B41FA5}">
                      <a16:colId xmlns="" xmlns:a16="http://schemas.microsoft.com/office/drawing/2014/main" val="197998236"/>
                    </a:ext>
                  </a:extLst>
                </a:gridCol>
                <a:gridCol w="633724">
                  <a:extLst>
                    <a:ext uri="{9D8B030D-6E8A-4147-A177-3AD203B41FA5}">
                      <a16:colId xmlns="" xmlns:a16="http://schemas.microsoft.com/office/drawing/2014/main" val="2470094905"/>
                    </a:ext>
                  </a:extLst>
                </a:gridCol>
              </a:tblGrid>
              <a:tr h="646506">
                <a:tc>
                  <a:txBody>
                    <a:bodyPr/>
                    <a:lstStyle/>
                    <a:p>
                      <a:pPr algn="ctr">
                        <a:buNone/>
                      </a:pPr>
                      <a:r>
                        <a:rPr lang="en-US" altLang="zh-TW" sz="1600" dirty="0"/>
                        <a:t>μ</a:t>
                      </a:r>
                      <a:r>
                        <a:rPr lang="en-US" altLang="zh-TW" sz="1200" baseline="-25000" dirty="0"/>
                        <a:t>0</a:t>
                      </a:r>
                      <a:endParaRPr lang="en-US" sz="1600" dirty="0"/>
                    </a:p>
                    <a:p>
                      <a:pPr algn="ctr">
                        <a:buNone/>
                      </a:pPr>
                      <a:r>
                        <a:rPr lang="en-US" sz="1600" dirty="0"/>
                        <a:t>𝛔</a:t>
                      </a:r>
                      <a:r>
                        <a:rPr lang="en-US" sz="1600" baseline="-25000" dirty="0"/>
                        <a:t>0</a:t>
                      </a:r>
                      <a:endParaRPr lang="en-US" sz="1600" dirty="0"/>
                    </a:p>
                  </a:txBody>
                  <a:tcPr/>
                </a:tc>
                <a:tc>
                  <a:txBody>
                    <a:bodyPr/>
                    <a:lstStyle/>
                    <a:p>
                      <a:pPr algn="ctr">
                        <a:buNone/>
                      </a:pPr>
                      <a:r>
                        <a:rPr lang="en-US" altLang="zh-TW" sz="1600" dirty="0"/>
                        <a:t>μ</a:t>
                      </a:r>
                      <a:r>
                        <a:rPr lang="en-US" altLang="zh-TW" sz="1200" baseline="-25000" dirty="0"/>
                        <a:t>1</a:t>
                      </a:r>
                      <a:endParaRPr lang="en-US" altLang="zh-TW" sz="1600" dirty="0"/>
                    </a:p>
                    <a:p>
                      <a:pPr algn="ctr">
                        <a:buNone/>
                      </a:pPr>
                      <a:r>
                        <a:rPr lang="en-US" altLang="zh-TW" sz="1600" dirty="0"/>
                        <a:t>𝛔</a:t>
                      </a:r>
                      <a:r>
                        <a:rPr lang="en-US" altLang="zh-TW" sz="1600" baseline="-25000" dirty="0"/>
                        <a:t>1</a:t>
                      </a:r>
                      <a:endParaRPr lang="en-US" altLang="zh-TW" sz="1600" dirty="0"/>
                    </a:p>
                  </a:txBody>
                  <a:tcPr/>
                </a:tc>
                <a:tc>
                  <a:txBody>
                    <a:bodyPr/>
                    <a:lstStyle/>
                    <a:p>
                      <a:pPr algn="ctr">
                        <a:buNone/>
                      </a:pPr>
                      <a:r>
                        <a:rPr lang="en-US" altLang="zh-TW" sz="1600" dirty="0"/>
                        <a:t>μ</a:t>
                      </a:r>
                      <a:r>
                        <a:rPr lang="en-US" altLang="zh-TW" sz="1200" baseline="-25000" dirty="0"/>
                        <a:t>2</a:t>
                      </a:r>
                      <a:endParaRPr lang="en-US" altLang="zh-TW" sz="1600" dirty="0"/>
                    </a:p>
                    <a:p>
                      <a:pPr algn="ctr">
                        <a:buNone/>
                      </a:pPr>
                      <a:r>
                        <a:rPr lang="en-US" altLang="zh-TW" sz="1600" dirty="0"/>
                        <a:t>𝛔</a:t>
                      </a:r>
                      <a:r>
                        <a:rPr lang="en-US" altLang="zh-TW" sz="1600" baseline="-25000" dirty="0"/>
                        <a:t>2</a:t>
                      </a:r>
                      <a:endParaRPr lang="en-US" altLang="zh-TW" sz="1600" dirty="0"/>
                    </a:p>
                  </a:txBody>
                  <a:tcPr/>
                </a:tc>
                <a:extLst>
                  <a:ext uri="{0D108BD9-81ED-4DB2-BD59-A6C34878D82A}">
                    <a16:rowId xmlns="" xmlns:a16="http://schemas.microsoft.com/office/drawing/2014/main" val="502446117"/>
                  </a:ext>
                </a:extLst>
              </a:tr>
              <a:tr h="646506">
                <a:tc>
                  <a:txBody>
                    <a:bodyPr/>
                    <a:lstStyle/>
                    <a:p>
                      <a:pPr algn="ctr">
                        <a:buNone/>
                      </a:pPr>
                      <a:r>
                        <a:rPr lang="en-US" altLang="zh-TW" sz="1600" dirty="0"/>
                        <a:t>μ</a:t>
                      </a:r>
                      <a:r>
                        <a:rPr lang="en-US" altLang="zh-TW" sz="1200" baseline="-25000" dirty="0"/>
                        <a:t>3</a:t>
                      </a:r>
                      <a:endParaRPr lang="en-US" altLang="zh-TW" sz="1600" dirty="0"/>
                    </a:p>
                    <a:p>
                      <a:pPr algn="ctr">
                        <a:buNone/>
                      </a:pPr>
                      <a:r>
                        <a:rPr lang="en-US" altLang="zh-TW" sz="1600" dirty="0"/>
                        <a:t>𝛔</a:t>
                      </a:r>
                      <a:r>
                        <a:rPr lang="en-US" altLang="zh-TW" sz="1600" baseline="-25000" dirty="0"/>
                        <a:t>3</a:t>
                      </a:r>
                      <a:endParaRPr lang="en-US" altLang="zh-TW" sz="1600" dirty="0"/>
                    </a:p>
                  </a:txBody>
                  <a:tcPr/>
                </a:tc>
                <a:tc>
                  <a:txBody>
                    <a:bodyPr/>
                    <a:lstStyle/>
                    <a:p>
                      <a:pPr algn="ctr">
                        <a:buNone/>
                      </a:pPr>
                      <a:r>
                        <a:rPr lang="en-US" altLang="zh-TW" sz="1600" dirty="0"/>
                        <a:t>μ</a:t>
                      </a:r>
                      <a:r>
                        <a:rPr lang="en-US" altLang="zh-TW" sz="1200" baseline="-25000" dirty="0"/>
                        <a:t>4</a:t>
                      </a:r>
                      <a:endParaRPr lang="en-US" altLang="zh-TW" sz="1600" dirty="0"/>
                    </a:p>
                    <a:p>
                      <a:pPr algn="ctr">
                        <a:buNone/>
                      </a:pPr>
                      <a:r>
                        <a:rPr lang="en-US" altLang="zh-TW" sz="1600" dirty="0"/>
                        <a:t>𝛔</a:t>
                      </a:r>
                      <a:r>
                        <a:rPr lang="en-US" altLang="zh-TW" sz="1600" baseline="-25000" dirty="0"/>
                        <a:t>4</a:t>
                      </a:r>
                      <a:endParaRPr lang="en-US" altLang="zh-TW" sz="1600" dirty="0"/>
                    </a:p>
                  </a:txBody>
                  <a:tcPr/>
                </a:tc>
                <a:tc>
                  <a:txBody>
                    <a:bodyPr/>
                    <a:lstStyle/>
                    <a:p>
                      <a:pPr algn="ctr">
                        <a:buNone/>
                      </a:pPr>
                      <a:r>
                        <a:rPr lang="en-US" altLang="zh-TW" sz="1600" dirty="0"/>
                        <a:t>μ</a:t>
                      </a:r>
                      <a:r>
                        <a:rPr lang="en-US" altLang="zh-TW" sz="1200" baseline="-25000" dirty="0"/>
                        <a:t>5</a:t>
                      </a:r>
                      <a:endParaRPr lang="en-US" altLang="zh-TW" sz="1600" dirty="0"/>
                    </a:p>
                    <a:p>
                      <a:pPr algn="ctr">
                        <a:buNone/>
                      </a:pPr>
                      <a:r>
                        <a:rPr lang="en-US" altLang="zh-TW" sz="1600" dirty="0"/>
                        <a:t>𝛔</a:t>
                      </a:r>
                      <a:r>
                        <a:rPr lang="en-US" altLang="zh-TW" sz="1600" baseline="-25000" dirty="0"/>
                        <a:t>5</a:t>
                      </a:r>
                      <a:endParaRPr lang="en-US" altLang="zh-TW" sz="1600" dirty="0"/>
                    </a:p>
                  </a:txBody>
                  <a:tcPr/>
                </a:tc>
                <a:extLst>
                  <a:ext uri="{0D108BD9-81ED-4DB2-BD59-A6C34878D82A}">
                    <a16:rowId xmlns="" xmlns:a16="http://schemas.microsoft.com/office/drawing/2014/main" val="2597359072"/>
                  </a:ext>
                </a:extLst>
              </a:tr>
              <a:tr h="646506">
                <a:tc>
                  <a:txBody>
                    <a:bodyPr/>
                    <a:lstStyle/>
                    <a:p>
                      <a:pPr algn="ctr">
                        <a:buNone/>
                      </a:pPr>
                      <a:r>
                        <a:rPr lang="en-US" altLang="zh-TW" sz="1600" dirty="0"/>
                        <a:t>μ</a:t>
                      </a:r>
                      <a:r>
                        <a:rPr lang="en-US" altLang="zh-TW" sz="1200" baseline="-25000" dirty="0"/>
                        <a:t>6</a:t>
                      </a:r>
                      <a:endParaRPr lang="en-US" altLang="zh-TW" sz="1600" dirty="0"/>
                    </a:p>
                    <a:p>
                      <a:pPr algn="ctr">
                        <a:buNone/>
                      </a:pPr>
                      <a:r>
                        <a:rPr lang="en-US" altLang="zh-TW" sz="1600" dirty="0"/>
                        <a:t>𝛔</a:t>
                      </a:r>
                      <a:r>
                        <a:rPr lang="en-US" altLang="zh-TW" sz="1600" baseline="-25000" dirty="0"/>
                        <a:t>6</a:t>
                      </a:r>
                      <a:endParaRPr lang="en-US" altLang="zh-TW" sz="1600" dirty="0"/>
                    </a:p>
                  </a:txBody>
                  <a:tcPr/>
                </a:tc>
                <a:tc>
                  <a:txBody>
                    <a:bodyPr/>
                    <a:lstStyle/>
                    <a:p>
                      <a:pPr algn="ctr">
                        <a:buNone/>
                      </a:pPr>
                      <a:r>
                        <a:rPr lang="en-US" altLang="zh-TW" sz="1600" dirty="0"/>
                        <a:t>μ</a:t>
                      </a:r>
                      <a:r>
                        <a:rPr lang="en-US" altLang="zh-TW" sz="1200" baseline="-25000" dirty="0"/>
                        <a:t>7</a:t>
                      </a:r>
                      <a:endParaRPr lang="en-US" altLang="zh-TW" sz="1600" dirty="0"/>
                    </a:p>
                    <a:p>
                      <a:pPr algn="ctr">
                        <a:buNone/>
                      </a:pPr>
                      <a:r>
                        <a:rPr lang="en-US" altLang="zh-TW" sz="1600" dirty="0"/>
                        <a:t>𝛔</a:t>
                      </a:r>
                      <a:r>
                        <a:rPr lang="en-US" altLang="zh-TW" sz="1600" baseline="-25000" dirty="0"/>
                        <a:t>7</a:t>
                      </a:r>
                      <a:endParaRPr lang="en-US" altLang="zh-TW" sz="1600" dirty="0"/>
                    </a:p>
                  </a:txBody>
                  <a:tcPr/>
                </a:tc>
                <a:tc>
                  <a:txBody>
                    <a:bodyPr/>
                    <a:lstStyle/>
                    <a:p>
                      <a:pPr algn="ctr">
                        <a:buNone/>
                      </a:pPr>
                      <a:r>
                        <a:rPr lang="en-US" altLang="zh-TW" sz="1600" dirty="0"/>
                        <a:t>μ</a:t>
                      </a:r>
                      <a:r>
                        <a:rPr lang="en-US" altLang="zh-TW" sz="1200" baseline="-25000" dirty="0"/>
                        <a:t>8</a:t>
                      </a:r>
                      <a:endParaRPr lang="en-US" altLang="zh-TW" sz="1600" dirty="0"/>
                    </a:p>
                    <a:p>
                      <a:pPr algn="ctr">
                        <a:buNone/>
                      </a:pPr>
                      <a:r>
                        <a:rPr lang="en-US" altLang="zh-TW" sz="1600" dirty="0"/>
                        <a:t>𝛔</a:t>
                      </a:r>
                      <a:r>
                        <a:rPr lang="en-US" altLang="zh-TW" sz="1600" baseline="-25000" dirty="0"/>
                        <a:t>8</a:t>
                      </a:r>
                      <a:endParaRPr lang="en-US" altLang="zh-TW" sz="1600" dirty="0"/>
                    </a:p>
                  </a:txBody>
                  <a:tcPr/>
                </a:tc>
                <a:extLst>
                  <a:ext uri="{0D108BD9-81ED-4DB2-BD59-A6C34878D82A}">
                    <a16:rowId xmlns="" xmlns:a16="http://schemas.microsoft.com/office/drawing/2014/main" val="592393766"/>
                  </a:ext>
                </a:extLst>
              </a:tr>
            </a:tbl>
          </a:graphicData>
        </a:graphic>
      </p:graphicFrame>
      <p:cxnSp>
        <p:nvCxnSpPr>
          <p:cNvPr id="107" name="直線箭頭接點 106">
            <a:extLst>
              <a:ext uri="{FF2B5EF4-FFF2-40B4-BE49-F238E27FC236}">
                <a16:creationId xmlns="" xmlns:a16="http://schemas.microsoft.com/office/drawing/2014/main" id="{66F4CE8C-C65F-4C4C-9E6D-54D548E44481}"/>
              </a:ext>
            </a:extLst>
          </p:cNvPr>
          <p:cNvCxnSpPr>
            <a:cxnSpLocks/>
          </p:cNvCxnSpPr>
          <p:nvPr/>
        </p:nvCxnSpPr>
        <p:spPr>
          <a:xfrm flipH="1">
            <a:off x="6813267" y="4903778"/>
            <a:ext cx="339547"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8" name="Picture 15" descr="A picture containing sky, black, outdoor&#10;&#10;Description generated with high confidence">
            <a:extLst>
              <a:ext uri="{FF2B5EF4-FFF2-40B4-BE49-F238E27FC236}">
                <a16:creationId xmlns="" xmlns:a16="http://schemas.microsoft.com/office/drawing/2014/main" id="{20E6C5E4-15EB-DA4A-8EB3-FAB39FD064BE}"/>
              </a:ext>
            </a:extLst>
          </p:cNvPr>
          <p:cNvPicPr>
            <a:picLocks noChangeAspect="1"/>
          </p:cNvPicPr>
          <p:nvPr/>
        </p:nvPicPr>
        <p:blipFill>
          <a:blip r:embed="rId4"/>
          <a:stretch>
            <a:fillRect/>
          </a:stretch>
        </p:blipFill>
        <p:spPr>
          <a:xfrm>
            <a:off x="1857434" y="4574473"/>
            <a:ext cx="542819" cy="579691"/>
          </a:xfrm>
          <a:prstGeom prst="rect">
            <a:avLst/>
          </a:prstGeom>
        </p:spPr>
      </p:pic>
      <mc:AlternateContent xmlns:mc="http://schemas.openxmlformats.org/markup-compatibility/2006" xmlns:a14="http://schemas.microsoft.com/office/drawing/2010/main">
        <mc:Choice Requires="a14">
          <p:sp>
            <p:nvSpPr>
              <p:cNvPr id="109" name="矩形 108">
                <a:extLst>
                  <a:ext uri="{FF2B5EF4-FFF2-40B4-BE49-F238E27FC236}">
                    <a16:creationId xmlns="" xmlns:a16="http://schemas.microsoft.com/office/drawing/2014/main" id="{18BB6957-385A-FD4A-B285-7F7B1BD58BBF}"/>
                  </a:ext>
                </a:extLst>
              </p:cNvPr>
              <p:cNvSpPr/>
              <p:nvPr/>
            </p:nvSpPr>
            <p:spPr>
              <a:xfrm>
                <a:off x="1852707" y="4613999"/>
                <a:ext cx="534275" cy="540166"/>
              </a:xfrm>
              <a:prstGeom prst="rect">
                <a:avLst/>
              </a:prstGeom>
              <a:solidFill>
                <a:schemeClr val="accent2">
                  <a:alpha val="5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TW" b="0" i="1" smtClean="0">
                          <a:solidFill>
                            <a:srgbClr val="FF0000"/>
                          </a:solidFill>
                          <a:latin typeface="Cambria Math" panose="02040503050406030204" pitchFamily="18" charset="0"/>
                        </a:rPr>
                        <m:t>𝐺</m:t>
                      </m:r>
                    </m:oMath>
                  </m:oMathPara>
                </a14:m>
                <a:endParaRPr kumimoji="1" lang="zh-TW" altLang="en-US" dirty="0">
                  <a:solidFill>
                    <a:srgbClr val="FF0000"/>
                  </a:solidFill>
                </a:endParaRPr>
              </a:p>
            </p:txBody>
          </p:sp>
        </mc:Choice>
        <mc:Fallback xmlns="">
          <p:sp>
            <p:nvSpPr>
              <p:cNvPr id="109" name="矩形 108">
                <a:extLst>
                  <a:ext uri="{FF2B5EF4-FFF2-40B4-BE49-F238E27FC236}">
                    <a16:creationId xmlns:a16="http://schemas.microsoft.com/office/drawing/2014/main" id="{18BB6957-385A-FD4A-B285-7F7B1BD58BBF}"/>
                  </a:ext>
                </a:extLst>
              </p:cNvPr>
              <p:cNvSpPr>
                <a:spLocks noRot="1" noChangeAspect="1" noMove="1" noResize="1" noEditPoints="1" noAdjustHandles="1" noChangeArrowheads="1" noChangeShapeType="1" noTextEdit="1"/>
              </p:cNvSpPr>
              <p:nvPr/>
            </p:nvSpPr>
            <p:spPr>
              <a:xfrm>
                <a:off x="1852707" y="4613999"/>
                <a:ext cx="534275" cy="540166"/>
              </a:xfrm>
              <a:prstGeom prst="rect">
                <a:avLst/>
              </a:prstGeom>
              <a:blipFill>
                <a:blip r:embed="rId5"/>
                <a:stretch>
                  <a:fillRect/>
                </a:stretch>
              </a:blipFill>
              <a:ln>
                <a:no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10" name="矩形 109">
                <a:extLst>
                  <a:ext uri="{FF2B5EF4-FFF2-40B4-BE49-F238E27FC236}">
                    <a16:creationId xmlns="" xmlns:a16="http://schemas.microsoft.com/office/drawing/2014/main" id="{4A7D6680-48C0-6742-9215-110134A78BC3}"/>
                  </a:ext>
                </a:extLst>
              </p:cNvPr>
              <p:cNvSpPr/>
              <p:nvPr/>
            </p:nvSpPr>
            <p:spPr>
              <a:xfrm>
                <a:off x="10084468" y="4614380"/>
                <a:ext cx="534275" cy="540166"/>
              </a:xfrm>
              <a:prstGeom prst="rect">
                <a:avLst/>
              </a:prstGeom>
              <a:solidFill>
                <a:schemeClr val="accent2">
                  <a:alpha val="5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kumimoji="1" lang="en-US" altLang="zh-TW" sz="2400" b="0" i="1" smtClean="0">
                          <a:solidFill>
                            <a:srgbClr val="FF0000"/>
                          </a:solidFill>
                          <a:latin typeface="Cambria Math" charset="0"/>
                        </a:rPr>
                        <m:t>𝑃</m:t>
                      </m:r>
                    </m:oMath>
                  </m:oMathPara>
                </a14:m>
                <a:endParaRPr kumimoji="1" lang="zh-TW" altLang="en-US" dirty="0">
                  <a:solidFill>
                    <a:srgbClr val="FF0000"/>
                  </a:solidFill>
                </a:endParaRPr>
              </a:p>
            </p:txBody>
          </p:sp>
        </mc:Choice>
        <mc:Fallback xmlns="">
          <p:sp>
            <p:nvSpPr>
              <p:cNvPr id="110" name="矩形 109">
                <a:extLst>
                  <a:ext uri="{FF2B5EF4-FFF2-40B4-BE49-F238E27FC236}">
                    <a16:creationId xmlns:a16="http://schemas.microsoft.com/office/drawing/2014/main" id="{4A7D6680-48C0-6742-9215-110134A78BC3}"/>
                  </a:ext>
                </a:extLst>
              </p:cNvPr>
              <p:cNvSpPr>
                <a:spLocks noRot="1" noChangeAspect="1" noMove="1" noResize="1" noEditPoints="1" noAdjustHandles="1" noChangeArrowheads="1" noChangeShapeType="1" noTextEdit="1"/>
              </p:cNvSpPr>
              <p:nvPr/>
            </p:nvSpPr>
            <p:spPr>
              <a:xfrm>
                <a:off x="10084468" y="4614380"/>
                <a:ext cx="534275" cy="540166"/>
              </a:xfrm>
              <a:prstGeom prst="rect">
                <a:avLst/>
              </a:prstGeom>
              <a:blipFill>
                <a:blip r:embed="rId6"/>
                <a:stretch>
                  <a:fillRect/>
                </a:stretch>
              </a:blipFill>
              <a:ln>
                <a:noFill/>
              </a:ln>
            </p:spPr>
            <p:txBody>
              <a:bodyPr/>
              <a:lstStyle/>
              <a:p>
                <a:r>
                  <a:rPr lang="zh-TW" altLang="en-US">
                    <a:noFill/>
                  </a:rPr>
                  <a:t> </a:t>
                </a:r>
              </a:p>
            </p:txBody>
          </p:sp>
        </mc:Fallback>
      </mc:AlternateContent>
      <p:sp>
        <p:nvSpPr>
          <p:cNvPr id="113" name="Rectangle: Rounded Corners 36">
            <a:extLst>
              <a:ext uri="{FF2B5EF4-FFF2-40B4-BE49-F238E27FC236}">
                <a16:creationId xmlns="" xmlns:a16="http://schemas.microsoft.com/office/drawing/2014/main" id="{5CF41075-EEA8-EB4E-AD66-AC8AE77C13BD}"/>
              </a:ext>
            </a:extLst>
          </p:cNvPr>
          <p:cNvSpPr/>
          <p:nvPr/>
        </p:nvSpPr>
        <p:spPr>
          <a:xfrm>
            <a:off x="1309311" y="5988308"/>
            <a:ext cx="1677334"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rgbClr val="000000"/>
                </a:solidFill>
                <a:cs typeface="Calibri"/>
              </a:rPr>
              <a:t>Statistical down-sampled data</a:t>
            </a:r>
            <a:endParaRPr lang="en-US" dirty="0"/>
          </a:p>
        </p:txBody>
      </p:sp>
      <p:sp>
        <p:nvSpPr>
          <p:cNvPr id="114" name="Rectangle: Rounded Corners 36">
            <a:extLst>
              <a:ext uri="{FF2B5EF4-FFF2-40B4-BE49-F238E27FC236}">
                <a16:creationId xmlns="" xmlns:a16="http://schemas.microsoft.com/office/drawing/2014/main" id="{5CF41075-EEA8-EB4E-AD66-AC8AE77C13BD}"/>
              </a:ext>
            </a:extLst>
          </p:cNvPr>
          <p:cNvSpPr/>
          <p:nvPr/>
        </p:nvSpPr>
        <p:spPr>
          <a:xfrm>
            <a:off x="9474726" y="6025668"/>
            <a:ext cx="1677334"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000000"/>
                </a:solidFill>
                <a:cs typeface="Calibri"/>
              </a:rPr>
              <a:t>Prior knowledge data</a:t>
            </a:r>
            <a:endParaRPr lang="en-US" dirty="0"/>
          </a:p>
        </p:txBody>
      </p:sp>
      <p:cxnSp>
        <p:nvCxnSpPr>
          <p:cNvPr id="115" name="直線箭頭接點 114">
            <a:extLst>
              <a:ext uri="{FF2B5EF4-FFF2-40B4-BE49-F238E27FC236}">
                <a16:creationId xmlns="" xmlns:a16="http://schemas.microsoft.com/office/drawing/2014/main" id="{7DCA3F2D-5E87-894B-B6DD-D53D83B07FA9}"/>
              </a:ext>
            </a:extLst>
          </p:cNvPr>
          <p:cNvCxnSpPr>
            <a:cxnSpLocks/>
            <a:stCxn id="5" idx="3"/>
            <a:endCxn id="14" idx="1"/>
          </p:cNvCxnSpPr>
          <p:nvPr/>
        </p:nvCxnSpPr>
        <p:spPr>
          <a:xfrm flipV="1">
            <a:off x="3077045" y="4884519"/>
            <a:ext cx="344033" cy="30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1" name="矩形 110">
            <a:extLst>
              <a:ext uri="{FF2B5EF4-FFF2-40B4-BE49-F238E27FC236}">
                <a16:creationId xmlns="" xmlns:a16="http://schemas.microsoft.com/office/drawing/2014/main" id="{88489742-F95F-D14C-A370-5186D2941249}"/>
              </a:ext>
            </a:extLst>
          </p:cNvPr>
          <p:cNvSpPr/>
          <p:nvPr/>
        </p:nvSpPr>
        <p:spPr>
          <a:xfrm>
            <a:off x="5668891" y="4624087"/>
            <a:ext cx="1142558" cy="540165"/>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kumimoji="1" lang="en-US" altLang="zh-TW" dirty="0"/>
              <a:t>Similarity</a:t>
            </a:r>
            <a:endParaRPr kumimoji="1" lang="zh-TW" altLang="en-US" dirty="0"/>
          </a:p>
        </p:txBody>
      </p:sp>
    </p:spTree>
    <p:extLst>
      <p:ext uri="{BB962C8B-B14F-4D97-AF65-F5344CB8AC3E}">
        <p14:creationId xmlns:p14="http://schemas.microsoft.com/office/powerpoint/2010/main" val="38263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19FA4B2B-2FB4-C240-A855-956D2755559B}"/>
              </a:ext>
            </a:extLst>
          </p:cNvPr>
          <p:cNvSpPr>
            <a:spLocks noGrp="1"/>
          </p:cNvSpPr>
          <p:nvPr>
            <p:ph type="title"/>
          </p:nvPr>
        </p:nvSpPr>
        <p:spPr/>
        <p:txBody>
          <a:bodyPr/>
          <a:lstStyle/>
          <a:p>
            <a:r>
              <a:rPr kumimoji="1" lang="en-US" altLang="zh-TW" dirty="0">
                <a:ea typeface="新細明體"/>
              </a:rPr>
              <a:t>Reconstruction</a:t>
            </a:r>
            <a:endParaRPr kumimoji="1"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 xmlns:a16="http://schemas.microsoft.com/office/drawing/2014/main" id="{9D0356F8-A53B-374A-968D-FBC90323C204}"/>
                  </a:ext>
                </a:extLst>
              </p:cNvPr>
              <p:cNvSpPr>
                <a:spLocks noGrp="1"/>
              </p:cNvSpPr>
              <p:nvPr>
                <p:ph idx="1"/>
              </p:nvPr>
            </p:nvSpPr>
            <p:spPr>
              <a:xfrm>
                <a:off x="525612" y="1557584"/>
                <a:ext cx="11107588" cy="2190904"/>
              </a:xfrm>
            </p:spPr>
            <p:txBody>
              <a:bodyPr vert="horz" lIns="91440" tIns="45720" rIns="91440" bIns="45720" rtlCol="0" anchor="t">
                <a:normAutofit/>
              </a:bodyPr>
              <a:lstStyle/>
              <a:p>
                <a:r>
                  <a:rPr lang="en-US" altLang="zh-TW" dirty="0">
                    <a:ea typeface="Cambria Math" panose="02040503050406030204" pitchFamily="18" charset="0"/>
                    <a:cs typeface="Calibri"/>
                  </a:rPr>
                  <a:t>Redraw samples from </a:t>
                </a:r>
                <a14:m>
                  <m:oMath xmlns:m="http://schemas.openxmlformats.org/officeDocument/2006/math">
                    <m:sSup>
                      <m:sSupPr>
                        <m:ctrlPr>
                          <a:rPr lang="en-US" altLang="zh-TW" i="1">
                            <a:latin typeface="Cambria Math" charset="0"/>
                            <a:ea typeface="Cambria Math" panose="02040503050406030204" pitchFamily="18" charset="0"/>
                            <a:cs typeface="Calibri"/>
                          </a:rPr>
                        </m:ctrlPr>
                      </m:sSupPr>
                      <m:e>
                        <m:r>
                          <a:rPr lang="en-US" altLang="zh-TW" i="1">
                            <a:latin typeface="Cambria Math" panose="02040503050406030204" pitchFamily="18" charset="0"/>
                            <a:ea typeface="Cambria Math" panose="02040503050406030204" pitchFamily="18" charset="0"/>
                            <a:cs typeface="Calibri"/>
                          </a:rPr>
                          <m:t>𝐺</m:t>
                        </m:r>
                      </m:e>
                      <m:sup/>
                    </m:sSup>
                  </m:oMath>
                </a14:m>
                <a:endParaRPr lang="en-US" altLang="zh-TW" dirty="0">
                  <a:ea typeface="Cambria Math" panose="02040503050406030204" pitchFamily="18" charset="0"/>
                  <a:cs typeface="Calibri"/>
                </a:endParaRPr>
              </a:p>
              <a:p>
                <a:r>
                  <a:rPr lang="en-US" altLang="zh-TW" dirty="0">
                    <a:ea typeface="Cambria Math" panose="02040503050406030204" pitchFamily="18" charset="0"/>
                    <a:cs typeface="Calibri"/>
                  </a:rPr>
                  <a:t>Determine locations of redrawn samples in the reconstructed space of a sub-block</a:t>
                </a:r>
              </a:p>
              <a:p>
                <a:endParaRPr lang="en-US" altLang="zh-TW" dirty="0">
                  <a:latin typeface="Calibri"/>
                  <a:ea typeface="新細明體"/>
                  <a:cs typeface="Calibri"/>
                </a:endParaRPr>
              </a:p>
              <a:p>
                <a:pPr marL="0" indent="0">
                  <a:buNone/>
                </a:pPr>
                <a:endParaRPr lang="zh-TW" altLang="en-US" dirty="0">
                  <a:latin typeface="Calibri"/>
                  <a:cs typeface="Calibri"/>
                </a:endParaRPr>
              </a:p>
            </p:txBody>
          </p:sp>
        </mc:Choice>
        <mc:Fallback xmlns="">
          <p:sp>
            <p:nvSpPr>
              <p:cNvPr id="3" name="內容版面配置區 2">
                <a:extLst>
                  <a:ext uri="{FF2B5EF4-FFF2-40B4-BE49-F238E27FC236}">
                    <a16:creationId xmlns:a16="http://schemas.microsoft.com/office/drawing/2014/main" xmlns:a14="http://schemas.microsoft.com/office/drawing/2010/main" xmlns="" id="{9D0356F8-A53B-374A-968D-FBC90323C204}"/>
                  </a:ext>
                </a:extLst>
              </p:cNvPr>
              <p:cNvSpPr>
                <a:spLocks noGrp="1" noRot="1" noChangeAspect="1" noMove="1" noResize="1" noEditPoints="1" noAdjustHandles="1" noChangeArrowheads="1" noChangeShapeType="1" noTextEdit="1"/>
              </p:cNvSpPr>
              <p:nvPr>
                <p:ph idx="1"/>
              </p:nvPr>
            </p:nvSpPr>
            <p:spPr>
              <a:xfrm>
                <a:off x="525612" y="1557584"/>
                <a:ext cx="11107588" cy="2190904"/>
              </a:xfrm>
              <a:blipFill rotWithShape="0">
                <a:blip r:embed="rId3"/>
                <a:stretch>
                  <a:fillRect l="-823" t="-2786"/>
                </a:stretch>
              </a:blipFill>
            </p:spPr>
            <p:txBody>
              <a:bodyPr/>
              <a:lstStyle/>
              <a:p>
                <a:r>
                  <a:rPr lang="zh-TW" altLang="en-US">
                    <a:noFill/>
                  </a:rPr>
                  <a:t> </a:t>
                </a:r>
              </a:p>
            </p:txBody>
          </p:sp>
        </mc:Fallback>
      </mc:AlternateContent>
      <p:grpSp>
        <p:nvGrpSpPr>
          <p:cNvPr id="119" name="群組 118">
            <a:extLst>
              <a:ext uri="{FF2B5EF4-FFF2-40B4-BE49-F238E27FC236}">
                <a16:creationId xmlns="" xmlns:a16="http://schemas.microsoft.com/office/drawing/2014/main" id="{BCAB53C8-8928-1044-8A27-8FF5337B2D59}"/>
              </a:ext>
            </a:extLst>
          </p:cNvPr>
          <p:cNvGrpSpPr/>
          <p:nvPr/>
        </p:nvGrpSpPr>
        <p:grpSpPr>
          <a:xfrm>
            <a:off x="7937133" y="4240936"/>
            <a:ext cx="443684" cy="396991"/>
            <a:chOff x="6700512" y="5010581"/>
            <a:chExt cx="443684" cy="396991"/>
          </a:xfrm>
        </p:grpSpPr>
        <p:cxnSp>
          <p:nvCxnSpPr>
            <p:cNvPr id="85" name="直線接點 84">
              <a:extLst>
                <a:ext uri="{FF2B5EF4-FFF2-40B4-BE49-F238E27FC236}">
                  <a16:creationId xmlns="" xmlns:a16="http://schemas.microsoft.com/office/drawing/2014/main" id="{41A12748-97E9-164C-AD74-1D20FB3D42D5}"/>
                </a:ext>
              </a:extLst>
            </p:cNvPr>
            <p:cNvCxnSpPr>
              <a:cxnSpLocks/>
            </p:cNvCxnSpPr>
            <p:nvPr/>
          </p:nvCxnSpPr>
          <p:spPr>
            <a:xfrm>
              <a:off x="6733135" y="5023260"/>
              <a:ext cx="0" cy="35837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線接點 85">
              <a:extLst>
                <a:ext uri="{FF2B5EF4-FFF2-40B4-BE49-F238E27FC236}">
                  <a16:creationId xmlns="" xmlns:a16="http://schemas.microsoft.com/office/drawing/2014/main" id="{86B9AC01-0D9D-984A-9798-C5D777B6C8A6}"/>
                </a:ext>
              </a:extLst>
            </p:cNvPr>
            <p:cNvCxnSpPr>
              <a:cxnSpLocks/>
            </p:cNvCxnSpPr>
            <p:nvPr/>
          </p:nvCxnSpPr>
          <p:spPr>
            <a:xfrm>
              <a:off x="7114133" y="5023260"/>
              <a:ext cx="0" cy="35837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線接點 86">
              <a:extLst>
                <a:ext uri="{FF2B5EF4-FFF2-40B4-BE49-F238E27FC236}">
                  <a16:creationId xmlns="" xmlns:a16="http://schemas.microsoft.com/office/drawing/2014/main" id="{C09F43F8-ED26-8F48-8416-823C43A028E1}"/>
                </a:ext>
              </a:extLst>
            </p:cNvPr>
            <p:cNvCxnSpPr>
              <a:cxnSpLocks/>
            </p:cNvCxnSpPr>
            <p:nvPr/>
          </p:nvCxnSpPr>
          <p:spPr>
            <a:xfrm>
              <a:off x="6733135" y="5381633"/>
              <a:ext cx="37712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 xmlns:a16="http://schemas.microsoft.com/office/drawing/2014/main" id="{86A7418C-3FAD-D64B-AA8E-72FC30949B73}"/>
                </a:ext>
              </a:extLst>
            </p:cNvPr>
            <p:cNvCxnSpPr>
              <a:cxnSpLocks/>
            </p:cNvCxnSpPr>
            <p:nvPr/>
          </p:nvCxnSpPr>
          <p:spPr>
            <a:xfrm>
              <a:off x="6733135" y="5039736"/>
              <a:ext cx="37712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03" name="橢圓 102">
              <a:extLst>
                <a:ext uri="{FF2B5EF4-FFF2-40B4-BE49-F238E27FC236}">
                  <a16:creationId xmlns="" xmlns:a16="http://schemas.microsoft.com/office/drawing/2014/main" id="{9C7F6847-6784-6F41-A49A-6D8485A9E649}"/>
                </a:ext>
              </a:extLst>
            </p:cNvPr>
            <p:cNvSpPr/>
            <p:nvPr/>
          </p:nvSpPr>
          <p:spPr>
            <a:xfrm>
              <a:off x="6700512" y="5010991"/>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4" name="橢圓 103">
              <a:extLst>
                <a:ext uri="{FF2B5EF4-FFF2-40B4-BE49-F238E27FC236}">
                  <a16:creationId xmlns="" xmlns:a16="http://schemas.microsoft.com/office/drawing/2014/main" id="{D160B5A7-F543-AC43-93F8-8A38ECBCF792}"/>
                </a:ext>
              </a:extLst>
            </p:cNvPr>
            <p:cNvSpPr/>
            <p:nvPr/>
          </p:nvSpPr>
          <p:spPr>
            <a:xfrm>
              <a:off x="7086707" y="5010581"/>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5" name="橢圓 104">
              <a:extLst>
                <a:ext uri="{FF2B5EF4-FFF2-40B4-BE49-F238E27FC236}">
                  <a16:creationId xmlns="" xmlns:a16="http://schemas.microsoft.com/office/drawing/2014/main" id="{0F8DA2DE-5306-604B-B3C7-A40BBE76D641}"/>
                </a:ext>
              </a:extLst>
            </p:cNvPr>
            <p:cNvSpPr/>
            <p:nvPr/>
          </p:nvSpPr>
          <p:spPr>
            <a:xfrm>
              <a:off x="7083000" y="5350083"/>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6" name="橢圓 105">
              <a:extLst>
                <a:ext uri="{FF2B5EF4-FFF2-40B4-BE49-F238E27FC236}">
                  <a16:creationId xmlns="" xmlns:a16="http://schemas.microsoft.com/office/drawing/2014/main" id="{007EDEF7-7B64-B548-A1BC-9BAAEDCF057B}"/>
                </a:ext>
              </a:extLst>
            </p:cNvPr>
            <p:cNvSpPr/>
            <p:nvPr/>
          </p:nvSpPr>
          <p:spPr>
            <a:xfrm>
              <a:off x="6708679" y="5350082"/>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mc:AlternateContent xmlns:mc="http://schemas.openxmlformats.org/markup-compatibility/2006" xmlns:a14="http://schemas.microsoft.com/office/drawing/2010/main">
        <mc:Choice Requires="a14">
          <p:sp>
            <p:nvSpPr>
              <p:cNvPr id="118" name="Rectangle: Rounded Corners 36">
                <a:extLst>
                  <a:ext uri="{FF2B5EF4-FFF2-40B4-BE49-F238E27FC236}">
                    <a16:creationId xmlns="" xmlns:a16="http://schemas.microsoft.com/office/drawing/2014/main" id="{4AB61F35-E0BA-FE4E-88EB-7F667BDBBBD5}"/>
                  </a:ext>
                </a:extLst>
              </p:cNvPr>
              <p:cNvSpPr/>
              <p:nvPr/>
            </p:nvSpPr>
            <p:spPr>
              <a:xfrm>
                <a:off x="8449142" y="4303358"/>
                <a:ext cx="397489"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solidFill>
                          <a:latin typeface="Cambria Math" panose="02040503050406030204" pitchFamily="18" charset="0"/>
                        </a:rPr>
                        <m:t>𝑃</m:t>
                      </m:r>
                    </m:oMath>
                  </m:oMathPara>
                </a14:m>
                <a:endParaRPr lang="en-US" dirty="0"/>
              </a:p>
            </p:txBody>
          </p:sp>
        </mc:Choice>
        <mc:Fallback xmlns="">
          <p:sp>
            <p:nvSpPr>
              <p:cNvPr id="118" name="Rectangle: Rounded Corners 36">
                <a:extLst>
                  <a:ext uri="{FF2B5EF4-FFF2-40B4-BE49-F238E27FC236}">
                    <a16:creationId xmlns:a16="http://schemas.microsoft.com/office/drawing/2014/main" xmlns:a14="http://schemas.microsoft.com/office/drawing/2010/main" xmlns="" id="{4AB61F35-E0BA-FE4E-88EB-7F667BDBBBD5}"/>
                  </a:ext>
                </a:extLst>
              </p:cNvPr>
              <p:cNvSpPr>
                <a:spLocks noRot="1" noChangeAspect="1" noMove="1" noResize="1" noEditPoints="1" noAdjustHandles="1" noChangeArrowheads="1" noChangeShapeType="1" noTextEdit="1"/>
              </p:cNvSpPr>
              <p:nvPr/>
            </p:nvSpPr>
            <p:spPr>
              <a:xfrm>
                <a:off x="8449142" y="4303358"/>
                <a:ext cx="397489" cy="272267"/>
              </a:xfrm>
              <a:prstGeom prst="roundRect">
                <a:avLst/>
              </a:prstGeom>
              <a:blipFill rotWithShape="0">
                <a:blip r:embed="rId4"/>
                <a:stretch>
                  <a:fillRect b="-6667"/>
                </a:stretch>
              </a:blipFill>
              <a:ln>
                <a:noFill/>
              </a:ln>
            </p:spPr>
            <p:txBody>
              <a:bodyPr/>
              <a:lstStyle/>
              <a:p>
                <a:r>
                  <a:rPr lang="zh-TW" altLang="en-US">
                    <a:noFill/>
                  </a:rPr>
                  <a:t> </a:t>
                </a:r>
              </a:p>
            </p:txBody>
          </p:sp>
        </mc:Fallback>
      </mc:AlternateContent>
      <p:grpSp>
        <p:nvGrpSpPr>
          <p:cNvPr id="17" name="群組 16"/>
          <p:cNvGrpSpPr/>
          <p:nvPr/>
        </p:nvGrpSpPr>
        <p:grpSpPr>
          <a:xfrm>
            <a:off x="1138515" y="3700480"/>
            <a:ext cx="1670362" cy="1681627"/>
            <a:chOff x="1138515" y="3700480"/>
            <a:chExt cx="1670362" cy="1681627"/>
          </a:xfrm>
        </p:grpSpPr>
        <p:grpSp>
          <p:nvGrpSpPr>
            <p:cNvPr id="4" name="群組 3">
              <a:extLst>
                <a:ext uri="{FF2B5EF4-FFF2-40B4-BE49-F238E27FC236}">
                  <a16:creationId xmlns="" xmlns:a16="http://schemas.microsoft.com/office/drawing/2014/main" id="{4EFACE68-5B41-EA46-AAFB-CBE0FDB2CEF4}"/>
                </a:ext>
              </a:extLst>
            </p:cNvPr>
            <p:cNvGrpSpPr/>
            <p:nvPr/>
          </p:nvGrpSpPr>
          <p:grpSpPr>
            <a:xfrm>
              <a:off x="1138515" y="4094082"/>
              <a:ext cx="1581219" cy="939154"/>
              <a:chOff x="5407255" y="3684940"/>
              <a:chExt cx="1581219" cy="939154"/>
            </a:xfrm>
          </p:grpSpPr>
          <p:grpSp>
            <p:nvGrpSpPr>
              <p:cNvPr id="41" name="群組 40">
                <a:extLst>
                  <a:ext uri="{FF2B5EF4-FFF2-40B4-BE49-F238E27FC236}">
                    <a16:creationId xmlns="" xmlns:a16="http://schemas.microsoft.com/office/drawing/2014/main" id="{A422A88B-9D2F-A14E-A6A9-DC1EAE33E979}"/>
                  </a:ext>
                </a:extLst>
              </p:cNvPr>
              <p:cNvGrpSpPr/>
              <p:nvPr/>
            </p:nvGrpSpPr>
            <p:grpSpPr>
              <a:xfrm>
                <a:off x="6013145" y="3684940"/>
                <a:ext cx="851731" cy="693692"/>
                <a:chOff x="6067301" y="3878308"/>
                <a:chExt cx="1236657" cy="693692"/>
              </a:xfrm>
            </p:grpSpPr>
            <p:grpSp>
              <p:nvGrpSpPr>
                <p:cNvPr id="42" name="群組 41">
                  <a:extLst>
                    <a:ext uri="{FF2B5EF4-FFF2-40B4-BE49-F238E27FC236}">
                      <a16:creationId xmlns="" xmlns:a16="http://schemas.microsoft.com/office/drawing/2014/main" id="{282F9F2E-7264-3E4E-A3A8-162B69337F84}"/>
                    </a:ext>
                  </a:extLst>
                </p:cNvPr>
                <p:cNvGrpSpPr/>
                <p:nvPr/>
              </p:nvGrpSpPr>
              <p:grpSpPr>
                <a:xfrm>
                  <a:off x="6154421" y="3905947"/>
                  <a:ext cx="1101558" cy="606822"/>
                  <a:chOff x="533400" y="1561480"/>
                  <a:chExt cx="5943600" cy="2123877"/>
                </a:xfrm>
              </p:grpSpPr>
              <p:sp>
                <p:nvSpPr>
                  <p:cNvPr id="45" name="手繪多邊形 44">
                    <a:extLst>
                      <a:ext uri="{FF2B5EF4-FFF2-40B4-BE49-F238E27FC236}">
                        <a16:creationId xmlns="" xmlns:a16="http://schemas.microsoft.com/office/drawing/2014/main" id="{09AF4B7E-C4F6-BE4A-9EC7-0653AA039C59}"/>
                      </a:ext>
                    </a:extLst>
                  </p:cNvPr>
                  <p:cNvSpPr/>
                  <p:nvPr/>
                </p:nvSpPr>
                <p:spPr>
                  <a:xfrm>
                    <a:off x="533400" y="1561480"/>
                    <a:ext cx="3581397" cy="2123877"/>
                  </a:xfrm>
                  <a:custGeom>
                    <a:avLst/>
                    <a:gdLst>
                      <a:gd name="connsiteX0" fmla="*/ 0 w 6410528"/>
                      <a:gd name="connsiteY0" fmla="*/ 2723750 h 2733478"/>
                      <a:gd name="connsiteX1" fmla="*/ 2033081 w 6410528"/>
                      <a:gd name="connsiteY1" fmla="*/ 1994176 h 2733478"/>
                      <a:gd name="connsiteX2" fmla="*/ 3200400 w 6410528"/>
                      <a:gd name="connsiteY2" fmla="*/ 5 h 2733478"/>
                      <a:gd name="connsiteX3" fmla="*/ 4367719 w 6410528"/>
                      <a:gd name="connsiteY3" fmla="*/ 2013631 h 2733478"/>
                      <a:gd name="connsiteX4" fmla="*/ 6410528 w 6410528"/>
                      <a:gd name="connsiteY4" fmla="*/ 2733478 h 273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0528" h="2733478">
                        <a:moveTo>
                          <a:pt x="0" y="2723750"/>
                        </a:moveTo>
                        <a:cubicBezTo>
                          <a:pt x="749840" y="2585941"/>
                          <a:pt x="1499681" y="2448133"/>
                          <a:pt x="2033081" y="1994176"/>
                        </a:cubicBezTo>
                        <a:cubicBezTo>
                          <a:pt x="2566481" y="1540219"/>
                          <a:pt x="2811294" y="-3237"/>
                          <a:pt x="3200400" y="5"/>
                        </a:cubicBezTo>
                        <a:cubicBezTo>
                          <a:pt x="3589506" y="3247"/>
                          <a:pt x="3832698" y="1558052"/>
                          <a:pt x="4367719" y="2013631"/>
                        </a:cubicBezTo>
                        <a:cubicBezTo>
                          <a:pt x="4902740" y="2469210"/>
                          <a:pt x="6079788" y="2615125"/>
                          <a:pt x="6410528" y="273347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6" name="手繪多邊形 45">
                    <a:extLst>
                      <a:ext uri="{FF2B5EF4-FFF2-40B4-BE49-F238E27FC236}">
                        <a16:creationId xmlns="" xmlns:a16="http://schemas.microsoft.com/office/drawing/2014/main" id="{933D4E69-841B-D04A-B718-20A1F0D0FBCF}"/>
                      </a:ext>
                    </a:extLst>
                  </p:cNvPr>
                  <p:cNvSpPr/>
                  <p:nvPr/>
                </p:nvSpPr>
                <p:spPr>
                  <a:xfrm>
                    <a:off x="4088146" y="2871470"/>
                    <a:ext cx="2388854" cy="813886"/>
                  </a:xfrm>
                  <a:custGeom>
                    <a:avLst/>
                    <a:gdLst>
                      <a:gd name="connsiteX0" fmla="*/ 0 w 6410528"/>
                      <a:gd name="connsiteY0" fmla="*/ 2723750 h 2733478"/>
                      <a:gd name="connsiteX1" fmla="*/ 2033081 w 6410528"/>
                      <a:gd name="connsiteY1" fmla="*/ 1994176 h 2733478"/>
                      <a:gd name="connsiteX2" fmla="*/ 3200400 w 6410528"/>
                      <a:gd name="connsiteY2" fmla="*/ 5 h 2733478"/>
                      <a:gd name="connsiteX3" fmla="*/ 4367719 w 6410528"/>
                      <a:gd name="connsiteY3" fmla="*/ 2013631 h 2733478"/>
                      <a:gd name="connsiteX4" fmla="*/ 6410528 w 6410528"/>
                      <a:gd name="connsiteY4" fmla="*/ 2733478 h 273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0528" h="2733478">
                        <a:moveTo>
                          <a:pt x="0" y="2723750"/>
                        </a:moveTo>
                        <a:cubicBezTo>
                          <a:pt x="749840" y="2585941"/>
                          <a:pt x="1499681" y="2448133"/>
                          <a:pt x="2033081" y="1994176"/>
                        </a:cubicBezTo>
                        <a:cubicBezTo>
                          <a:pt x="2566481" y="1540219"/>
                          <a:pt x="2811294" y="-3237"/>
                          <a:pt x="3200400" y="5"/>
                        </a:cubicBezTo>
                        <a:cubicBezTo>
                          <a:pt x="3589506" y="3247"/>
                          <a:pt x="3832698" y="1558052"/>
                          <a:pt x="4367719" y="2013631"/>
                        </a:cubicBezTo>
                        <a:cubicBezTo>
                          <a:pt x="4902740" y="2469210"/>
                          <a:pt x="6079788" y="2615125"/>
                          <a:pt x="6410528" y="273347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cxnSp>
              <p:nvCxnSpPr>
                <p:cNvPr id="43" name="直線箭頭接點 42">
                  <a:extLst>
                    <a:ext uri="{FF2B5EF4-FFF2-40B4-BE49-F238E27FC236}">
                      <a16:creationId xmlns="" xmlns:a16="http://schemas.microsoft.com/office/drawing/2014/main" id="{46E1D583-F1FF-6F4A-82F6-39935F1C1939}"/>
                    </a:ext>
                  </a:extLst>
                </p:cNvPr>
                <p:cNvCxnSpPr>
                  <a:cxnSpLocks/>
                </p:cNvCxnSpPr>
                <p:nvPr/>
              </p:nvCxnSpPr>
              <p:spPr>
                <a:xfrm>
                  <a:off x="6067301" y="4572000"/>
                  <a:ext cx="123665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線箭頭接點 43">
                  <a:extLst>
                    <a:ext uri="{FF2B5EF4-FFF2-40B4-BE49-F238E27FC236}">
                      <a16:creationId xmlns="" xmlns:a16="http://schemas.microsoft.com/office/drawing/2014/main" id="{19C42DE2-AE93-7F46-881C-56C984C92D28}"/>
                    </a:ext>
                  </a:extLst>
                </p:cNvPr>
                <p:cNvCxnSpPr>
                  <a:cxnSpLocks/>
                </p:cNvCxnSpPr>
                <p:nvPr/>
              </p:nvCxnSpPr>
              <p:spPr>
                <a:xfrm flipV="1">
                  <a:off x="6067301" y="3878308"/>
                  <a:ext cx="0" cy="69044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48" name="Rectangle: Rounded Corners 29">
                <a:extLst>
                  <a:ext uri="{FF2B5EF4-FFF2-40B4-BE49-F238E27FC236}">
                    <a16:creationId xmlns="" xmlns:a16="http://schemas.microsoft.com/office/drawing/2014/main" id="{6D9DFDA1-94B2-5B47-BE0B-BD6700749746}"/>
                  </a:ext>
                </a:extLst>
              </p:cNvPr>
              <p:cNvSpPr/>
              <p:nvPr/>
            </p:nvSpPr>
            <p:spPr>
              <a:xfrm>
                <a:off x="5407255" y="3754251"/>
                <a:ext cx="731577"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rgbClr val="000000"/>
                    </a:solidFill>
                    <a:cs typeface="Calibri"/>
                  </a:rPr>
                  <a:t>Prob.</a:t>
                </a:r>
                <a:endParaRPr lang="en-US" sz="1600" dirty="0">
                  <a:solidFill>
                    <a:srgbClr val="000000"/>
                  </a:solidFill>
                  <a:cs typeface="Calibri"/>
                </a:endParaRPr>
              </a:p>
            </p:txBody>
          </p:sp>
          <p:sp>
            <p:nvSpPr>
              <p:cNvPr id="49" name="Rectangle: Rounded Corners 29">
                <a:extLst>
                  <a:ext uri="{FF2B5EF4-FFF2-40B4-BE49-F238E27FC236}">
                    <a16:creationId xmlns="" xmlns:a16="http://schemas.microsoft.com/office/drawing/2014/main" id="{366BDA74-725F-154D-A6B6-DD027457BB60}"/>
                  </a:ext>
                </a:extLst>
              </p:cNvPr>
              <p:cNvSpPr/>
              <p:nvPr/>
            </p:nvSpPr>
            <p:spPr>
              <a:xfrm>
                <a:off x="5889545" y="4351827"/>
                <a:ext cx="1098929"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cs typeface="Calibri"/>
                  </a:rPr>
                  <a:t>data value</a:t>
                </a:r>
              </a:p>
            </p:txBody>
          </p:sp>
        </p:grpSp>
        <p:sp>
          <p:nvSpPr>
            <p:cNvPr id="136" name="Rectangle: Rounded Corners 36">
              <a:extLst>
                <a:ext uri="{FF2B5EF4-FFF2-40B4-BE49-F238E27FC236}">
                  <a16:creationId xmlns="" xmlns:a16="http://schemas.microsoft.com/office/drawing/2014/main" id="{64A194C3-33A0-9A48-8341-57257A834178}"/>
                </a:ext>
              </a:extLst>
            </p:cNvPr>
            <p:cNvSpPr/>
            <p:nvPr/>
          </p:nvSpPr>
          <p:spPr>
            <a:xfrm>
              <a:off x="1406454" y="5109840"/>
              <a:ext cx="1402423"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000000"/>
                  </a:solidFill>
                  <a:cs typeface="Calibri"/>
                </a:rPr>
                <a:t>GMM of </a:t>
              </a:r>
            </a:p>
            <a:p>
              <a:pPr algn="ctr"/>
              <a:r>
                <a:rPr lang="en-US" sz="1200" dirty="0">
                  <a:solidFill>
                    <a:srgbClr val="000000"/>
                  </a:solidFill>
                  <a:cs typeface="Calibri"/>
                </a:rPr>
                <a:t>a sub-block</a:t>
              </a:r>
              <a:endParaRPr lang="en-US" dirty="0"/>
            </a:p>
          </p:txBody>
        </p:sp>
        <mc:AlternateContent xmlns:mc="http://schemas.openxmlformats.org/markup-compatibility/2006" xmlns:a14="http://schemas.microsoft.com/office/drawing/2010/main">
          <mc:Choice Requires="a14">
            <p:sp>
              <p:nvSpPr>
                <p:cNvPr id="62" name="Rectangle: Rounded Corners 36">
                  <a:extLst>
                    <a:ext uri="{FF2B5EF4-FFF2-40B4-BE49-F238E27FC236}">
                      <a16:creationId xmlns="" xmlns:a16="http://schemas.microsoft.com/office/drawing/2014/main" id="{4AB61F35-E0BA-FE4E-88EB-7F667BDBBBD5}"/>
                    </a:ext>
                  </a:extLst>
                </p:cNvPr>
                <p:cNvSpPr/>
                <p:nvPr/>
              </p:nvSpPr>
              <p:spPr>
                <a:xfrm>
                  <a:off x="1971524" y="3700480"/>
                  <a:ext cx="397489"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solidFill>
                            <a:latin typeface="Cambria Math" charset="0"/>
                          </a:rPr>
                          <m:t>𝐺</m:t>
                        </m:r>
                      </m:oMath>
                    </m:oMathPara>
                  </a14:m>
                  <a:endParaRPr lang="en-US" dirty="0"/>
                </a:p>
              </p:txBody>
            </p:sp>
          </mc:Choice>
          <mc:Fallback xmlns="">
            <p:sp>
              <p:nvSpPr>
                <p:cNvPr id="62" name="Rectangle: Rounded Corners 36">
                  <a:extLst>
                    <a:ext uri="{FF2B5EF4-FFF2-40B4-BE49-F238E27FC236}">
                      <a16:creationId xmlns:a16="http://schemas.microsoft.com/office/drawing/2014/main" xmlns:a14="http://schemas.microsoft.com/office/drawing/2010/main" xmlns="" id="{4AB61F35-E0BA-FE4E-88EB-7F667BDBBBD5}"/>
                    </a:ext>
                  </a:extLst>
                </p:cNvPr>
                <p:cNvSpPr>
                  <a:spLocks noRot="1" noChangeAspect="1" noMove="1" noResize="1" noEditPoints="1" noAdjustHandles="1" noChangeArrowheads="1" noChangeShapeType="1" noTextEdit="1"/>
                </p:cNvSpPr>
                <p:nvPr/>
              </p:nvSpPr>
              <p:spPr>
                <a:xfrm>
                  <a:off x="1971524" y="3700480"/>
                  <a:ext cx="397489" cy="272267"/>
                </a:xfrm>
                <a:prstGeom prst="roundRect">
                  <a:avLst/>
                </a:prstGeom>
                <a:blipFill rotWithShape="0">
                  <a:blip r:embed="rId5"/>
                  <a:stretch>
                    <a:fillRect b="-6667"/>
                  </a:stretch>
                </a:blipFill>
                <a:ln>
                  <a:noFill/>
                </a:ln>
              </p:spPr>
              <p:txBody>
                <a:bodyPr/>
                <a:lstStyle/>
                <a:p>
                  <a:r>
                    <a:rPr lang="zh-TW" altLang="en-US">
                      <a:noFill/>
                    </a:rPr>
                    <a:t> </a:t>
                  </a:r>
                </a:p>
              </p:txBody>
            </p:sp>
          </mc:Fallback>
        </mc:AlternateContent>
      </p:grpSp>
      <p:sp>
        <p:nvSpPr>
          <p:cNvPr id="71" name="橢圓 70">
            <a:extLst>
              <a:ext uri="{FF2B5EF4-FFF2-40B4-BE49-F238E27FC236}">
                <a16:creationId xmlns="" xmlns:a16="http://schemas.microsoft.com/office/drawing/2014/main" id="{8743C5BA-FF19-B44E-949F-7F1D34B8974D}"/>
              </a:ext>
            </a:extLst>
          </p:cNvPr>
          <p:cNvSpPr/>
          <p:nvPr/>
        </p:nvSpPr>
        <p:spPr>
          <a:xfrm>
            <a:off x="8247671" y="4174931"/>
            <a:ext cx="189497" cy="189497"/>
          </a:xfrm>
          <a:prstGeom prst="ellipse">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2" name="橢圓 71">
            <a:extLst>
              <a:ext uri="{FF2B5EF4-FFF2-40B4-BE49-F238E27FC236}">
                <a16:creationId xmlns="" xmlns:a16="http://schemas.microsoft.com/office/drawing/2014/main" id="{FA6500D7-12CB-0347-BA0A-AE29B387A075}"/>
              </a:ext>
            </a:extLst>
          </p:cNvPr>
          <p:cNvSpPr/>
          <p:nvPr/>
        </p:nvSpPr>
        <p:spPr>
          <a:xfrm>
            <a:off x="8247671" y="4518957"/>
            <a:ext cx="189497" cy="189497"/>
          </a:xfrm>
          <a:prstGeom prst="ellipse">
            <a:avLst/>
          </a:prstGeom>
          <a:solidFill>
            <a:schemeClr val="tx1">
              <a:lumMod val="65000"/>
              <a:lumOff val="3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3" name="橢圓 72">
            <a:extLst>
              <a:ext uri="{FF2B5EF4-FFF2-40B4-BE49-F238E27FC236}">
                <a16:creationId xmlns="" xmlns:a16="http://schemas.microsoft.com/office/drawing/2014/main" id="{BDA665C2-79D0-9D45-BB50-EA938DEE48C2}"/>
              </a:ext>
            </a:extLst>
          </p:cNvPr>
          <p:cNvSpPr/>
          <p:nvPr/>
        </p:nvSpPr>
        <p:spPr>
          <a:xfrm>
            <a:off x="7871709" y="4166496"/>
            <a:ext cx="189497" cy="189497"/>
          </a:xfrm>
          <a:prstGeom prst="ellipse">
            <a:avLst/>
          </a:prstGeom>
          <a:solidFill>
            <a:schemeClr val="bg1">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4" name="橢圓 73">
            <a:extLst>
              <a:ext uri="{FF2B5EF4-FFF2-40B4-BE49-F238E27FC236}">
                <a16:creationId xmlns="" xmlns:a16="http://schemas.microsoft.com/office/drawing/2014/main" id="{7895774D-6113-B848-9212-DD3D5B421E47}"/>
              </a:ext>
            </a:extLst>
          </p:cNvPr>
          <p:cNvSpPr/>
          <p:nvPr/>
        </p:nvSpPr>
        <p:spPr>
          <a:xfrm>
            <a:off x="7865681" y="4514432"/>
            <a:ext cx="189497" cy="189497"/>
          </a:xfrm>
          <a:prstGeom prst="ellipse">
            <a:avLst/>
          </a:prstGeom>
          <a:solidFill>
            <a:schemeClr val="bg1">
              <a:lumMod val="7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29229272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19FA4B2B-2FB4-C240-A855-956D2755559B}"/>
              </a:ext>
            </a:extLst>
          </p:cNvPr>
          <p:cNvSpPr>
            <a:spLocks noGrp="1"/>
          </p:cNvSpPr>
          <p:nvPr>
            <p:ph type="title"/>
          </p:nvPr>
        </p:nvSpPr>
        <p:spPr/>
        <p:txBody>
          <a:bodyPr/>
          <a:lstStyle/>
          <a:p>
            <a:r>
              <a:rPr kumimoji="1" lang="en-US" altLang="zh-TW" dirty="0">
                <a:ea typeface="新細明體"/>
              </a:rPr>
              <a:t>Reconstruction</a:t>
            </a:r>
            <a:endParaRPr kumimoji="1"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 xmlns:a16="http://schemas.microsoft.com/office/drawing/2014/main" id="{9D0356F8-A53B-374A-968D-FBC90323C204}"/>
                  </a:ext>
                </a:extLst>
              </p:cNvPr>
              <p:cNvSpPr>
                <a:spLocks noGrp="1"/>
              </p:cNvSpPr>
              <p:nvPr>
                <p:ph idx="1"/>
              </p:nvPr>
            </p:nvSpPr>
            <p:spPr>
              <a:xfrm>
                <a:off x="525612" y="1557584"/>
                <a:ext cx="11107588" cy="2190904"/>
              </a:xfrm>
            </p:spPr>
            <p:txBody>
              <a:bodyPr vert="horz" lIns="91440" tIns="45720" rIns="91440" bIns="45720" rtlCol="0" anchor="t">
                <a:normAutofit/>
              </a:bodyPr>
              <a:lstStyle/>
              <a:p>
                <a:r>
                  <a:rPr lang="en-US" altLang="zh-TW" dirty="0">
                    <a:ea typeface="Cambria Math" panose="02040503050406030204" pitchFamily="18" charset="0"/>
                    <a:cs typeface="Calibri"/>
                  </a:rPr>
                  <a:t>Redraw samples from </a:t>
                </a:r>
                <a14:m>
                  <m:oMath xmlns:m="http://schemas.openxmlformats.org/officeDocument/2006/math">
                    <m:sSup>
                      <m:sSupPr>
                        <m:ctrlPr>
                          <a:rPr lang="en-US" altLang="zh-TW" i="1">
                            <a:latin typeface="Cambria Math" charset="0"/>
                            <a:ea typeface="Cambria Math" panose="02040503050406030204" pitchFamily="18" charset="0"/>
                            <a:cs typeface="Calibri"/>
                          </a:rPr>
                        </m:ctrlPr>
                      </m:sSupPr>
                      <m:e>
                        <m:r>
                          <a:rPr lang="en-US" altLang="zh-TW" i="1">
                            <a:latin typeface="Cambria Math" panose="02040503050406030204" pitchFamily="18" charset="0"/>
                            <a:ea typeface="Cambria Math" panose="02040503050406030204" pitchFamily="18" charset="0"/>
                            <a:cs typeface="Calibri"/>
                          </a:rPr>
                          <m:t>𝐺</m:t>
                        </m:r>
                      </m:e>
                      <m:sup/>
                    </m:sSup>
                  </m:oMath>
                </a14:m>
                <a:endParaRPr lang="en-US" altLang="zh-TW" dirty="0">
                  <a:ea typeface="Cambria Math" panose="02040503050406030204" pitchFamily="18" charset="0"/>
                  <a:cs typeface="Calibri"/>
                </a:endParaRPr>
              </a:p>
              <a:p>
                <a:r>
                  <a:rPr lang="en-US" altLang="zh-TW" dirty="0">
                    <a:ea typeface="Cambria Math" panose="02040503050406030204" pitchFamily="18" charset="0"/>
                    <a:cs typeface="Calibri"/>
                  </a:rPr>
                  <a:t>Determine locations of redrawn samples in the reconstructed space of a sub-block</a:t>
                </a:r>
              </a:p>
              <a:p>
                <a:endParaRPr lang="en-US" altLang="zh-TW" dirty="0">
                  <a:latin typeface="Calibri"/>
                  <a:ea typeface="新細明體"/>
                  <a:cs typeface="Calibri"/>
                </a:endParaRPr>
              </a:p>
              <a:p>
                <a:pPr marL="0" indent="0">
                  <a:buNone/>
                </a:pPr>
                <a:endParaRPr lang="zh-TW" altLang="en-US" dirty="0">
                  <a:latin typeface="Calibri"/>
                  <a:cs typeface="Calibri"/>
                </a:endParaRPr>
              </a:p>
            </p:txBody>
          </p:sp>
        </mc:Choice>
        <mc:Fallback xmlns="">
          <p:sp>
            <p:nvSpPr>
              <p:cNvPr id="3" name="內容版面配置區 2">
                <a:extLst>
                  <a:ext uri="{FF2B5EF4-FFF2-40B4-BE49-F238E27FC236}">
                    <a16:creationId xmlns:a16="http://schemas.microsoft.com/office/drawing/2014/main" xmlns:a14="http://schemas.microsoft.com/office/drawing/2010/main" xmlns="" id="{9D0356F8-A53B-374A-968D-FBC90323C204}"/>
                  </a:ext>
                </a:extLst>
              </p:cNvPr>
              <p:cNvSpPr>
                <a:spLocks noGrp="1" noRot="1" noChangeAspect="1" noMove="1" noResize="1" noEditPoints="1" noAdjustHandles="1" noChangeArrowheads="1" noChangeShapeType="1" noTextEdit="1"/>
              </p:cNvSpPr>
              <p:nvPr>
                <p:ph idx="1"/>
              </p:nvPr>
            </p:nvSpPr>
            <p:spPr>
              <a:xfrm>
                <a:off x="525612" y="1557584"/>
                <a:ext cx="11107588" cy="2190904"/>
              </a:xfrm>
              <a:blipFill rotWithShape="0">
                <a:blip r:embed="rId3"/>
                <a:stretch>
                  <a:fillRect l="-823" t="-2786"/>
                </a:stretch>
              </a:blipFill>
            </p:spPr>
            <p:txBody>
              <a:bodyPr/>
              <a:lstStyle/>
              <a:p>
                <a:r>
                  <a:rPr lang="zh-TW" altLang="en-US">
                    <a:noFill/>
                  </a:rPr>
                  <a:t> </a:t>
                </a:r>
              </a:p>
            </p:txBody>
          </p:sp>
        </mc:Fallback>
      </mc:AlternateContent>
      <p:grpSp>
        <p:nvGrpSpPr>
          <p:cNvPr id="119" name="群組 118">
            <a:extLst>
              <a:ext uri="{FF2B5EF4-FFF2-40B4-BE49-F238E27FC236}">
                <a16:creationId xmlns="" xmlns:a16="http://schemas.microsoft.com/office/drawing/2014/main" id="{BCAB53C8-8928-1044-8A27-8FF5337B2D59}"/>
              </a:ext>
            </a:extLst>
          </p:cNvPr>
          <p:cNvGrpSpPr/>
          <p:nvPr/>
        </p:nvGrpSpPr>
        <p:grpSpPr>
          <a:xfrm>
            <a:off x="7937133" y="4240936"/>
            <a:ext cx="443684" cy="396991"/>
            <a:chOff x="6700512" y="5010581"/>
            <a:chExt cx="443684" cy="396991"/>
          </a:xfrm>
        </p:grpSpPr>
        <p:cxnSp>
          <p:nvCxnSpPr>
            <p:cNvPr id="85" name="直線接點 84">
              <a:extLst>
                <a:ext uri="{FF2B5EF4-FFF2-40B4-BE49-F238E27FC236}">
                  <a16:creationId xmlns="" xmlns:a16="http://schemas.microsoft.com/office/drawing/2014/main" id="{41A12748-97E9-164C-AD74-1D20FB3D42D5}"/>
                </a:ext>
              </a:extLst>
            </p:cNvPr>
            <p:cNvCxnSpPr>
              <a:cxnSpLocks/>
            </p:cNvCxnSpPr>
            <p:nvPr/>
          </p:nvCxnSpPr>
          <p:spPr>
            <a:xfrm>
              <a:off x="6733135" y="5023260"/>
              <a:ext cx="0" cy="35837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線接點 85">
              <a:extLst>
                <a:ext uri="{FF2B5EF4-FFF2-40B4-BE49-F238E27FC236}">
                  <a16:creationId xmlns="" xmlns:a16="http://schemas.microsoft.com/office/drawing/2014/main" id="{86B9AC01-0D9D-984A-9798-C5D777B6C8A6}"/>
                </a:ext>
              </a:extLst>
            </p:cNvPr>
            <p:cNvCxnSpPr>
              <a:cxnSpLocks/>
            </p:cNvCxnSpPr>
            <p:nvPr/>
          </p:nvCxnSpPr>
          <p:spPr>
            <a:xfrm>
              <a:off x="7114133" y="5023260"/>
              <a:ext cx="0" cy="35837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線接點 86">
              <a:extLst>
                <a:ext uri="{FF2B5EF4-FFF2-40B4-BE49-F238E27FC236}">
                  <a16:creationId xmlns="" xmlns:a16="http://schemas.microsoft.com/office/drawing/2014/main" id="{C09F43F8-ED26-8F48-8416-823C43A028E1}"/>
                </a:ext>
              </a:extLst>
            </p:cNvPr>
            <p:cNvCxnSpPr>
              <a:cxnSpLocks/>
            </p:cNvCxnSpPr>
            <p:nvPr/>
          </p:nvCxnSpPr>
          <p:spPr>
            <a:xfrm>
              <a:off x="6733135" y="5381633"/>
              <a:ext cx="37712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 xmlns:a16="http://schemas.microsoft.com/office/drawing/2014/main" id="{86A7418C-3FAD-D64B-AA8E-72FC30949B73}"/>
                </a:ext>
              </a:extLst>
            </p:cNvPr>
            <p:cNvCxnSpPr>
              <a:cxnSpLocks/>
            </p:cNvCxnSpPr>
            <p:nvPr/>
          </p:nvCxnSpPr>
          <p:spPr>
            <a:xfrm>
              <a:off x="6733135" y="5039736"/>
              <a:ext cx="37712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03" name="橢圓 102">
              <a:extLst>
                <a:ext uri="{FF2B5EF4-FFF2-40B4-BE49-F238E27FC236}">
                  <a16:creationId xmlns="" xmlns:a16="http://schemas.microsoft.com/office/drawing/2014/main" id="{9C7F6847-6784-6F41-A49A-6D8485A9E649}"/>
                </a:ext>
              </a:extLst>
            </p:cNvPr>
            <p:cNvSpPr/>
            <p:nvPr/>
          </p:nvSpPr>
          <p:spPr>
            <a:xfrm>
              <a:off x="6700512" y="5010991"/>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4" name="橢圓 103">
              <a:extLst>
                <a:ext uri="{FF2B5EF4-FFF2-40B4-BE49-F238E27FC236}">
                  <a16:creationId xmlns="" xmlns:a16="http://schemas.microsoft.com/office/drawing/2014/main" id="{D160B5A7-F543-AC43-93F8-8A38ECBCF792}"/>
                </a:ext>
              </a:extLst>
            </p:cNvPr>
            <p:cNvSpPr/>
            <p:nvPr/>
          </p:nvSpPr>
          <p:spPr>
            <a:xfrm>
              <a:off x="7086707" y="5010581"/>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5" name="橢圓 104">
              <a:extLst>
                <a:ext uri="{FF2B5EF4-FFF2-40B4-BE49-F238E27FC236}">
                  <a16:creationId xmlns="" xmlns:a16="http://schemas.microsoft.com/office/drawing/2014/main" id="{0F8DA2DE-5306-604B-B3C7-A40BBE76D641}"/>
                </a:ext>
              </a:extLst>
            </p:cNvPr>
            <p:cNvSpPr/>
            <p:nvPr/>
          </p:nvSpPr>
          <p:spPr>
            <a:xfrm>
              <a:off x="7083000" y="5350083"/>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6" name="橢圓 105">
              <a:extLst>
                <a:ext uri="{FF2B5EF4-FFF2-40B4-BE49-F238E27FC236}">
                  <a16:creationId xmlns="" xmlns:a16="http://schemas.microsoft.com/office/drawing/2014/main" id="{007EDEF7-7B64-B548-A1BC-9BAAEDCF057B}"/>
                </a:ext>
              </a:extLst>
            </p:cNvPr>
            <p:cNvSpPr/>
            <p:nvPr/>
          </p:nvSpPr>
          <p:spPr>
            <a:xfrm>
              <a:off x="6708679" y="5350082"/>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sp>
        <p:nvSpPr>
          <p:cNvPr id="107" name="橢圓 106">
            <a:extLst>
              <a:ext uri="{FF2B5EF4-FFF2-40B4-BE49-F238E27FC236}">
                <a16:creationId xmlns="" xmlns:a16="http://schemas.microsoft.com/office/drawing/2014/main" id="{FF629575-ECDD-4A49-AD46-8169F4272A68}"/>
              </a:ext>
            </a:extLst>
          </p:cNvPr>
          <p:cNvSpPr/>
          <p:nvPr/>
        </p:nvSpPr>
        <p:spPr>
          <a:xfrm>
            <a:off x="5313621" y="3680071"/>
            <a:ext cx="189497" cy="189497"/>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8" name="橢圓 107">
            <a:extLst>
              <a:ext uri="{FF2B5EF4-FFF2-40B4-BE49-F238E27FC236}">
                <a16:creationId xmlns="" xmlns:a16="http://schemas.microsoft.com/office/drawing/2014/main" id="{5EC97EAA-B8A8-2F4A-A84A-AD2272914155}"/>
              </a:ext>
            </a:extLst>
          </p:cNvPr>
          <p:cNvSpPr/>
          <p:nvPr/>
        </p:nvSpPr>
        <p:spPr>
          <a:xfrm>
            <a:off x="5313621" y="4110207"/>
            <a:ext cx="189497" cy="189497"/>
          </a:xfrm>
          <a:prstGeom prst="ellipse">
            <a:avLst/>
          </a:prstGeom>
          <a:solidFill>
            <a:schemeClr val="bg1">
              <a:lumMod val="8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9" name="橢圓 108">
            <a:extLst>
              <a:ext uri="{FF2B5EF4-FFF2-40B4-BE49-F238E27FC236}">
                <a16:creationId xmlns="" xmlns:a16="http://schemas.microsoft.com/office/drawing/2014/main" id="{DB314978-0732-AF49-89CC-9EDEE697BBD3}"/>
              </a:ext>
            </a:extLst>
          </p:cNvPr>
          <p:cNvSpPr/>
          <p:nvPr/>
        </p:nvSpPr>
        <p:spPr>
          <a:xfrm>
            <a:off x="5314813" y="4970480"/>
            <a:ext cx="189497" cy="189497"/>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10" name="橢圓 109">
            <a:extLst>
              <a:ext uri="{FF2B5EF4-FFF2-40B4-BE49-F238E27FC236}">
                <a16:creationId xmlns="" xmlns:a16="http://schemas.microsoft.com/office/drawing/2014/main" id="{D1052F9D-4638-9641-A08E-36CA8A7E70F1}"/>
              </a:ext>
            </a:extLst>
          </p:cNvPr>
          <p:cNvSpPr/>
          <p:nvPr/>
        </p:nvSpPr>
        <p:spPr>
          <a:xfrm>
            <a:off x="5313621" y="4540343"/>
            <a:ext cx="189497" cy="189497"/>
          </a:xfrm>
          <a:prstGeom prst="ellipse">
            <a:avLst/>
          </a:prstGeom>
          <a:solidFill>
            <a:schemeClr val="tx1">
              <a:lumMod val="65000"/>
              <a:lumOff val="3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8" name="群組 17"/>
          <p:cNvGrpSpPr/>
          <p:nvPr/>
        </p:nvGrpSpPr>
        <p:grpSpPr>
          <a:xfrm>
            <a:off x="2576783" y="3698615"/>
            <a:ext cx="1510476" cy="1453411"/>
            <a:chOff x="2576783" y="3698615"/>
            <a:chExt cx="1510476" cy="1453411"/>
          </a:xfrm>
        </p:grpSpPr>
        <p:grpSp>
          <p:nvGrpSpPr>
            <p:cNvPr id="8" name="群組 7"/>
            <p:cNvGrpSpPr/>
            <p:nvPr/>
          </p:nvGrpSpPr>
          <p:grpSpPr>
            <a:xfrm>
              <a:off x="3884457" y="3698615"/>
              <a:ext cx="202802" cy="1453411"/>
              <a:chOff x="3884457" y="3698615"/>
              <a:chExt cx="202802" cy="1453411"/>
            </a:xfrm>
          </p:grpSpPr>
          <p:sp>
            <p:nvSpPr>
              <p:cNvPr id="81" name="橢圓 80">
                <a:extLst>
                  <a:ext uri="{FF2B5EF4-FFF2-40B4-BE49-F238E27FC236}">
                    <a16:creationId xmlns="" xmlns:a16="http://schemas.microsoft.com/office/drawing/2014/main" id="{D2C1AF61-8AB1-F346-BC38-2865E32BEDE6}"/>
                  </a:ext>
                </a:extLst>
              </p:cNvPr>
              <p:cNvSpPr/>
              <p:nvPr/>
            </p:nvSpPr>
            <p:spPr>
              <a:xfrm>
                <a:off x="3896137" y="4538574"/>
                <a:ext cx="189497" cy="189497"/>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2" name="橢圓 81">
                <a:extLst>
                  <a:ext uri="{FF2B5EF4-FFF2-40B4-BE49-F238E27FC236}">
                    <a16:creationId xmlns="" xmlns:a16="http://schemas.microsoft.com/office/drawing/2014/main" id="{A81BDEE2-B821-3641-AFF2-3B92713F6807}"/>
                  </a:ext>
                </a:extLst>
              </p:cNvPr>
              <p:cNvSpPr/>
              <p:nvPr/>
            </p:nvSpPr>
            <p:spPr>
              <a:xfrm>
                <a:off x="3897762" y="4962529"/>
                <a:ext cx="189497" cy="189497"/>
              </a:xfrm>
              <a:prstGeom prst="ellipse">
                <a:avLst/>
              </a:prstGeom>
              <a:solidFill>
                <a:schemeClr val="bg1">
                  <a:lumMod val="8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3" name="橢圓 82">
                <a:extLst>
                  <a:ext uri="{FF2B5EF4-FFF2-40B4-BE49-F238E27FC236}">
                    <a16:creationId xmlns="" xmlns:a16="http://schemas.microsoft.com/office/drawing/2014/main" id="{6A76CE78-90DE-8A40-AC31-7018B7AC05F0}"/>
                  </a:ext>
                </a:extLst>
              </p:cNvPr>
              <p:cNvSpPr/>
              <p:nvPr/>
            </p:nvSpPr>
            <p:spPr>
              <a:xfrm>
                <a:off x="3896137" y="4122570"/>
                <a:ext cx="189497" cy="189497"/>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4" name="橢圓 83">
                <a:extLst>
                  <a:ext uri="{FF2B5EF4-FFF2-40B4-BE49-F238E27FC236}">
                    <a16:creationId xmlns="" xmlns:a16="http://schemas.microsoft.com/office/drawing/2014/main" id="{241D5AB2-275A-8841-B27A-76059A3864AC}"/>
                  </a:ext>
                </a:extLst>
              </p:cNvPr>
              <p:cNvSpPr/>
              <p:nvPr/>
            </p:nvSpPr>
            <p:spPr>
              <a:xfrm>
                <a:off x="3884457" y="3698615"/>
                <a:ext cx="189497" cy="189497"/>
              </a:xfrm>
              <a:prstGeom prst="ellipse">
                <a:avLst/>
              </a:prstGeom>
              <a:solidFill>
                <a:schemeClr val="tx1">
                  <a:lumMod val="65000"/>
                  <a:lumOff val="3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grpSp>
          <p:nvGrpSpPr>
            <p:cNvPr id="122" name="群組 121">
              <a:extLst>
                <a:ext uri="{FF2B5EF4-FFF2-40B4-BE49-F238E27FC236}">
                  <a16:creationId xmlns="" xmlns:a16="http://schemas.microsoft.com/office/drawing/2014/main" id="{E57F508E-77B6-7145-9DE3-1F10CF968B77}"/>
                </a:ext>
              </a:extLst>
            </p:cNvPr>
            <p:cNvGrpSpPr/>
            <p:nvPr/>
          </p:nvGrpSpPr>
          <p:grpSpPr>
            <a:xfrm>
              <a:off x="2576783" y="4142419"/>
              <a:ext cx="1402423" cy="293241"/>
              <a:chOff x="2647572" y="4937425"/>
              <a:chExt cx="1402423" cy="293241"/>
            </a:xfrm>
          </p:grpSpPr>
          <p:cxnSp>
            <p:nvCxnSpPr>
              <p:cNvPr id="111" name="Straight Arrow Connector 33">
                <a:extLst>
                  <a:ext uri="{FF2B5EF4-FFF2-40B4-BE49-F238E27FC236}">
                    <a16:creationId xmlns="" xmlns:a16="http://schemas.microsoft.com/office/drawing/2014/main" id="{57072A4D-1F49-4C4A-8569-3B37F082DF4C}"/>
                  </a:ext>
                </a:extLst>
              </p:cNvPr>
              <p:cNvCxnSpPr>
                <a:cxnSpLocks/>
              </p:cNvCxnSpPr>
              <p:nvPr/>
            </p:nvCxnSpPr>
            <p:spPr>
              <a:xfrm>
                <a:off x="2900989" y="5230666"/>
                <a:ext cx="93988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3" name="Rectangle: Rounded Corners 36">
                <a:extLst>
                  <a:ext uri="{FF2B5EF4-FFF2-40B4-BE49-F238E27FC236}">
                    <a16:creationId xmlns="" xmlns:a16="http://schemas.microsoft.com/office/drawing/2014/main" id="{6F037CF6-2E87-AF45-8F8D-B98CF0B1F9FD}"/>
                  </a:ext>
                </a:extLst>
              </p:cNvPr>
              <p:cNvSpPr/>
              <p:nvPr/>
            </p:nvSpPr>
            <p:spPr>
              <a:xfrm>
                <a:off x="2647572" y="4937425"/>
                <a:ext cx="1402423"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000000"/>
                    </a:solidFill>
                    <a:cs typeface="Calibri"/>
                  </a:rPr>
                  <a:t>Resampling</a:t>
                </a:r>
                <a:endParaRPr lang="en-US" dirty="0"/>
              </a:p>
            </p:txBody>
          </p:sp>
        </p:grpSp>
      </p:grpSp>
      <p:grpSp>
        <p:nvGrpSpPr>
          <p:cNvPr id="123" name="群組 122">
            <a:extLst>
              <a:ext uri="{FF2B5EF4-FFF2-40B4-BE49-F238E27FC236}">
                <a16:creationId xmlns="" xmlns:a16="http://schemas.microsoft.com/office/drawing/2014/main" id="{F19E3072-7413-744D-97F7-52BB5A982CEC}"/>
              </a:ext>
            </a:extLst>
          </p:cNvPr>
          <p:cNvGrpSpPr/>
          <p:nvPr/>
        </p:nvGrpSpPr>
        <p:grpSpPr>
          <a:xfrm>
            <a:off x="4068173" y="4126283"/>
            <a:ext cx="1402423" cy="295687"/>
            <a:chOff x="3998586" y="4931936"/>
            <a:chExt cx="1402423" cy="295687"/>
          </a:xfrm>
        </p:grpSpPr>
        <p:sp>
          <p:nvSpPr>
            <p:cNvPr id="114" name="Rectangle: Rounded Corners 36">
              <a:extLst>
                <a:ext uri="{FF2B5EF4-FFF2-40B4-BE49-F238E27FC236}">
                  <a16:creationId xmlns="" xmlns:a16="http://schemas.microsoft.com/office/drawing/2014/main" id="{FADF7259-AABA-3C44-8793-C49C167185E5}"/>
                </a:ext>
              </a:extLst>
            </p:cNvPr>
            <p:cNvSpPr/>
            <p:nvPr/>
          </p:nvSpPr>
          <p:spPr>
            <a:xfrm>
              <a:off x="3998586" y="4931936"/>
              <a:ext cx="1402423"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000000"/>
                  </a:solidFill>
                  <a:cs typeface="Calibri"/>
                </a:rPr>
                <a:t>Sorting</a:t>
              </a:r>
              <a:endParaRPr lang="en-US" dirty="0"/>
            </a:p>
          </p:txBody>
        </p:sp>
        <p:cxnSp>
          <p:nvCxnSpPr>
            <p:cNvPr id="115" name="Straight Arrow Connector 33">
              <a:extLst>
                <a:ext uri="{FF2B5EF4-FFF2-40B4-BE49-F238E27FC236}">
                  <a16:creationId xmlns="" xmlns:a16="http://schemas.microsoft.com/office/drawing/2014/main" id="{FB4000F3-FE86-B24F-8923-9375F636778C}"/>
                </a:ext>
              </a:extLst>
            </p:cNvPr>
            <p:cNvCxnSpPr>
              <a:cxnSpLocks/>
            </p:cNvCxnSpPr>
            <p:nvPr/>
          </p:nvCxnSpPr>
          <p:spPr>
            <a:xfrm>
              <a:off x="4229853" y="5227623"/>
              <a:ext cx="93988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116" name="Rectangle: Rounded Corners 36">
                <a:extLst>
                  <a:ext uri="{FF2B5EF4-FFF2-40B4-BE49-F238E27FC236}">
                    <a16:creationId xmlns="" xmlns:a16="http://schemas.microsoft.com/office/drawing/2014/main" id="{149F1A7B-6A29-E44B-BC97-CDD2B23E0D11}"/>
                  </a:ext>
                </a:extLst>
              </p:cNvPr>
              <p:cNvSpPr/>
              <p:nvPr/>
            </p:nvSpPr>
            <p:spPr>
              <a:xfrm>
                <a:off x="6771451" y="3273339"/>
                <a:ext cx="2075180"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rgbClr val="000000"/>
                    </a:solidFill>
                    <a:cs typeface="Calibri"/>
                  </a:rPr>
                  <a:t>Mapping between </a:t>
                </a:r>
                <a14:m>
                  <m:oMath xmlns:m="http://schemas.openxmlformats.org/officeDocument/2006/math">
                    <m:r>
                      <a:rPr lang="en-US" altLang="zh-TW" sz="1200" i="1">
                        <a:solidFill>
                          <a:schemeClr val="tx1"/>
                        </a:solidFill>
                        <a:latin typeface="Cambria Math" panose="02040503050406030204" pitchFamily="18" charset="0"/>
                      </a:rPr>
                      <m:t>𝑃</m:t>
                    </m:r>
                    <m:r>
                      <a:rPr lang="en-US" altLang="zh-TW" sz="1200" i="1">
                        <a:solidFill>
                          <a:schemeClr val="tx1"/>
                        </a:solidFill>
                        <a:latin typeface="Cambria Math" panose="02040503050406030204" pitchFamily="18" charset="0"/>
                      </a:rPr>
                      <m:t> </m:t>
                    </m:r>
                  </m:oMath>
                </a14:m>
                <a:r>
                  <a:rPr lang="en-US" sz="1200" dirty="0" smtClean="0">
                    <a:solidFill>
                      <a:srgbClr val="000000"/>
                    </a:solidFill>
                    <a:cs typeface="Calibri"/>
                  </a:rPr>
                  <a:t>‘s sorted samples and their locations</a:t>
                </a:r>
                <a:endParaRPr lang="en-US" dirty="0"/>
              </a:p>
            </p:txBody>
          </p:sp>
        </mc:Choice>
        <mc:Fallback xmlns="">
          <p:sp>
            <p:nvSpPr>
              <p:cNvPr id="116" name="Rectangle: Rounded Corners 36">
                <a:extLst>
                  <a:ext uri="{FF2B5EF4-FFF2-40B4-BE49-F238E27FC236}">
                    <a16:creationId xmlns:a16="http://schemas.microsoft.com/office/drawing/2014/main" xmlns="" id="{149F1A7B-6A29-E44B-BC97-CDD2B23E0D11}"/>
                  </a:ext>
                </a:extLst>
              </p:cNvPr>
              <p:cNvSpPr>
                <a:spLocks noRot="1" noChangeAspect="1" noMove="1" noResize="1" noEditPoints="1" noAdjustHandles="1" noChangeArrowheads="1" noChangeShapeType="1" noTextEdit="1"/>
              </p:cNvSpPr>
              <p:nvPr/>
            </p:nvSpPr>
            <p:spPr>
              <a:xfrm>
                <a:off x="6771451" y="3273339"/>
                <a:ext cx="2075180" cy="272267"/>
              </a:xfrm>
              <a:prstGeom prst="roundRect">
                <a:avLst/>
              </a:prstGeom>
              <a:blipFill rotWithShape="0">
                <a:blip r:embed="rId4"/>
                <a:stretch>
                  <a:fillRect t="-113333" r="-294" b="-68889"/>
                </a:stretch>
              </a:blipFill>
              <a:ln>
                <a:noFill/>
              </a:ln>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18" name="Rectangle: Rounded Corners 36">
                <a:extLst>
                  <a:ext uri="{FF2B5EF4-FFF2-40B4-BE49-F238E27FC236}">
                    <a16:creationId xmlns="" xmlns:a16="http://schemas.microsoft.com/office/drawing/2014/main" id="{4AB61F35-E0BA-FE4E-88EB-7F667BDBBBD5}"/>
                  </a:ext>
                </a:extLst>
              </p:cNvPr>
              <p:cNvSpPr/>
              <p:nvPr/>
            </p:nvSpPr>
            <p:spPr>
              <a:xfrm>
                <a:off x="8449142" y="4303358"/>
                <a:ext cx="397489"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solidFill>
                          <a:latin typeface="Cambria Math" panose="02040503050406030204" pitchFamily="18" charset="0"/>
                        </a:rPr>
                        <m:t>𝑃</m:t>
                      </m:r>
                    </m:oMath>
                  </m:oMathPara>
                </a14:m>
                <a:endParaRPr lang="en-US" dirty="0"/>
              </a:p>
            </p:txBody>
          </p:sp>
        </mc:Choice>
        <mc:Fallback xmlns="">
          <p:sp>
            <p:nvSpPr>
              <p:cNvPr id="118" name="Rectangle: Rounded Corners 36">
                <a:extLst>
                  <a:ext uri="{FF2B5EF4-FFF2-40B4-BE49-F238E27FC236}">
                    <a16:creationId xmlns:a16="http://schemas.microsoft.com/office/drawing/2014/main" xmlns:a14="http://schemas.microsoft.com/office/drawing/2010/main" xmlns="" id="{4AB61F35-E0BA-FE4E-88EB-7F667BDBBBD5}"/>
                  </a:ext>
                </a:extLst>
              </p:cNvPr>
              <p:cNvSpPr>
                <a:spLocks noRot="1" noChangeAspect="1" noMove="1" noResize="1" noEditPoints="1" noAdjustHandles="1" noChangeArrowheads="1" noChangeShapeType="1" noTextEdit="1"/>
              </p:cNvSpPr>
              <p:nvPr/>
            </p:nvSpPr>
            <p:spPr>
              <a:xfrm>
                <a:off x="8449142" y="4303358"/>
                <a:ext cx="397489" cy="272267"/>
              </a:xfrm>
              <a:prstGeom prst="roundRect">
                <a:avLst/>
              </a:prstGeom>
              <a:blipFill rotWithShape="0">
                <a:blip r:embed="rId5"/>
                <a:stretch>
                  <a:fillRect b="-6667"/>
                </a:stretch>
              </a:blipFill>
              <a:ln>
                <a:noFill/>
              </a:ln>
            </p:spPr>
            <p:txBody>
              <a:bodyPr/>
              <a:lstStyle/>
              <a:p>
                <a:r>
                  <a:rPr lang="zh-TW" altLang="en-US">
                    <a:noFill/>
                  </a:rPr>
                  <a:t> </a:t>
                </a:r>
              </a:p>
            </p:txBody>
          </p:sp>
        </mc:Fallback>
      </mc:AlternateContent>
      <p:sp>
        <p:nvSpPr>
          <p:cNvPr id="135" name="Rectangle: Rounded Corners 36">
            <a:extLst>
              <a:ext uri="{FF2B5EF4-FFF2-40B4-BE49-F238E27FC236}">
                <a16:creationId xmlns="" xmlns:a16="http://schemas.microsoft.com/office/drawing/2014/main" id="{5CF41075-EEA8-EB4E-AD66-AC8AE77C13BD}"/>
              </a:ext>
            </a:extLst>
          </p:cNvPr>
          <p:cNvSpPr/>
          <p:nvPr/>
        </p:nvSpPr>
        <p:spPr>
          <a:xfrm>
            <a:off x="8350219" y="4295787"/>
            <a:ext cx="1839833"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cs typeface="Calibri"/>
              </a:rPr>
              <a:t>Reconstructed </a:t>
            </a:r>
            <a:r>
              <a:rPr lang="en-US" sz="1400" dirty="0" smtClean="0">
                <a:solidFill>
                  <a:srgbClr val="000000"/>
                </a:solidFill>
                <a:cs typeface="Calibri"/>
              </a:rPr>
              <a:t>space</a:t>
            </a:r>
            <a:endParaRPr lang="en-US" sz="2000" dirty="0"/>
          </a:p>
        </p:txBody>
      </p:sp>
      <p:grpSp>
        <p:nvGrpSpPr>
          <p:cNvPr id="17" name="群組 16"/>
          <p:cNvGrpSpPr/>
          <p:nvPr/>
        </p:nvGrpSpPr>
        <p:grpSpPr>
          <a:xfrm>
            <a:off x="1138515" y="3700480"/>
            <a:ext cx="1670362" cy="1681627"/>
            <a:chOff x="1138515" y="3700480"/>
            <a:chExt cx="1670362" cy="1681627"/>
          </a:xfrm>
        </p:grpSpPr>
        <p:grpSp>
          <p:nvGrpSpPr>
            <p:cNvPr id="4" name="群組 3">
              <a:extLst>
                <a:ext uri="{FF2B5EF4-FFF2-40B4-BE49-F238E27FC236}">
                  <a16:creationId xmlns="" xmlns:a16="http://schemas.microsoft.com/office/drawing/2014/main" id="{4EFACE68-5B41-EA46-AAFB-CBE0FDB2CEF4}"/>
                </a:ext>
              </a:extLst>
            </p:cNvPr>
            <p:cNvGrpSpPr/>
            <p:nvPr/>
          </p:nvGrpSpPr>
          <p:grpSpPr>
            <a:xfrm>
              <a:off x="1138515" y="4094082"/>
              <a:ext cx="1581219" cy="939154"/>
              <a:chOff x="5407255" y="3684940"/>
              <a:chExt cx="1581219" cy="939154"/>
            </a:xfrm>
          </p:grpSpPr>
          <p:grpSp>
            <p:nvGrpSpPr>
              <p:cNvPr id="41" name="群組 40">
                <a:extLst>
                  <a:ext uri="{FF2B5EF4-FFF2-40B4-BE49-F238E27FC236}">
                    <a16:creationId xmlns="" xmlns:a16="http://schemas.microsoft.com/office/drawing/2014/main" id="{A422A88B-9D2F-A14E-A6A9-DC1EAE33E979}"/>
                  </a:ext>
                </a:extLst>
              </p:cNvPr>
              <p:cNvGrpSpPr/>
              <p:nvPr/>
            </p:nvGrpSpPr>
            <p:grpSpPr>
              <a:xfrm>
                <a:off x="6013145" y="3684940"/>
                <a:ext cx="851731" cy="693692"/>
                <a:chOff x="6067301" y="3878308"/>
                <a:chExt cx="1236657" cy="693692"/>
              </a:xfrm>
            </p:grpSpPr>
            <p:grpSp>
              <p:nvGrpSpPr>
                <p:cNvPr id="42" name="群組 41">
                  <a:extLst>
                    <a:ext uri="{FF2B5EF4-FFF2-40B4-BE49-F238E27FC236}">
                      <a16:creationId xmlns="" xmlns:a16="http://schemas.microsoft.com/office/drawing/2014/main" id="{282F9F2E-7264-3E4E-A3A8-162B69337F84}"/>
                    </a:ext>
                  </a:extLst>
                </p:cNvPr>
                <p:cNvGrpSpPr/>
                <p:nvPr/>
              </p:nvGrpSpPr>
              <p:grpSpPr>
                <a:xfrm>
                  <a:off x="6154421" y="3905947"/>
                  <a:ext cx="1101558" cy="606822"/>
                  <a:chOff x="533400" y="1561480"/>
                  <a:chExt cx="5943600" cy="2123877"/>
                </a:xfrm>
              </p:grpSpPr>
              <p:sp>
                <p:nvSpPr>
                  <p:cNvPr id="45" name="手繪多邊形 44">
                    <a:extLst>
                      <a:ext uri="{FF2B5EF4-FFF2-40B4-BE49-F238E27FC236}">
                        <a16:creationId xmlns="" xmlns:a16="http://schemas.microsoft.com/office/drawing/2014/main" id="{09AF4B7E-C4F6-BE4A-9EC7-0653AA039C59}"/>
                      </a:ext>
                    </a:extLst>
                  </p:cNvPr>
                  <p:cNvSpPr/>
                  <p:nvPr/>
                </p:nvSpPr>
                <p:spPr>
                  <a:xfrm>
                    <a:off x="533400" y="1561480"/>
                    <a:ext cx="3581397" cy="2123877"/>
                  </a:xfrm>
                  <a:custGeom>
                    <a:avLst/>
                    <a:gdLst>
                      <a:gd name="connsiteX0" fmla="*/ 0 w 6410528"/>
                      <a:gd name="connsiteY0" fmla="*/ 2723750 h 2733478"/>
                      <a:gd name="connsiteX1" fmla="*/ 2033081 w 6410528"/>
                      <a:gd name="connsiteY1" fmla="*/ 1994176 h 2733478"/>
                      <a:gd name="connsiteX2" fmla="*/ 3200400 w 6410528"/>
                      <a:gd name="connsiteY2" fmla="*/ 5 h 2733478"/>
                      <a:gd name="connsiteX3" fmla="*/ 4367719 w 6410528"/>
                      <a:gd name="connsiteY3" fmla="*/ 2013631 h 2733478"/>
                      <a:gd name="connsiteX4" fmla="*/ 6410528 w 6410528"/>
                      <a:gd name="connsiteY4" fmla="*/ 2733478 h 273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0528" h="2733478">
                        <a:moveTo>
                          <a:pt x="0" y="2723750"/>
                        </a:moveTo>
                        <a:cubicBezTo>
                          <a:pt x="749840" y="2585941"/>
                          <a:pt x="1499681" y="2448133"/>
                          <a:pt x="2033081" y="1994176"/>
                        </a:cubicBezTo>
                        <a:cubicBezTo>
                          <a:pt x="2566481" y="1540219"/>
                          <a:pt x="2811294" y="-3237"/>
                          <a:pt x="3200400" y="5"/>
                        </a:cubicBezTo>
                        <a:cubicBezTo>
                          <a:pt x="3589506" y="3247"/>
                          <a:pt x="3832698" y="1558052"/>
                          <a:pt x="4367719" y="2013631"/>
                        </a:cubicBezTo>
                        <a:cubicBezTo>
                          <a:pt x="4902740" y="2469210"/>
                          <a:pt x="6079788" y="2615125"/>
                          <a:pt x="6410528" y="273347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6" name="手繪多邊形 45">
                    <a:extLst>
                      <a:ext uri="{FF2B5EF4-FFF2-40B4-BE49-F238E27FC236}">
                        <a16:creationId xmlns="" xmlns:a16="http://schemas.microsoft.com/office/drawing/2014/main" id="{933D4E69-841B-D04A-B718-20A1F0D0FBCF}"/>
                      </a:ext>
                    </a:extLst>
                  </p:cNvPr>
                  <p:cNvSpPr/>
                  <p:nvPr/>
                </p:nvSpPr>
                <p:spPr>
                  <a:xfrm>
                    <a:off x="4088146" y="2871470"/>
                    <a:ext cx="2388854" cy="813886"/>
                  </a:xfrm>
                  <a:custGeom>
                    <a:avLst/>
                    <a:gdLst>
                      <a:gd name="connsiteX0" fmla="*/ 0 w 6410528"/>
                      <a:gd name="connsiteY0" fmla="*/ 2723750 h 2733478"/>
                      <a:gd name="connsiteX1" fmla="*/ 2033081 w 6410528"/>
                      <a:gd name="connsiteY1" fmla="*/ 1994176 h 2733478"/>
                      <a:gd name="connsiteX2" fmla="*/ 3200400 w 6410528"/>
                      <a:gd name="connsiteY2" fmla="*/ 5 h 2733478"/>
                      <a:gd name="connsiteX3" fmla="*/ 4367719 w 6410528"/>
                      <a:gd name="connsiteY3" fmla="*/ 2013631 h 2733478"/>
                      <a:gd name="connsiteX4" fmla="*/ 6410528 w 6410528"/>
                      <a:gd name="connsiteY4" fmla="*/ 2733478 h 273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0528" h="2733478">
                        <a:moveTo>
                          <a:pt x="0" y="2723750"/>
                        </a:moveTo>
                        <a:cubicBezTo>
                          <a:pt x="749840" y="2585941"/>
                          <a:pt x="1499681" y="2448133"/>
                          <a:pt x="2033081" y="1994176"/>
                        </a:cubicBezTo>
                        <a:cubicBezTo>
                          <a:pt x="2566481" y="1540219"/>
                          <a:pt x="2811294" y="-3237"/>
                          <a:pt x="3200400" y="5"/>
                        </a:cubicBezTo>
                        <a:cubicBezTo>
                          <a:pt x="3589506" y="3247"/>
                          <a:pt x="3832698" y="1558052"/>
                          <a:pt x="4367719" y="2013631"/>
                        </a:cubicBezTo>
                        <a:cubicBezTo>
                          <a:pt x="4902740" y="2469210"/>
                          <a:pt x="6079788" y="2615125"/>
                          <a:pt x="6410528" y="273347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cxnSp>
              <p:nvCxnSpPr>
                <p:cNvPr id="43" name="直線箭頭接點 42">
                  <a:extLst>
                    <a:ext uri="{FF2B5EF4-FFF2-40B4-BE49-F238E27FC236}">
                      <a16:creationId xmlns="" xmlns:a16="http://schemas.microsoft.com/office/drawing/2014/main" id="{46E1D583-F1FF-6F4A-82F6-39935F1C1939}"/>
                    </a:ext>
                  </a:extLst>
                </p:cNvPr>
                <p:cNvCxnSpPr>
                  <a:cxnSpLocks/>
                </p:cNvCxnSpPr>
                <p:nvPr/>
              </p:nvCxnSpPr>
              <p:spPr>
                <a:xfrm>
                  <a:off x="6067301" y="4572000"/>
                  <a:ext cx="123665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線箭頭接點 43">
                  <a:extLst>
                    <a:ext uri="{FF2B5EF4-FFF2-40B4-BE49-F238E27FC236}">
                      <a16:creationId xmlns="" xmlns:a16="http://schemas.microsoft.com/office/drawing/2014/main" id="{19C42DE2-AE93-7F46-881C-56C984C92D28}"/>
                    </a:ext>
                  </a:extLst>
                </p:cNvPr>
                <p:cNvCxnSpPr>
                  <a:cxnSpLocks/>
                </p:cNvCxnSpPr>
                <p:nvPr/>
              </p:nvCxnSpPr>
              <p:spPr>
                <a:xfrm flipV="1">
                  <a:off x="6067301" y="3878308"/>
                  <a:ext cx="0" cy="69044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48" name="Rectangle: Rounded Corners 29">
                <a:extLst>
                  <a:ext uri="{FF2B5EF4-FFF2-40B4-BE49-F238E27FC236}">
                    <a16:creationId xmlns="" xmlns:a16="http://schemas.microsoft.com/office/drawing/2014/main" id="{6D9DFDA1-94B2-5B47-BE0B-BD6700749746}"/>
                  </a:ext>
                </a:extLst>
              </p:cNvPr>
              <p:cNvSpPr/>
              <p:nvPr/>
            </p:nvSpPr>
            <p:spPr>
              <a:xfrm>
                <a:off x="5407255" y="3754251"/>
                <a:ext cx="731577"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rgbClr val="000000"/>
                    </a:solidFill>
                    <a:cs typeface="Calibri"/>
                  </a:rPr>
                  <a:t>Prob.</a:t>
                </a:r>
                <a:endParaRPr lang="en-US" sz="1600" dirty="0">
                  <a:solidFill>
                    <a:srgbClr val="000000"/>
                  </a:solidFill>
                  <a:cs typeface="Calibri"/>
                </a:endParaRPr>
              </a:p>
            </p:txBody>
          </p:sp>
          <p:sp>
            <p:nvSpPr>
              <p:cNvPr id="49" name="Rectangle: Rounded Corners 29">
                <a:extLst>
                  <a:ext uri="{FF2B5EF4-FFF2-40B4-BE49-F238E27FC236}">
                    <a16:creationId xmlns="" xmlns:a16="http://schemas.microsoft.com/office/drawing/2014/main" id="{366BDA74-725F-154D-A6B6-DD027457BB60}"/>
                  </a:ext>
                </a:extLst>
              </p:cNvPr>
              <p:cNvSpPr/>
              <p:nvPr/>
            </p:nvSpPr>
            <p:spPr>
              <a:xfrm>
                <a:off x="5889545" y="4351827"/>
                <a:ext cx="1098929"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cs typeface="Calibri"/>
                  </a:rPr>
                  <a:t>data value</a:t>
                </a:r>
              </a:p>
            </p:txBody>
          </p:sp>
        </p:grpSp>
        <p:sp>
          <p:nvSpPr>
            <p:cNvPr id="136" name="Rectangle: Rounded Corners 36">
              <a:extLst>
                <a:ext uri="{FF2B5EF4-FFF2-40B4-BE49-F238E27FC236}">
                  <a16:creationId xmlns="" xmlns:a16="http://schemas.microsoft.com/office/drawing/2014/main" id="{64A194C3-33A0-9A48-8341-57257A834178}"/>
                </a:ext>
              </a:extLst>
            </p:cNvPr>
            <p:cNvSpPr/>
            <p:nvPr/>
          </p:nvSpPr>
          <p:spPr>
            <a:xfrm>
              <a:off x="1406454" y="5109840"/>
              <a:ext cx="1402423"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000000"/>
                  </a:solidFill>
                  <a:cs typeface="Calibri"/>
                </a:rPr>
                <a:t>GMM of </a:t>
              </a:r>
            </a:p>
            <a:p>
              <a:pPr algn="ctr"/>
              <a:r>
                <a:rPr lang="en-US" sz="1200" dirty="0">
                  <a:solidFill>
                    <a:srgbClr val="000000"/>
                  </a:solidFill>
                  <a:cs typeface="Calibri"/>
                </a:rPr>
                <a:t>a sub-block</a:t>
              </a:r>
              <a:endParaRPr lang="en-US" dirty="0"/>
            </a:p>
          </p:txBody>
        </p:sp>
        <mc:AlternateContent xmlns:mc="http://schemas.openxmlformats.org/markup-compatibility/2006" xmlns:a14="http://schemas.microsoft.com/office/drawing/2010/main">
          <mc:Choice Requires="a14">
            <p:sp>
              <p:nvSpPr>
                <p:cNvPr id="62" name="Rectangle: Rounded Corners 36">
                  <a:extLst>
                    <a:ext uri="{FF2B5EF4-FFF2-40B4-BE49-F238E27FC236}">
                      <a16:creationId xmlns="" xmlns:a16="http://schemas.microsoft.com/office/drawing/2014/main" id="{4AB61F35-E0BA-FE4E-88EB-7F667BDBBBD5}"/>
                    </a:ext>
                  </a:extLst>
                </p:cNvPr>
                <p:cNvSpPr/>
                <p:nvPr/>
              </p:nvSpPr>
              <p:spPr>
                <a:xfrm>
                  <a:off x="1971524" y="3700480"/>
                  <a:ext cx="397489"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solidFill>
                            <a:latin typeface="Cambria Math" charset="0"/>
                          </a:rPr>
                          <m:t>𝐺</m:t>
                        </m:r>
                      </m:oMath>
                    </m:oMathPara>
                  </a14:m>
                  <a:endParaRPr lang="en-US" dirty="0"/>
                </a:p>
              </p:txBody>
            </p:sp>
          </mc:Choice>
          <mc:Fallback xmlns="">
            <p:sp>
              <p:nvSpPr>
                <p:cNvPr id="62" name="Rectangle: Rounded Corners 36">
                  <a:extLst>
                    <a:ext uri="{FF2B5EF4-FFF2-40B4-BE49-F238E27FC236}">
                      <a16:creationId xmlns:a16="http://schemas.microsoft.com/office/drawing/2014/main" xmlns:a14="http://schemas.microsoft.com/office/drawing/2010/main" xmlns="" id="{4AB61F35-E0BA-FE4E-88EB-7F667BDBBBD5}"/>
                    </a:ext>
                  </a:extLst>
                </p:cNvPr>
                <p:cNvSpPr>
                  <a:spLocks noRot="1" noChangeAspect="1" noMove="1" noResize="1" noEditPoints="1" noAdjustHandles="1" noChangeArrowheads="1" noChangeShapeType="1" noTextEdit="1"/>
                </p:cNvSpPr>
                <p:nvPr/>
              </p:nvSpPr>
              <p:spPr>
                <a:xfrm>
                  <a:off x="1971524" y="3700480"/>
                  <a:ext cx="397489" cy="272267"/>
                </a:xfrm>
                <a:prstGeom prst="roundRect">
                  <a:avLst/>
                </a:prstGeom>
                <a:blipFill rotWithShape="0">
                  <a:blip r:embed="rId6"/>
                  <a:stretch>
                    <a:fillRect b="-6667"/>
                  </a:stretch>
                </a:blipFill>
                <a:ln>
                  <a:noFill/>
                </a:ln>
              </p:spPr>
              <p:txBody>
                <a:bodyPr/>
                <a:lstStyle/>
                <a:p>
                  <a:r>
                    <a:rPr lang="zh-TW" altLang="en-US">
                      <a:noFill/>
                    </a:rPr>
                    <a:t> </a:t>
                  </a:r>
                </a:p>
              </p:txBody>
            </p:sp>
          </mc:Fallback>
        </mc:AlternateContent>
      </p:grpSp>
      <p:cxnSp>
        <p:nvCxnSpPr>
          <p:cNvPr id="70" name="Straight Arrow Connector 33">
            <a:extLst>
              <a:ext uri="{FF2B5EF4-FFF2-40B4-BE49-F238E27FC236}">
                <a16:creationId xmlns="" xmlns:a16="http://schemas.microsoft.com/office/drawing/2014/main" id="{FB4000F3-FE86-B24F-8923-9375F636778C}"/>
              </a:ext>
            </a:extLst>
          </p:cNvPr>
          <p:cNvCxnSpPr>
            <a:cxnSpLocks/>
          </p:cNvCxnSpPr>
          <p:nvPr/>
        </p:nvCxnSpPr>
        <p:spPr>
          <a:xfrm>
            <a:off x="6838197" y="3769510"/>
            <a:ext cx="1409474" cy="376678"/>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1" name="橢圓 70">
            <a:extLst>
              <a:ext uri="{FF2B5EF4-FFF2-40B4-BE49-F238E27FC236}">
                <a16:creationId xmlns="" xmlns:a16="http://schemas.microsoft.com/office/drawing/2014/main" id="{8743C5BA-FF19-B44E-949F-7F1D34B8974D}"/>
              </a:ext>
            </a:extLst>
          </p:cNvPr>
          <p:cNvSpPr/>
          <p:nvPr/>
        </p:nvSpPr>
        <p:spPr>
          <a:xfrm>
            <a:off x="8247671" y="4174931"/>
            <a:ext cx="189497" cy="189497"/>
          </a:xfrm>
          <a:prstGeom prst="ellipse">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2" name="橢圓 71">
            <a:extLst>
              <a:ext uri="{FF2B5EF4-FFF2-40B4-BE49-F238E27FC236}">
                <a16:creationId xmlns="" xmlns:a16="http://schemas.microsoft.com/office/drawing/2014/main" id="{FA6500D7-12CB-0347-BA0A-AE29B387A075}"/>
              </a:ext>
            </a:extLst>
          </p:cNvPr>
          <p:cNvSpPr/>
          <p:nvPr/>
        </p:nvSpPr>
        <p:spPr>
          <a:xfrm>
            <a:off x="8247671" y="4518957"/>
            <a:ext cx="189497" cy="189497"/>
          </a:xfrm>
          <a:prstGeom prst="ellipse">
            <a:avLst/>
          </a:prstGeom>
          <a:solidFill>
            <a:schemeClr val="tx1">
              <a:lumMod val="65000"/>
              <a:lumOff val="3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3" name="橢圓 72">
            <a:extLst>
              <a:ext uri="{FF2B5EF4-FFF2-40B4-BE49-F238E27FC236}">
                <a16:creationId xmlns="" xmlns:a16="http://schemas.microsoft.com/office/drawing/2014/main" id="{BDA665C2-79D0-9D45-BB50-EA938DEE48C2}"/>
              </a:ext>
            </a:extLst>
          </p:cNvPr>
          <p:cNvSpPr/>
          <p:nvPr/>
        </p:nvSpPr>
        <p:spPr>
          <a:xfrm>
            <a:off x="7871709" y="4166496"/>
            <a:ext cx="189497" cy="189497"/>
          </a:xfrm>
          <a:prstGeom prst="ellipse">
            <a:avLst/>
          </a:prstGeom>
          <a:solidFill>
            <a:schemeClr val="bg1">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4" name="橢圓 73">
            <a:extLst>
              <a:ext uri="{FF2B5EF4-FFF2-40B4-BE49-F238E27FC236}">
                <a16:creationId xmlns="" xmlns:a16="http://schemas.microsoft.com/office/drawing/2014/main" id="{7895774D-6113-B848-9212-DD3D5B421E47}"/>
              </a:ext>
            </a:extLst>
          </p:cNvPr>
          <p:cNvSpPr/>
          <p:nvPr/>
        </p:nvSpPr>
        <p:spPr>
          <a:xfrm>
            <a:off x="7865681" y="4514432"/>
            <a:ext cx="189497" cy="189497"/>
          </a:xfrm>
          <a:prstGeom prst="ellipse">
            <a:avLst/>
          </a:prstGeom>
          <a:solidFill>
            <a:schemeClr val="bg1">
              <a:lumMod val="7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cxnSp>
        <p:nvCxnSpPr>
          <p:cNvPr id="78" name="Straight Arrow Connector 33">
            <a:extLst>
              <a:ext uri="{FF2B5EF4-FFF2-40B4-BE49-F238E27FC236}">
                <a16:creationId xmlns="" xmlns:a16="http://schemas.microsoft.com/office/drawing/2014/main" id="{FB4000F3-FE86-B24F-8923-9375F636778C}"/>
              </a:ext>
            </a:extLst>
          </p:cNvPr>
          <p:cNvCxnSpPr>
            <a:cxnSpLocks/>
          </p:cNvCxnSpPr>
          <p:nvPr/>
        </p:nvCxnSpPr>
        <p:spPr>
          <a:xfrm>
            <a:off x="6849877" y="4227676"/>
            <a:ext cx="967284" cy="344955"/>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33">
            <a:extLst>
              <a:ext uri="{FF2B5EF4-FFF2-40B4-BE49-F238E27FC236}">
                <a16:creationId xmlns="" xmlns:a16="http://schemas.microsoft.com/office/drawing/2014/main" id="{FB4000F3-FE86-B24F-8923-9375F636778C}"/>
              </a:ext>
            </a:extLst>
          </p:cNvPr>
          <p:cNvCxnSpPr>
            <a:cxnSpLocks/>
          </p:cNvCxnSpPr>
          <p:nvPr/>
        </p:nvCxnSpPr>
        <p:spPr>
          <a:xfrm flipV="1">
            <a:off x="6845999" y="4285265"/>
            <a:ext cx="959624" cy="355468"/>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33">
            <a:extLst>
              <a:ext uri="{FF2B5EF4-FFF2-40B4-BE49-F238E27FC236}">
                <a16:creationId xmlns="" xmlns:a16="http://schemas.microsoft.com/office/drawing/2014/main" id="{FB4000F3-FE86-B24F-8923-9375F636778C}"/>
              </a:ext>
            </a:extLst>
          </p:cNvPr>
          <p:cNvCxnSpPr>
            <a:cxnSpLocks/>
          </p:cNvCxnSpPr>
          <p:nvPr/>
        </p:nvCxnSpPr>
        <p:spPr>
          <a:xfrm flipV="1">
            <a:off x="6874544" y="4708454"/>
            <a:ext cx="1343065" cy="356775"/>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9" name="群組 18"/>
          <p:cNvGrpSpPr/>
          <p:nvPr/>
        </p:nvGrpSpPr>
        <p:grpSpPr>
          <a:xfrm>
            <a:off x="4970780" y="3266910"/>
            <a:ext cx="2075180" cy="1810556"/>
            <a:chOff x="4970780" y="3266910"/>
            <a:chExt cx="2075180" cy="1810556"/>
          </a:xfrm>
        </p:grpSpPr>
        <p:cxnSp>
          <p:nvCxnSpPr>
            <p:cNvPr id="91" name="Straight Arrow Connector 33">
              <a:extLst>
                <a:ext uri="{FF2B5EF4-FFF2-40B4-BE49-F238E27FC236}">
                  <a16:creationId xmlns="" xmlns:a16="http://schemas.microsoft.com/office/drawing/2014/main" id="{FB4000F3-FE86-B24F-8923-9375F636778C}"/>
                </a:ext>
              </a:extLst>
            </p:cNvPr>
            <p:cNvCxnSpPr>
              <a:cxnSpLocks/>
            </p:cNvCxnSpPr>
            <p:nvPr/>
          </p:nvCxnSpPr>
          <p:spPr>
            <a:xfrm>
              <a:off x="5587829" y="3771880"/>
              <a:ext cx="939887" cy="0"/>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33">
              <a:extLst>
                <a:ext uri="{FF2B5EF4-FFF2-40B4-BE49-F238E27FC236}">
                  <a16:creationId xmlns="" xmlns:a16="http://schemas.microsoft.com/office/drawing/2014/main" id="{FB4000F3-FE86-B24F-8923-9375F636778C}"/>
                </a:ext>
              </a:extLst>
            </p:cNvPr>
            <p:cNvCxnSpPr>
              <a:cxnSpLocks/>
            </p:cNvCxnSpPr>
            <p:nvPr/>
          </p:nvCxnSpPr>
          <p:spPr>
            <a:xfrm>
              <a:off x="5587829" y="4201416"/>
              <a:ext cx="939887" cy="0"/>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33">
              <a:extLst>
                <a:ext uri="{FF2B5EF4-FFF2-40B4-BE49-F238E27FC236}">
                  <a16:creationId xmlns="" xmlns:a16="http://schemas.microsoft.com/office/drawing/2014/main" id="{FB4000F3-FE86-B24F-8923-9375F636778C}"/>
                </a:ext>
              </a:extLst>
            </p:cNvPr>
            <p:cNvCxnSpPr>
              <a:cxnSpLocks/>
            </p:cNvCxnSpPr>
            <p:nvPr/>
          </p:nvCxnSpPr>
          <p:spPr>
            <a:xfrm>
              <a:off x="5609462" y="4633322"/>
              <a:ext cx="939887" cy="0"/>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33">
              <a:extLst>
                <a:ext uri="{FF2B5EF4-FFF2-40B4-BE49-F238E27FC236}">
                  <a16:creationId xmlns="" xmlns:a16="http://schemas.microsoft.com/office/drawing/2014/main" id="{FB4000F3-FE86-B24F-8923-9375F636778C}"/>
                </a:ext>
              </a:extLst>
            </p:cNvPr>
            <p:cNvCxnSpPr>
              <a:cxnSpLocks/>
            </p:cNvCxnSpPr>
            <p:nvPr/>
          </p:nvCxnSpPr>
          <p:spPr>
            <a:xfrm>
              <a:off x="5609462" y="5077466"/>
              <a:ext cx="939887" cy="0"/>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5" name="Rectangle: Rounded Corners 36">
              <a:extLst>
                <a:ext uri="{FF2B5EF4-FFF2-40B4-BE49-F238E27FC236}">
                  <a16:creationId xmlns="" xmlns:a16="http://schemas.microsoft.com/office/drawing/2014/main" id="{149F1A7B-6A29-E44B-BC97-CDD2B23E0D11}"/>
                </a:ext>
              </a:extLst>
            </p:cNvPr>
            <p:cNvSpPr/>
            <p:nvPr/>
          </p:nvSpPr>
          <p:spPr>
            <a:xfrm>
              <a:off x="4970780" y="3266910"/>
              <a:ext cx="2075180"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rgbClr val="000000"/>
                  </a:solidFill>
                  <a:cs typeface="Calibri"/>
                </a:rPr>
                <a:t>Mapping </a:t>
              </a:r>
            </a:p>
            <a:p>
              <a:pPr algn="ctr"/>
              <a:r>
                <a:rPr lang="en-US" sz="1200" dirty="0">
                  <a:solidFill>
                    <a:srgbClr val="000000"/>
                  </a:solidFill>
                  <a:cs typeface="Calibri"/>
                </a:rPr>
                <a:t>(</a:t>
              </a:r>
              <a:r>
                <a:rPr lang="en-US" sz="1200" dirty="0" smtClean="0">
                  <a:solidFill>
                    <a:srgbClr val="000000"/>
                  </a:solidFill>
                  <a:cs typeface="Calibri"/>
                </a:rPr>
                <a:t>rank by value)</a:t>
              </a:r>
              <a:endParaRPr lang="en-US" dirty="0"/>
            </a:p>
          </p:txBody>
        </p:sp>
      </p:grpSp>
    </p:spTree>
    <p:extLst>
      <p:ext uri="{BB962C8B-B14F-4D97-AF65-F5344CB8AC3E}">
        <p14:creationId xmlns:p14="http://schemas.microsoft.com/office/powerpoint/2010/main" val="1282557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grpId="0" nodeType="clickEffect">
                                  <p:stCondLst>
                                    <p:cond delay="0"/>
                                  </p:stCondLst>
                                  <p:childTnLst>
                                    <p:animMotion origin="layout" path="M -0.00039 0.00024 L -0.13333 -0.07291 " pathEditMode="relative" ptsTypes="AA">
                                      <p:cBhvr>
                                        <p:cTn id="18" dur="2000" fill="hold"/>
                                        <p:tgtEl>
                                          <p:spTgt spid="71"/>
                                        </p:tgtEl>
                                        <p:attrNameLst>
                                          <p:attrName>ppt_x</p:attrName>
                                          <p:attrName>ppt_y</p:attrName>
                                        </p:attrNameLst>
                                      </p:cBhvr>
                                    </p:animMotion>
                                  </p:childTnLst>
                                </p:cTn>
                              </p:par>
                            </p:childTnLst>
                          </p:cTn>
                        </p:par>
                        <p:par>
                          <p:cTn id="19" fill="hold">
                            <p:stCondLst>
                              <p:cond delay="2000"/>
                            </p:stCondLst>
                            <p:childTnLst>
                              <p:par>
                                <p:cTn id="20" presetID="1" presetClass="entr" presetSubtype="0" fill="hold" nodeType="afterEffect">
                                  <p:stCondLst>
                                    <p:cond delay="0"/>
                                  </p:stCondLst>
                                  <p:childTnLst>
                                    <p:set>
                                      <p:cBhvr>
                                        <p:cTn id="21" dur="1" fill="hold">
                                          <p:stCondLst>
                                            <p:cond delay="0"/>
                                          </p:stCondLst>
                                        </p:cTn>
                                        <p:tgtEl>
                                          <p:spTgt spid="70"/>
                                        </p:tgtEl>
                                        <p:attrNameLst>
                                          <p:attrName>style.visibility</p:attrName>
                                        </p:attrNameLst>
                                      </p:cBhvr>
                                      <p:to>
                                        <p:strVal val="visible"/>
                                      </p:to>
                                    </p:set>
                                  </p:childTnLst>
                                </p:cTn>
                              </p:par>
                            </p:childTnLst>
                          </p:cTn>
                        </p:par>
                        <p:par>
                          <p:cTn id="22" fill="hold">
                            <p:stCondLst>
                              <p:cond delay="2000"/>
                            </p:stCondLst>
                            <p:childTnLst>
                              <p:par>
                                <p:cTn id="23" presetID="0" presetClass="path" presetSubtype="0" accel="50000" decel="50000" fill="hold" grpId="0" nodeType="afterEffect">
                                  <p:stCondLst>
                                    <p:cond delay="0"/>
                                  </p:stCondLst>
                                  <p:childTnLst>
                                    <p:animMotion origin="layout" path="M 0.00053 0.00046 L -0.10286 -0.05926 " pathEditMode="relative" ptsTypes="AA">
                                      <p:cBhvr>
                                        <p:cTn id="24" dur="2000" fill="hold"/>
                                        <p:tgtEl>
                                          <p:spTgt spid="74"/>
                                        </p:tgtEl>
                                        <p:attrNameLst>
                                          <p:attrName>ppt_x</p:attrName>
                                          <p:attrName>ppt_y</p:attrName>
                                        </p:attrNameLst>
                                      </p:cBhvr>
                                    </p:animMotion>
                                  </p:childTnLst>
                                </p:cTn>
                              </p:par>
                            </p:childTnLst>
                          </p:cTn>
                        </p:par>
                        <p:par>
                          <p:cTn id="25" fill="hold">
                            <p:stCondLst>
                              <p:cond delay="4000"/>
                            </p:stCondLst>
                            <p:childTnLst>
                              <p:par>
                                <p:cTn id="26" presetID="1" presetClass="entr" presetSubtype="0" fill="hold" nodeType="afterEffect">
                                  <p:stCondLst>
                                    <p:cond delay="0"/>
                                  </p:stCondLst>
                                  <p:childTnLst>
                                    <p:set>
                                      <p:cBhvr>
                                        <p:cTn id="27" dur="1" fill="hold">
                                          <p:stCondLst>
                                            <p:cond delay="0"/>
                                          </p:stCondLst>
                                        </p:cTn>
                                        <p:tgtEl>
                                          <p:spTgt spid="78"/>
                                        </p:tgtEl>
                                        <p:attrNameLst>
                                          <p:attrName>style.visibility</p:attrName>
                                        </p:attrNameLst>
                                      </p:cBhvr>
                                      <p:to>
                                        <p:strVal val="visible"/>
                                      </p:to>
                                    </p:set>
                                  </p:childTnLst>
                                </p:cTn>
                              </p:par>
                            </p:childTnLst>
                          </p:cTn>
                        </p:par>
                        <p:par>
                          <p:cTn id="28" fill="hold">
                            <p:stCondLst>
                              <p:cond delay="4000"/>
                            </p:stCondLst>
                            <p:childTnLst>
                              <p:par>
                                <p:cTn id="29" presetID="0" presetClass="path" presetSubtype="0" accel="50000" decel="50000" fill="hold" grpId="0" nodeType="afterEffect">
                                  <p:stCondLst>
                                    <p:cond delay="0"/>
                                  </p:stCondLst>
                                  <p:childTnLst>
                                    <p:animMotion origin="layout" path="M 4.58333E-6 -0.00116 L -0.10248 0.05393 " pathEditMode="relative" rAng="0" ptsTypes="AA">
                                      <p:cBhvr>
                                        <p:cTn id="30" dur="2000" fill="hold"/>
                                        <p:tgtEl>
                                          <p:spTgt spid="73"/>
                                        </p:tgtEl>
                                        <p:attrNameLst>
                                          <p:attrName>ppt_x</p:attrName>
                                          <p:attrName>ppt_y</p:attrName>
                                        </p:attrNameLst>
                                      </p:cBhvr>
                                      <p:rCtr x="-5130" y="2755"/>
                                    </p:animMotion>
                                  </p:childTnLst>
                                </p:cTn>
                              </p:par>
                            </p:childTnLst>
                          </p:cTn>
                        </p:par>
                        <p:par>
                          <p:cTn id="31" fill="hold">
                            <p:stCondLst>
                              <p:cond delay="6000"/>
                            </p:stCondLst>
                            <p:childTnLst>
                              <p:par>
                                <p:cTn id="32" presetID="1" presetClass="entr" presetSubtype="0" fill="hold" nodeType="afterEffect">
                                  <p:stCondLst>
                                    <p:cond delay="0"/>
                                  </p:stCondLst>
                                  <p:childTnLst>
                                    <p:set>
                                      <p:cBhvr>
                                        <p:cTn id="33" dur="1" fill="hold">
                                          <p:stCondLst>
                                            <p:cond delay="0"/>
                                          </p:stCondLst>
                                        </p:cTn>
                                        <p:tgtEl>
                                          <p:spTgt spid="89"/>
                                        </p:tgtEl>
                                        <p:attrNameLst>
                                          <p:attrName>style.visibility</p:attrName>
                                        </p:attrNameLst>
                                      </p:cBhvr>
                                      <p:to>
                                        <p:strVal val="visible"/>
                                      </p:to>
                                    </p:set>
                                  </p:childTnLst>
                                </p:cTn>
                              </p:par>
                            </p:childTnLst>
                          </p:cTn>
                        </p:par>
                        <p:par>
                          <p:cTn id="34" fill="hold">
                            <p:stCondLst>
                              <p:cond delay="6000"/>
                            </p:stCondLst>
                            <p:childTnLst>
                              <p:par>
                                <p:cTn id="35" presetID="0" presetClass="path" presetSubtype="0" accel="50000" decel="50000" fill="hold" grpId="0" nodeType="afterEffect">
                                  <p:stCondLst>
                                    <p:cond delay="0"/>
                                  </p:stCondLst>
                                  <p:childTnLst>
                                    <p:animMotion origin="layout" path="M 0.0004 -0.00024 L -0.1345 0.06597 " pathEditMode="relative" ptsTypes="AA">
                                      <p:cBhvr>
                                        <p:cTn id="36" dur="2000" fill="hold"/>
                                        <p:tgtEl>
                                          <p:spTgt spid="72"/>
                                        </p:tgtEl>
                                        <p:attrNameLst>
                                          <p:attrName>ppt_x</p:attrName>
                                          <p:attrName>ppt_y</p:attrName>
                                        </p:attrNameLst>
                                      </p:cBhvr>
                                    </p:animMotion>
                                  </p:childTnLst>
                                </p:cTn>
                              </p:par>
                            </p:childTnLst>
                          </p:cTn>
                        </p:par>
                        <p:par>
                          <p:cTn id="37" fill="hold">
                            <p:stCondLst>
                              <p:cond delay="8000"/>
                            </p:stCondLst>
                            <p:childTnLst>
                              <p:par>
                                <p:cTn id="38" presetID="1" presetClass="entr" presetSubtype="0" fill="hold" nodeType="afterEffect">
                                  <p:stCondLst>
                                    <p:cond delay="0"/>
                                  </p:stCondLst>
                                  <p:childTnLst>
                                    <p:set>
                                      <p:cBhvr>
                                        <p:cTn id="39" dur="1" fill="hold">
                                          <p:stCondLst>
                                            <p:cond delay="0"/>
                                          </p:stCondLst>
                                        </p:cTn>
                                        <p:tgtEl>
                                          <p:spTgt spid="90"/>
                                        </p:tgtEl>
                                        <p:attrNameLst>
                                          <p:attrName>style.visibility</p:attrName>
                                        </p:attrNameLst>
                                      </p:cBhvr>
                                      <p:to>
                                        <p:strVal val="visible"/>
                                      </p:to>
                                    </p:set>
                                  </p:childTnLst>
                                </p:cTn>
                              </p:par>
                            </p:childTnLst>
                          </p:cTn>
                        </p:par>
                        <p:par>
                          <p:cTn id="40" fill="hold">
                            <p:stCondLst>
                              <p:cond delay="8000"/>
                            </p:stCondLst>
                            <p:childTnLst>
                              <p:par>
                                <p:cTn id="41" presetID="1" presetClass="entr" presetSubtype="0" fill="hold" grpId="0" nodeType="afterEffect">
                                  <p:stCondLst>
                                    <p:cond delay="0"/>
                                  </p:stCondLst>
                                  <p:childTnLst>
                                    <p:set>
                                      <p:cBhvr>
                                        <p:cTn id="42" dur="1" fill="hold">
                                          <p:stCondLst>
                                            <p:cond delay="0"/>
                                          </p:stCondLst>
                                        </p:cTn>
                                        <p:tgtEl>
                                          <p:spTgt spid="11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grpId="0" nodeType="clickEffect">
                                  <p:stCondLst>
                                    <p:cond delay="0"/>
                                  </p:stCondLst>
                                  <p:childTnLst>
                                    <p:set>
                                      <p:cBhvr>
                                        <p:cTn id="50" dur="1" fill="hold">
                                          <p:stCondLst>
                                            <p:cond delay="0"/>
                                          </p:stCondLst>
                                        </p:cTn>
                                        <p:tgtEl>
                                          <p:spTgt spid="118"/>
                                        </p:tgtEl>
                                        <p:attrNameLst>
                                          <p:attrName>style.visibility</p:attrName>
                                        </p:attrNameLst>
                                      </p:cBhvr>
                                      <p:to>
                                        <p:strVal val="hidden"/>
                                      </p:to>
                                    </p:set>
                                  </p:childTnLst>
                                </p:cTn>
                              </p:par>
                            </p:childTnLst>
                          </p:cTn>
                        </p:par>
                        <p:par>
                          <p:cTn id="51" fill="hold">
                            <p:stCondLst>
                              <p:cond delay="0"/>
                            </p:stCondLst>
                            <p:childTnLst>
                              <p:par>
                                <p:cTn id="52" presetID="1" presetClass="entr" presetSubtype="0" fill="hold" grpId="0" nodeType="afterEffect">
                                  <p:stCondLst>
                                    <p:cond delay="0"/>
                                  </p:stCondLst>
                                  <p:childTnLst>
                                    <p:set>
                                      <p:cBhvr>
                                        <p:cTn id="53" dur="1" fill="hold">
                                          <p:stCondLst>
                                            <p:cond delay="0"/>
                                          </p:stCondLst>
                                        </p:cTn>
                                        <p:tgtEl>
                                          <p:spTgt spid="135"/>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0" presetClass="path" presetSubtype="0" accel="50000" decel="50000" fill="hold" grpId="1" nodeType="clickEffect">
                                  <p:stCondLst>
                                    <p:cond delay="0"/>
                                  </p:stCondLst>
                                  <p:childTnLst>
                                    <p:animMotion origin="layout" path="M -0.00078 0.00254 L 0.10521 0.00185 L 0.24024 0.07222 " pathEditMode="relative" rAng="0" ptsTypes="AAA">
                                      <p:cBhvr>
                                        <p:cTn id="57" dur="2000" fill="hold"/>
                                        <p:tgtEl>
                                          <p:spTgt spid="107"/>
                                        </p:tgtEl>
                                        <p:attrNameLst>
                                          <p:attrName>ppt_x</p:attrName>
                                          <p:attrName>ppt_y</p:attrName>
                                        </p:attrNameLst>
                                      </p:cBhvr>
                                      <p:rCtr x="12044" y="3449"/>
                                    </p:animMotion>
                                  </p:childTnLst>
                                </p:cTn>
                              </p:par>
                              <p:par>
                                <p:cTn id="58" presetID="0" presetClass="path" presetSubtype="0" accel="50000" decel="50000" fill="hold" grpId="1" nodeType="withEffect">
                                  <p:stCondLst>
                                    <p:cond delay="0"/>
                                  </p:stCondLst>
                                  <p:childTnLst>
                                    <p:animMotion origin="layout" path="M 0 0 L 0.10703 0 L 0.20964 0.05926 " pathEditMode="relative" ptsTypes="AAA">
                                      <p:cBhvr>
                                        <p:cTn id="59" dur="2000" fill="hold"/>
                                        <p:tgtEl>
                                          <p:spTgt spid="108"/>
                                        </p:tgtEl>
                                        <p:attrNameLst>
                                          <p:attrName>ppt_x</p:attrName>
                                          <p:attrName>ppt_y</p:attrName>
                                        </p:attrNameLst>
                                      </p:cBhvr>
                                    </p:animMotion>
                                  </p:childTnLst>
                                </p:cTn>
                              </p:par>
                              <p:par>
                                <p:cTn id="60" presetID="0" presetClass="path" presetSubtype="0" accel="50000" decel="50000" fill="hold" grpId="1" nodeType="withEffect">
                                  <p:stCondLst>
                                    <p:cond delay="0"/>
                                  </p:stCondLst>
                                  <p:childTnLst>
                                    <p:animMotion origin="layout" path="M 0.00065 -0.00533 L 0.10664 -0.00324 L 0.20976 -0.05556 " pathEditMode="relative" rAng="0" ptsTypes="AAA">
                                      <p:cBhvr>
                                        <p:cTn id="61" dur="2000" fill="hold"/>
                                        <p:tgtEl>
                                          <p:spTgt spid="110"/>
                                        </p:tgtEl>
                                        <p:attrNameLst>
                                          <p:attrName>ppt_x</p:attrName>
                                          <p:attrName>ppt_y</p:attrName>
                                        </p:attrNameLst>
                                      </p:cBhvr>
                                      <p:rCtr x="10456" y="-2407"/>
                                    </p:animMotion>
                                  </p:childTnLst>
                                </p:cTn>
                              </p:par>
                              <p:par>
                                <p:cTn id="62" presetID="0" presetClass="path" presetSubtype="0" accel="50000" decel="50000" fill="hold" grpId="1" nodeType="withEffect">
                                  <p:stCondLst>
                                    <p:cond delay="0"/>
                                  </p:stCondLst>
                                  <p:childTnLst>
                                    <p:animMotion origin="layout" path="M 0 0 L 0.10651 0.0007 L 0.24063 -0.06597 " pathEditMode="relative" ptsTypes="AAA">
                                      <p:cBhvr>
                                        <p:cTn id="63" dur="2000" fill="hold"/>
                                        <p:tgtEl>
                                          <p:spTgt spid="10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7" grpId="1" animBg="1"/>
      <p:bldP spid="108" grpId="0" animBg="1"/>
      <p:bldP spid="108" grpId="1" animBg="1"/>
      <p:bldP spid="109" grpId="0" animBg="1"/>
      <p:bldP spid="109" grpId="1" animBg="1"/>
      <p:bldP spid="110" grpId="0" animBg="1"/>
      <p:bldP spid="110" grpId="1" animBg="1"/>
      <p:bldP spid="116" grpId="0"/>
      <p:bldP spid="118" grpId="0"/>
      <p:bldP spid="135" grpId="0"/>
      <p:bldP spid="71" grpId="0" animBg="1"/>
      <p:bldP spid="72" grpId="0" animBg="1"/>
      <p:bldP spid="73" grpId="0" animBg="1"/>
      <p:bldP spid="7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52D1872-6107-4605-AD9D-4BCC46633BD5}"/>
              </a:ext>
            </a:extLst>
          </p:cNvPr>
          <p:cNvSpPr>
            <a:spLocks noGrp="1"/>
          </p:cNvSpPr>
          <p:nvPr>
            <p:ph type="title"/>
          </p:nvPr>
        </p:nvSpPr>
        <p:spPr/>
        <p:txBody>
          <a:bodyPr/>
          <a:lstStyle/>
          <a:p>
            <a:r>
              <a:rPr lang="en-US" dirty="0">
                <a:cs typeface="Calibri Light"/>
              </a:rPr>
              <a:t>Background</a:t>
            </a:r>
            <a:endParaRPr lang="en-US" dirty="0"/>
          </a:p>
        </p:txBody>
      </p:sp>
      <p:sp>
        <p:nvSpPr>
          <p:cNvPr id="3" name="Content Placeholder 2">
            <a:extLst>
              <a:ext uri="{FF2B5EF4-FFF2-40B4-BE49-F238E27FC236}">
                <a16:creationId xmlns="" xmlns:a16="http://schemas.microsoft.com/office/drawing/2014/main" id="{807B95CE-E41F-455A-A4F5-07985619D977}"/>
              </a:ext>
            </a:extLst>
          </p:cNvPr>
          <p:cNvSpPr>
            <a:spLocks noGrp="1"/>
          </p:cNvSpPr>
          <p:nvPr>
            <p:ph idx="1"/>
          </p:nvPr>
        </p:nvSpPr>
        <p:spPr>
          <a:xfrm>
            <a:off x="587828" y="1500189"/>
            <a:ext cx="11340935" cy="2694346"/>
          </a:xfrm>
        </p:spPr>
        <p:txBody>
          <a:bodyPr vert="horz" lIns="91440" tIns="45720" rIns="91440" bIns="45720" rtlCol="0" anchor="t">
            <a:normAutofit/>
          </a:bodyPr>
          <a:lstStyle/>
          <a:p>
            <a:r>
              <a:rPr lang="en-US" dirty="0">
                <a:cs typeface="Calibri"/>
              </a:rPr>
              <a:t>Nyx is a cosmological simulation developed by Lawrence Berkeley </a:t>
            </a:r>
            <a:r>
              <a:rPr lang="en-US" dirty="0" smtClean="0">
                <a:cs typeface="Calibri"/>
              </a:rPr>
              <a:t>National Lab.</a:t>
            </a:r>
          </a:p>
          <a:p>
            <a:pPr marL="685800">
              <a:spcBef>
                <a:spcPts val="500"/>
              </a:spcBef>
            </a:pPr>
            <a:r>
              <a:rPr lang="en-US" sz="2200" dirty="0" smtClean="0">
                <a:cs typeface="Calibri"/>
              </a:rPr>
              <a:t>Link observed matter's distribution and evolution to fundamental physical parameters</a:t>
            </a:r>
          </a:p>
          <a:p>
            <a:endParaRPr lang="en-US" dirty="0">
              <a:cs typeface="Calibri"/>
            </a:endParaRPr>
          </a:p>
          <a:p>
            <a:endParaRPr lang="en-US" dirty="0">
              <a:cs typeface="Calibri"/>
            </a:endParaRPr>
          </a:p>
          <a:p>
            <a:endParaRPr lang="en-US" dirty="0">
              <a:cs typeface="Calibri"/>
            </a:endParaRPr>
          </a:p>
          <a:p>
            <a:endParaRPr lang="en-US" dirty="0">
              <a:cs typeface="Calibri"/>
            </a:endParaRPr>
          </a:p>
        </p:txBody>
      </p:sp>
    </p:spTree>
    <p:extLst>
      <p:ext uri="{BB962C8B-B14F-4D97-AF65-F5344CB8AC3E}">
        <p14:creationId xmlns:p14="http://schemas.microsoft.com/office/powerpoint/2010/main" val="2683623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E03C7347-E4A7-8E4C-856E-71D61E084F02}"/>
              </a:ext>
            </a:extLst>
          </p:cNvPr>
          <p:cNvSpPr>
            <a:spLocks noGrp="1"/>
          </p:cNvSpPr>
          <p:nvPr>
            <p:ph type="title"/>
          </p:nvPr>
        </p:nvSpPr>
        <p:spPr/>
        <p:txBody>
          <a:bodyPr/>
          <a:lstStyle/>
          <a:p>
            <a:r>
              <a:rPr kumimoji="1" lang="en-US" altLang="zh-TW" dirty="0"/>
              <a:t>Evaluation</a:t>
            </a:r>
            <a:endParaRPr kumimoji="1" lang="zh-TW" altLang="en-US" dirty="0"/>
          </a:p>
        </p:txBody>
      </p:sp>
      <p:sp>
        <p:nvSpPr>
          <p:cNvPr id="3" name="內容版面配置區 2">
            <a:extLst>
              <a:ext uri="{FF2B5EF4-FFF2-40B4-BE49-F238E27FC236}">
                <a16:creationId xmlns="" xmlns:a16="http://schemas.microsoft.com/office/drawing/2014/main" id="{0A3211ED-E51B-E047-B592-352157A4A76A}"/>
              </a:ext>
            </a:extLst>
          </p:cNvPr>
          <p:cNvSpPr>
            <a:spLocks noGrp="1"/>
          </p:cNvSpPr>
          <p:nvPr>
            <p:ph idx="1"/>
          </p:nvPr>
        </p:nvSpPr>
        <p:spPr/>
        <p:txBody>
          <a:bodyPr vert="horz" lIns="91440" tIns="45720" rIns="91440" bIns="45720" rtlCol="0" anchor="t">
            <a:normAutofit/>
          </a:bodyPr>
          <a:lstStyle/>
          <a:p>
            <a:r>
              <a:rPr kumimoji="1" lang="en-US" altLang="zh-TW" dirty="0"/>
              <a:t>Dataset</a:t>
            </a:r>
          </a:p>
          <a:p>
            <a:pPr lvl="1"/>
            <a:r>
              <a:rPr kumimoji="1" lang="en-US" altLang="zh-TW" dirty="0"/>
              <a:t>Parameter space: 3 parameters and 10 samples on each parameter (10</a:t>
            </a:r>
            <a:r>
              <a:rPr kumimoji="1" lang="en-US" altLang="zh-TW" baseline="30000" dirty="0"/>
              <a:t>3</a:t>
            </a:r>
            <a:r>
              <a:rPr kumimoji="1" lang="en-US" altLang="zh-TW" dirty="0"/>
              <a:t> initial conditions)</a:t>
            </a:r>
          </a:p>
          <a:p>
            <a:pPr lvl="1"/>
            <a:r>
              <a:rPr kumimoji="1" lang="en-US" altLang="zh-TW" dirty="0">
                <a:ea typeface="新細明體"/>
              </a:rPr>
              <a:t>Variables: 7</a:t>
            </a:r>
            <a:endParaRPr lang="en-US" altLang="zh-TW" dirty="0">
              <a:ea typeface="新細明體"/>
              <a:cs typeface="Calibri"/>
            </a:endParaRPr>
          </a:p>
          <a:p>
            <a:pPr lvl="1"/>
            <a:r>
              <a:rPr kumimoji="1" lang="en-US" altLang="zh-TW" dirty="0"/>
              <a:t>Spatial resolution: 256</a:t>
            </a:r>
            <a:r>
              <a:rPr kumimoji="1" lang="en-US" altLang="zh-TW" baseline="30000" dirty="0"/>
              <a:t>3</a:t>
            </a:r>
          </a:p>
          <a:p>
            <a:pPr lvl="1"/>
            <a:r>
              <a:rPr kumimoji="1" lang="en-US" altLang="zh-TW" dirty="0"/>
              <a:t>Temporal resolution: 200</a:t>
            </a:r>
          </a:p>
          <a:p>
            <a:pPr lvl="1"/>
            <a:r>
              <a:rPr kumimoji="1" lang="en-US" altLang="zh-TW" dirty="0"/>
              <a:t>Size: 85 TB</a:t>
            </a:r>
          </a:p>
          <a:p>
            <a:endParaRPr kumimoji="1" lang="en-US" altLang="zh-TW" dirty="0"/>
          </a:p>
          <a:p>
            <a:pPr lvl="1"/>
            <a:endParaRPr kumimoji="1" lang="en-US" altLang="zh-TW" dirty="0"/>
          </a:p>
        </p:txBody>
      </p:sp>
    </p:spTree>
    <p:extLst>
      <p:ext uri="{BB962C8B-B14F-4D97-AF65-F5344CB8AC3E}">
        <p14:creationId xmlns:p14="http://schemas.microsoft.com/office/powerpoint/2010/main" val="36747626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E03C7347-E4A7-8E4C-856E-71D61E084F02}"/>
              </a:ext>
            </a:extLst>
          </p:cNvPr>
          <p:cNvSpPr>
            <a:spLocks noGrp="1"/>
          </p:cNvSpPr>
          <p:nvPr>
            <p:ph type="title"/>
          </p:nvPr>
        </p:nvSpPr>
        <p:spPr/>
        <p:txBody>
          <a:bodyPr/>
          <a:lstStyle/>
          <a:p>
            <a:r>
              <a:rPr kumimoji="1" lang="en-US" altLang="zh-TW" dirty="0"/>
              <a:t>Evaluation</a:t>
            </a:r>
            <a:endParaRPr kumimoji="1" lang="zh-TW" altLang="en-US" dirty="0"/>
          </a:p>
        </p:txBody>
      </p:sp>
      <p:sp>
        <p:nvSpPr>
          <p:cNvPr id="3" name="內容版面配置區 2">
            <a:extLst>
              <a:ext uri="{FF2B5EF4-FFF2-40B4-BE49-F238E27FC236}">
                <a16:creationId xmlns="" xmlns:a16="http://schemas.microsoft.com/office/drawing/2014/main" id="{0A3211ED-E51B-E047-B592-352157A4A76A}"/>
              </a:ext>
            </a:extLst>
          </p:cNvPr>
          <p:cNvSpPr>
            <a:spLocks noGrp="1"/>
          </p:cNvSpPr>
          <p:nvPr>
            <p:ph idx="1"/>
          </p:nvPr>
        </p:nvSpPr>
        <p:spPr/>
        <p:txBody>
          <a:bodyPr vert="horz" lIns="91440" tIns="45720" rIns="91440" bIns="45720" rtlCol="0" anchor="t">
            <a:normAutofit/>
          </a:bodyPr>
          <a:lstStyle/>
          <a:p>
            <a:r>
              <a:rPr kumimoji="1" lang="en-US" altLang="zh-TW" dirty="0"/>
              <a:t>Dataset</a:t>
            </a:r>
          </a:p>
          <a:p>
            <a:pPr lvl="1"/>
            <a:r>
              <a:rPr kumimoji="1" lang="en-US" altLang="zh-TW" dirty="0"/>
              <a:t>Parameter space: 3 parameters and 10 samples on each parameter (10</a:t>
            </a:r>
            <a:r>
              <a:rPr kumimoji="1" lang="en-US" altLang="zh-TW" baseline="30000" dirty="0"/>
              <a:t>3</a:t>
            </a:r>
            <a:r>
              <a:rPr kumimoji="1" lang="en-US" altLang="zh-TW" dirty="0"/>
              <a:t> initial conditions)</a:t>
            </a:r>
          </a:p>
          <a:p>
            <a:pPr lvl="1"/>
            <a:r>
              <a:rPr kumimoji="1" lang="en-US" altLang="zh-TW" dirty="0">
                <a:ea typeface="新細明體"/>
              </a:rPr>
              <a:t>Variables: 7</a:t>
            </a:r>
            <a:endParaRPr lang="en-US" altLang="zh-TW" dirty="0">
              <a:ea typeface="新細明體"/>
              <a:cs typeface="Calibri"/>
            </a:endParaRPr>
          </a:p>
          <a:p>
            <a:pPr lvl="1"/>
            <a:r>
              <a:rPr kumimoji="1" lang="en-US" altLang="zh-TW" dirty="0"/>
              <a:t>Spatial resolution: 256</a:t>
            </a:r>
            <a:r>
              <a:rPr kumimoji="1" lang="en-US" altLang="zh-TW" baseline="30000" dirty="0"/>
              <a:t>3</a:t>
            </a:r>
          </a:p>
          <a:p>
            <a:pPr lvl="1"/>
            <a:r>
              <a:rPr kumimoji="1" lang="en-US" altLang="zh-TW" dirty="0"/>
              <a:t>Temporal resolution: 200</a:t>
            </a:r>
          </a:p>
          <a:p>
            <a:pPr lvl="1"/>
            <a:r>
              <a:rPr kumimoji="1" lang="en-US" altLang="zh-TW" dirty="0"/>
              <a:t>Size: 85 TB</a:t>
            </a:r>
          </a:p>
          <a:p>
            <a:endParaRPr kumimoji="1" lang="en-US" altLang="zh-TW" dirty="0"/>
          </a:p>
          <a:p>
            <a:r>
              <a:rPr kumimoji="1" lang="en-US" altLang="zh-TW" dirty="0" smtClean="0"/>
              <a:t>Data Proxy</a:t>
            </a:r>
          </a:p>
          <a:p>
            <a:pPr lvl="1"/>
            <a:r>
              <a:rPr kumimoji="1" lang="en-US" altLang="zh-TW" dirty="0" smtClean="0"/>
              <a:t>Prior knowledge: 0.024 TB (5 initial conditions)</a:t>
            </a:r>
          </a:p>
          <a:p>
            <a:pPr lvl="1"/>
            <a:r>
              <a:rPr kumimoji="1" lang="en-US" altLang="zh-TW" dirty="0" smtClean="0"/>
              <a:t>Down-sampling: 0.36 TB</a:t>
            </a:r>
            <a:endParaRPr kumimoji="1" lang="en-US" altLang="zh-TW" baseline="30000" dirty="0" smtClean="0"/>
          </a:p>
          <a:p>
            <a:pPr lvl="2"/>
            <a:r>
              <a:rPr kumimoji="1" lang="en-US" altLang="zh-TW" dirty="0" smtClean="0"/>
              <a:t>Each 16</a:t>
            </a:r>
            <a:r>
              <a:rPr kumimoji="1" lang="en-US" altLang="zh-TW" baseline="30000" dirty="0" smtClean="0"/>
              <a:t>3</a:t>
            </a:r>
            <a:r>
              <a:rPr kumimoji="1" lang="en-US" altLang="zh-TW" dirty="0" smtClean="0"/>
              <a:t> is modeled by a GMM with 5 Gaussians</a:t>
            </a:r>
          </a:p>
          <a:p>
            <a:pPr lvl="1"/>
            <a:r>
              <a:rPr kumimoji="1" lang="en-US" altLang="zh-TW" dirty="0" smtClean="0"/>
              <a:t>Size: 0.384 TB (0.44%)</a:t>
            </a:r>
          </a:p>
          <a:p>
            <a:pPr lvl="1"/>
            <a:endParaRPr kumimoji="1" lang="en-US" altLang="zh-TW" dirty="0"/>
          </a:p>
        </p:txBody>
      </p:sp>
    </p:spTree>
    <p:extLst>
      <p:ext uri="{BB962C8B-B14F-4D97-AF65-F5344CB8AC3E}">
        <p14:creationId xmlns:p14="http://schemas.microsoft.com/office/powerpoint/2010/main" val="91001768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EAEA3C46-7ECA-2340-8FBD-58BCACD7EB4F}"/>
              </a:ext>
            </a:extLst>
          </p:cNvPr>
          <p:cNvSpPr>
            <a:spLocks noGrp="1"/>
          </p:cNvSpPr>
          <p:nvPr>
            <p:ph type="title"/>
          </p:nvPr>
        </p:nvSpPr>
        <p:spPr/>
        <p:txBody>
          <a:bodyPr/>
          <a:lstStyle/>
          <a:p>
            <a:r>
              <a:rPr kumimoji="1" lang="en-US" altLang="zh-TW" dirty="0"/>
              <a:t>Quantitative Evaluation</a:t>
            </a:r>
            <a:endParaRPr kumimoji="1" lang="zh-TW" altLang="en-US" dirty="0"/>
          </a:p>
        </p:txBody>
      </p:sp>
      <p:grpSp>
        <p:nvGrpSpPr>
          <p:cNvPr id="5" name="群組 4">
            <a:extLst>
              <a:ext uri="{FF2B5EF4-FFF2-40B4-BE49-F238E27FC236}">
                <a16:creationId xmlns="" xmlns:a16="http://schemas.microsoft.com/office/drawing/2014/main" id="{CC7B8EEB-8496-A240-AD9A-E82146DD9061}"/>
              </a:ext>
            </a:extLst>
          </p:cNvPr>
          <p:cNvGrpSpPr/>
          <p:nvPr/>
        </p:nvGrpSpPr>
        <p:grpSpPr>
          <a:xfrm>
            <a:off x="70206" y="2338515"/>
            <a:ext cx="11994292" cy="2781913"/>
            <a:chOff x="28056840" y="12573000"/>
            <a:chExt cx="14386560" cy="3483033"/>
          </a:xfrm>
        </p:grpSpPr>
        <p:pic>
          <p:nvPicPr>
            <p:cNvPr id="6" name="圖片 5" descr="一張含有 文字, 地圖 的圖片&#10;&#10;&#10;&#10;自動產生的描述">
              <a:extLst>
                <a:ext uri="{FF2B5EF4-FFF2-40B4-BE49-F238E27FC236}">
                  <a16:creationId xmlns="" xmlns:a16="http://schemas.microsoft.com/office/drawing/2014/main" id="{21BB421E-9FC6-FD46-B479-F52EF7D8E4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56840" y="12577033"/>
              <a:ext cx="4632960" cy="3474720"/>
            </a:xfrm>
            <a:prstGeom prst="rect">
              <a:avLst/>
            </a:prstGeom>
          </p:spPr>
        </p:pic>
        <p:pic>
          <p:nvPicPr>
            <p:cNvPr id="7" name="圖片 6" descr="一張含有 螢幕擷取畫面, 文字, 地圖 的圖片&#10;&#10;&#10;&#10;自動產生的描述">
              <a:extLst>
                <a:ext uri="{FF2B5EF4-FFF2-40B4-BE49-F238E27FC236}">
                  <a16:creationId xmlns="" xmlns:a16="http://schemas.microsoft.com/office/drawing/2014/main" id="{115F2657-2A94-A84B-BA4C-58D2C360F2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10440" y="12573000"/>
              <a:ext cx="4632960" cy="3474720"/>
            </a:xfrm>
            <a:prstGeom prst="rect">
              <a:avLst/>
            </a:prstGeom>
          </p:spPr>
        </p:pic>
        <p:pic>
          <p:nvPicPr>
            <p:cNvPr id="8" name="圖片 7" descr="一張含有 文字, 地圖 的圖片&#10;&#10;&#10;&#10;自動產生的描述">
              <a:extLst>
                <a:ext uri="{FF2B5EF4-FFF2-40B4-BE49-F238E27FC236}">
                  <a16:creationId xmlns="" xmlns:a16="http://schemas.microsoft.com/office/drawing/2014/main" id="{1D49E2BE-122E-3345-8C49-980C6A9CBF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009840" y="12581313"/>
              <a:ext cx="4632960" cy="3474720"/>
            </a:xfrm>
            <a:prstGeom prst="rect">
              <a:avLst/>
            </a:prstGeom>
          </p:spPr>
        </p:pic>
      </p:grpSp>
    </p:spTree>
    <p:extLst>
      <p:ext uri="{BB962C8B-B14F-4D97-AF65-F5344CB8AC3E}">
        <p14:creationId xmlns:p14="http://schemas.microsoft.com/office/powerpoint/2010/main" val="28065935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EAEA3C46-7ECA-2340-8FBD-58BCACD7EB4F}"/>
              </a:ext>
            </a:extLst>
          </p:cNvPr>
          <p:cNvSpPr>
            <a:spLocks noGrp="1"/>
          </p:cNvSpPr>
          <p:nvPr>
            <p:ph type="title"/>
          </p:nvPr>
        </p:nvSpPr>
        <p:spPr/>
        <p:txBody>
          <a:bodyPr/>
          <a:lstStyle/>
          <a:p>
            <a:r>
              <a:rPr kumimoji="1" lang="en-US" altLang="zh-TW" dirty="0"/>
              <a:t>Qualitative Evaluation – Dark Matter Density</a:t>
            </a:r>
            <a:endParaRPr kumimoji="1" lang="zh-TW" altLang="en-US" dirty="0"/>
          </a:p>
        </p:txBody>
      </p:sp>
      <p:pic>
        <p:nvPicPr>
          <p:cNvPr id="11" name="圖片 10" descr="一張含有 天空, 室內, 牆 的圖片&#10;&#10;自動產生的描述">
            <a:extLst>
              <a:ext uri="{FF2B5EF4-FFF2-40B4-BE49-F238E27FC236}">
                <a16:creationId xmlns="" xmlns:a16="http://schemas.microsoft.com/office/drawing/2014/main" id="{BAEFD520-8755-2447-B461-0F86E3DEB4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2541" y="1938056"/>
            <a:ext cx="2973239" cy="2788693"/>
          </a:xfrm>
          <a:prstGeom prst="rect">
            <a:avLst/>
          </a:prstGeom>
        </p:spPr>
      </p:pic>
      <p:pic>
        <p:nvPicPr>
          <p:cNvPr id="13" name="圖片 12" descr="一張含有 天空, 相片 的圖片&#10;&#10;自動產生的描述">
            <a:extLst>
              <a:ext uri="{FF2B5EF4-FFF2-40B4-BE49-F238E27FC236}">
                <a16:creationId xmlns="" xmlns:a16="http://schemas.microsoft.com/office/drawing/2014/main" id="{A22230AE-137F-C54E-89FF-23E4288CA0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33551" y="1938057"/>
            <a:ext cx="2973239" cy="2788693"/>
          </a:xfrm>
          <a:prstGeom prst="rect">
            <a:avLst/>
          </a:prstGeom>
        </p:spPr>
      </p:pic>
      <p:pic>
        <p:nvPicPr>
          <p:cNvPr id="15" name="圖片 14" descr="一張含有 天空, 室內, 牆 的圖片&#10;&#10;自動產生的描述">
            <a:extLst>
              <a:ext uri="{FF2B5EF4-FFF2-40B4-BE49-F238E27FC236}">
                <a16:creationId xmlns="" xmlns:a16="http://schemas.microsoft.com/office/drawing/2014/main" id="{8EB65E5E-6994-D34D-A621-B42037CE80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18761" y="1938057"/>
            <a:ext cx="2973239" cy="2788693"/>
          </a:xfrm>
          <a:prstGeom prst="rect">
            <a:avLst/>
          </a:prstGeom>
        </p:spPr>
      </p:pic>
      <p:sp>
        <p:nvSpPr>
          <p:cNvPr id="16" name="TextBox 48">
            <a:extLst>
              <a:ext uri="{FF2B5EF4-FFF2-40B4-BE49-F238E27FC236}">
                <a16:creationId xmlns="" xmlns:a16="http://schemas.microsoft.com/office/drawing/2014/main" id="{BEEA3F6C-3D0B-A140-9516-8D95A50AF458}"/>
              </a:ext>
            </a:extLst>
          </p:cNvPr>
          <p:cNvSpPr txBox="1"/>
          <p:nvPr/>
        </p:nvSpPr>
        <p:spPr>
          <a:xfrm>
            <a:off x="183959" y="4726748"/>
            <a:ext cx="2101273" cy="646331"/>
          </a:xfrm>
          <a:prstGeom prst="rect">
            <a:avLst/>
          </a:prstGeom>
          <a:noFill/>
          <a:ln>
            <a:noFill/>
          </a:ln>
        </p:spPr>
        <p:txBody>
          <a:bodyPr wrap="square" rtlCol="0">
            <a:spAutoFit/>
          </a:bodyPr>
          <a:lstStyle/>
          <a:p>
            <a:pPr algn="ctr"/>
            <a:r>
              <a:rPr lang="en-US" b="1" dirty="0"/>
              <a:t>Raw (100%)</a:t>
            </a:r>
          </a:p>
          <a:p>
            <a:pPr algn="ctr"/>
            <a:endParaRPr lang="en-US" dirty="0"/>
          </a:p>
        </p:txBody>
      </p:sp>
      <p:sp>
        <p:nvSpPr>
          <p:cNvPr id="17" name="TextBox 48">
            <a:extLst>
              <a:ext uri="{FF2B5EF4-FFF2-40B4-BE49-F238E27FC236}">
                <a16:creationId xmlns="" xmlns:a16="http://schemas.microsoft.com/office/drawing/2014/main" id="{4C7C156B-64C3-664D-A4EE-77E7EF16B4BB}"/>
              </a:ext>
            </a:extLst>
          </p:cNvPr>
          <p:cNvSpPr txBox="1"/>
          <p:nvPr/>
        </p:nvSpPr>
        <p:spPr>
          <a:xfrm>
            <a:off x="3326695" y="4726747"/>
            <a:ext cx="2101273" cy="646331"/>
          </a:xfrm>
          <a:prstGeom prst="rect">
            <a:avLst/>
          </a:prstGeom>
          <a:noFill/>
          <a:ln>
            <a:noFill/>
          </a:ln>
        </p:spPr>
        <p:txBody>
          <a:bodyPr wrap="square" rtlCol="0">
            <a:spAutoFit/>
          </a:bodyPr>
          <a:lstStyle/>
          <a:p>
            <a:pPr algn="ctr"/>
            <a:r>
              <a:rPr lang="en-US" b="1" dirty="0"/>
              <a:t>ISABELA (24%)</a:t>
            </a:r>
          </a:p>
          <a:p>
            <a:pPr algn="ctr"/>
            <a:endParaRPr lang="en-US" dirty="0"/>
          </a:p>
        </p:txBody>
      </p:sp>
      <p:sp>
        <p:nvSpPr>
          <p:cNvPr id="18" name="TextBox 48">
            <a:extLst>
              <a:ext uri="{FF2B5EF4-FFF2-40B4-BE49-F238E27FC236}">
                <a16:creationId xmlns="" xmlns:a16="http://schemas.microsoft.com/office/drawing/2014/main" id="{DEB372BE-D49F-954E-962C-4678503CB594}"/>
              </a:ext>
            </a:extLst>
          </p:cNvPr>
          <p:cNvSpPr txBox="1"/>
          <p:nvPr/>
        </p:nvSpPr>
        <p:spPr>
          <a:xfrm>
            <a:off x="6442872" y="4726746"/>
            <a:ext cx="2101273" cy="646331"/>
          </a:xfrm>
          <a:prstGeom prst="rect">
            <a:avLst/>
          </a:prstGeom>
          <a:noFill/>
          <a:ln>
            <a:noFill/>
          </a:ln>
        </p:spPr>
        <p:txBody>
          <a:bodyPr wrap="square" rtlCol="0">
            <a:spAutoFit/>
          </a:bodyPr>
          <a:lstStyle/>
          <a:p>
            <a:pPr algn="ctr"/>
            <a:r>
              <a:rPr lang="en-US" b="1" dirty="0"/>
              <a:t>SZ (4.5%)</a:t>
            </a:r>
          </a:p>
          <a:p>
            <a:pPr algn="ctr"/>
            <a:endParaRPr lang="en-US" dirty="0"/>
          </a:p>
        </p:txBody>
      </p:sp>
      <p:sp>
        <p:nvSpPr>
          <p:cNvPr id="20" name="TextBox 48">
            <a:extLst>
              <a:ext uri="{FF2B5EF4-FFF2-40B4-BE49-F238E27FC236}">
                <a16:creationId xmlns="" xmlns:a16="http://schemas.microsoft.com/office/drawing/2014/main" id="{0AEEE6A9-0115-BE4D-931A-E6AC265C2B75}"/>
              </a:ext>
            </a:extLst>
          </p:cNvPr>
          <p:cNvSpPr txBox="1"/>
          <p:nvPr/>
        </p:nvSpPr>
        <p:spPr>
          <a:xfrm>
            <a:off x="9654743" y="4726745"/>
            <a:ext cx="2101273" cy="646331"/>
          </a:xfrm>
          <a:prstGeom prst="rect">
            <a:avLst/>
          </a:prstGeom>
          <a:noFill/>
          <a:ln>
            <a:noFill/>
          </a:ln>
        </p:spPr>
        <p:txBody>
          <a:bodyPr wrap="square" rtlCol="0">
            <a:spAutoFit/>
          </a:bodyPr>
          <a:lstStyle/>
          <a:p>
            <a:pPr algn="ctr"/>
            <a:r>
              <a:rPr lang="en-US" b="1" dirty="0"/>
              <a:t>Ours (0.44%)</a:t>
            </a:r>
          </a:p>
          <a:p>
            <a:pPr algn="ctr"/>
            <a:endParaRPr lang="en-US" dirty="0"/>
          </a:p>
        </p:txBody>
      </p:sp>
      <p:pic>
        <p:nvPicPr>
          <p:cNvPr id="22" name="圖片 21" descr="一張含有 室內, 牆, 天空 的圖片&#10;&#10;自動產生的描述">
            <a:extLst>
              <a:ext uri="{FF2B5EF4-FFF2-40B4-BE49-F238E27FC236}">
                <a16:creationId xmlns="" xmlns:a16="http://schemas.microsoft.com/office/drawing/2014/main" id="{81A20439-9706-E549-810A-970752EE5DD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966050"/>
            <a:ext cx="2963228" cy="2788920"/>
          </a:xfrm>
          <a:prstGeom prst="rect">
            <a:avLst/>
          </a:prstGeom>
        </p:spPr>
      </p:pic>
    </p:spTree>
    <p:extLst>
      <p:ext uri="{BB962C8B-B14F-4D97-AF65-F5344CB8AC3E}">
        <p14:creationId xmlns:p14="http://schemas.microsoft.com/office/powerpoint/2010/main" val="260045386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B4265C7-997C-4AEE-BCAB-532D8094EFBD}"/>
              </a:ext>
            </a:extLst>
          </p:cNvPr>
          <p:cNvSpPr>
            <a:spLocks noGrp="1"/>
          </p:cNvSpPr>
          <p:nvPr>
            <p:ph type="title"/>
          </p:nvPr>
        </p:nvSpPr>
        <p:spPr/>
        <p:txBody>
          <a:bodyPr>
            <a:normAutofit/>
          </a:bodyPr>
          <a:lstStyle/>
          <a:p>
            <a:r>
              <a:rPr lang="en-US" sz="3600" dirty="0">
                <a:cs typeface="Calibri Light"/>
              </a:rPr>
              <a:t>Qualitative Evaluation – </a:t>
            </a:r>
            <a:r>
              <a:rPr lang="en-US" sz="3600" dirty="0" err="1">
                <a:cs typeface="Calibri Light"/>
              </a:rPr>
              <a:t>Isosurface</a:t>
            </a:r>
            <a:r>
              <a:rPr lang="en-US" sz="3600" dirty="0">
                <a:cs typeface="Calibri Light"/>
              </a:rPr>
              <a:t> from Gravitational Potential</a:t>
            </a:r>
            <a:endParaRPr lang="en-US" sz="3600" dirty="0"/>
          </a:p>
        </p:txBody>
      </p:sp>
      <p:sp>
        <p:nvSpPr>
          <p:cNvPr id="5" name="TextBox 48">
            <a:extLst>
              <a:ext uri="{FF2B5EF4-FFF2-40B4-BE49-F238E27FC236}">
                <a16:creationId xmlns="" xmlns:a16="http://schemas.microsoft.com/office/drawing/2014/main" id="{06E8E199-9C3A-8540-A82C-84E81E1CD8E5}"/>
              </a:ext>
            </a:extLst>
          </p:cNvPr>
          <p:cNvSpPr txBox="1"/>
          <p:nvPr/>
        </p:nvSpPr>
        <p:spPr>
          <a:xfrm>
            <a:off x="183959" y="4726748"/>
            <a:ext cx="2101273" cy="646331"/>
          </a:xfrm>
          <a:prstGeom prst="rect">
            <a:avLst/>
          </a:prstGeom>
          <a:noFill/>
          <a:ln>
            <a:noFill/>
          </a:ln>
        </p:spPr>
        <p:txBody>
          <a:bodyPr wrap="square" rtlCol="0">
            <a:spAutoFit/>
          </a:bodyPr>
          <a:lstStyle/>
          <a:p>
            <a:pPr algn="ctr"/>
            <a:r>
              <a:rPr lang="en-US" b="1" dirty="0"/>
              <a:t>Raw (100%)</a:t>
            </a:r>
          </a:p>
          <a:p>
            <a:pPr algn="ctr"/>
            <a:endParaRPr lang="en-US" dirty="0"/>
          </a:p>
        </p:txBody>
      </p:sp>
      <p:sp>
        <p:nvSpPr>
          <p:cNvPr id="6" name="TextBox 48">
            <a:extLst>
              <a:ext uri="{FF2B5EF4-FFF2-40B4-BE49-F238E27FC236}">
                <a16:creationId xmlns="" xmlns:a16="http://schemas.microsoft.com/office/drawing/2014/main" id="{B413C961-F2B0-1441-AFAD-1BB19E599D1C}"/>
              </a:ext>
            </a:extLst>
          </p:cNvPr>
          <p:cNvSpPr txBox="1"/>
          <p:nvPr/>
        </p:nvSpPr>
        <p:spPr>
          <a:xfrm>
            <a:off x="3326695" y="4726747"/>
            <a:ext cx="2101273" cy="646331"/>
          </a:xfrm>
          <a:prstGeom prst="rect">
            <a:avLst/>
          </a:prstGeom>
          <a:noFill/>
          <a:ln>
            <a:noFill/>
          </a:ln>
        </p:spPr>
        <p:txBody>
          <a:bodyPr wrap="square" rtlCol="0">
            <a:spAutoFit/>
          </a:bodyPr>
          <a:lstStyle/>
          <a:p>
            <a:pPr algn="ctr"/>
            <a:r>
              <a:rPr lang="en-US" b="1" dirty="0"/>
              <a:t>ISABELA (24%)</a:t>
            </a:r>
          </a:p>
          <a:p>
            <a:pPr algn="ctr"/>
            <a:endParaRPr lang="en-US" dirty="0"/>
          </a:p>
        </p:txBody>
      </p:sp>
      <p:sp>
        <p:nvSpPr>
          <p:cNvPr id="7" name="TextBox 48">
            <a:extLst>
              <a:ext uri="{FF2B5EF4-FFF2-40B4-BE49-F238E27FC236}">
                <a16:creationId xmlns="" xmlns:a16="http://schemas.microsoft.com/office/drawing/2014/main" id="{F7FC3A3D-0F8E-A847-B9FF-9A545900E209}"/>
              </a:ext>
            </a:extLst>
          </p:cNvPr>
          <p:cNvSpPr txBox="1"/>
          <p:nvPr/>
        </p:nvSpPr>
        <p:spPr>
          <a:xfrm>
            <a:off x="6442872" y="4726746"/>
            <a:ext cx="2101273" cy="646331"/>
          </a:xfrm>
          <a:prstGeom prst="rect">
            <a:avLst/>
          </a:prstGeom>
          <a:noFill/>
          <a:ln>
            <a:noFill/>
          </a:ln>
        </p:spPr>
        <p:txBody>
          <a:bodyPr wrap="square" rtlCol="0">
            <a:spAutoFit/>
          </a:bodyPr>
          <a:lstStyle/>
          <a:p>
            <a:pPr algn="ctr"/>
            <a:r>
              <a:rPr lang="en-US" b="1" dirty="0"/>
              <a:t>SZ (4.5%)</a:t>
            </a:r>
          </a:p>
          <a:p>
            <a:pPr algn="ctr"/>
            <a:endParaRPr lang="en-US" dirty="0"/>
          </a:p>
        </p:txBody>
      </p:sp>
      <p:sp>
        <p:nvSpPr>
          <p:cNvPr id="8" name="TextBox 48">
            <a:extLst>
              <a:ext uri="{FF2B5EF4-FFF2-40B4-BE49-F238E27FC236}">
                <a16:creationId xmlns="" xmlns:a16="http://schemas.microsoft.com/office/drawing/2014/main" id="{9A4F0435-6F42-B447-ABED-41AA81A9BAE7}"/>
              </a:ext>
            </a:extLst>
          </p:cNvPr>
          <p:cNvSpPr txBox="1"/>
          <p:nvPr/>
        </p:nvSpPr>
        <p:spPr>
          <a:xfrm>
            <a:off x="9654743" y="4726745"/>
            <a:ext cx="2101273" cy="646331"/>
          </a:xfrm>
          <a:prstGeom prst="rect">
            <a:avLst/>
          </a:prstGeom>
          <a:noFill/>
          <a:ln>
            <a:noFill/>
          </a:ln>
        </p:spPr>
        <p:txBody>
          <a:bodyPr wrap="square" rtlCol="0">
            <a:spAutoFit/>
          </a:bodyPr>
          <a:lstStyle/>
          <a:p>
            <a:pPr algn="ctr"/>
            <a:r>
              <a:rPr lang="en-US" b="1" dirty="0"/>
              <a:t>Ours (0.44%)</a:t>
            </a:r>
          </a:p>
          <a:p>
            <a:pPr algn="ctr"/>
            <a:endParaRPr lang="en-US" dirty="0"/>
          </a:p>
        </p:txBody>
      </p:sp>
      <p:pic>
        <p:nvPicPr>
          <p:cNvPr id="10" name="圖片 9">
            <a:extLst>
              <a:ext uri="{FF2B5EF4-FFF2-40B4-BE49-F238E27FC236}">
                <a16:creationId xmlns="" xmlns:a16="http://schemas.microsoft.com/office/drawing/2014/main" id="{E451170F-7E1E-2F4B-A481-C1A81EADBE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04" y="1705151"/>
            <a:ext cx="2598631" cy="2788920"/>
          </a:xfrm>
          <a:prstGeom prst="rect">
            <a:avLst/>
          </a:prstGeom>
        </p:spPr>
      </p:pic>
      <p:pic>
        <p:nvPicPr>
          <p:cNvPr id="12" name="圖片 11" descr="一張含有 地圖 的圖片&#10;&#10;自動產生的描述">
            <a:extLst>
              <a:ext uri="{FF2B5EF4-FFF2-40B4-BE49-F238E27FC236}">
                <a16:creationId xmlns="" xmlns:a16="http://schemas.microsoft.com/office/drawing/2014/main" id="{3615BF1D-8855-0541-90B1-E862DE736F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6672" y="1705151"/>
            <a:ext cx="2592685" cy="2788920"/>
          </a:xfrm>
          <a:prstGeom prst="rect">
            <a:avLst/>
          </a:prstGeom>
        </p:spPr>
      </p:pic>
      <p:pic>
        <p:nvPicPr>
          <p:cNvPr id="14" name="圖片 13">
            <a:extLst>
              <a:ext uri="{FF2B5EF4-FFF2-40B4-BE49-F238E27FC236}">
                <a16:creationId xmlns="" xmlns:a16="http://schemas.microsoft.com/office/drawing/2014/main" id="{5D1C2F53-193F-FC48-908A-772697AAC98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22217" y="1705151"/>
            <a:ext cx="2592685" cy="2788920"/>
          </a:xfrm>
          <a:prstGeom prst="rect">
            <a:avLst/>
          </a:prstGeom>
        </p:spPr>
      </p:pic>
      <p:pic>
        <p:nvPicPr>
          <p:cNvPr id="16" name="圖片 15">
            <a:extLst>
              <a:ext uri="{FF2B5EF4-FFF2-40B4-BE49-F238E27FC236}">
                <a16:creationId xmlns="" xmlns:a16="http://schemas.microsoft.com/office/drawing/2014/main" id="{B9075E60-D42E-E74E-BAFF-86947088BA1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77958" y="1705151"/>
            <a:ext cx="2598631" cy="2788920"/>
          </a:xfrm>
          <a:prstGeom prst="rect">
            <a:avLst/>
          </a:prstGeom>
        </p:spPr>
      </p:pic>
    </p:spTree>
    <p:extLst>
      <p:ext uri="{BB962C8B-B14F-4D97-AF65-F5344CB8AC3E}">
        <p14:creationId xmlns:p14="http://schemas.microsoft.com/office/powerpoint/2010/main" val="14756328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31A1AA41-BCF2-9C40-A57B-8C975101CC62}"/>
              </a:ext>
            </a:extLst>
          </p:cNvPr>
          <p:cNvSpPr>
            <a:spLocks noGrp="1"/>
          </p:cNvSpPr>
          <p:nvPr>
            <p:ph type="title"/>
          </p:nvPr>
        </p:nvSpPr>
        <p:spPr/>
        <p:txBody>
          <a:bodyPr>
            <a:normAutofit/>
          </a:bodyPr>
          <a:lstStyle/>
          <a:p>
            <a:r>
              <a:rPr kumimoji="1" lang="en-US" altLang="zh-TW" sz="3200" dirty="0"/>
              <a:t>Qualitative Evaluation – Streamlines from Dark Matter Momentum</a:t>
            </a:r>
            <a:endParaRPr kumimoji="1" lang="zh-TW" altLang="en-US" sz="3200" dirty="0"/>
          </a:p>
        </p:txBody>
      </p:sp>
      <p:pic>
        <p:nvPicPr>
          <p:cNvPr id="6" name="內容版面配置區 5" descr="一張含有 文字, 地圖 的圖片&#10;&#10;自動產生的描述">
            <a:extLst>
              <a:ext uri="{FF2B5EF4-FFF2-40B4-BE49-F238E27FC236}">
                <a16:creationId xmlns="" xmlns:a16="http://schemas.microsoft.com/office/drawing/2014/main" id="{234E67BD-9A37-2641-8B51-2B687F734DD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757" y="1874315"/>
            <a:ext cx="2773483" cy="2788920"/>
          </a:xfrm>
        </p:spPr>
      </p:pic>
      <p:pic>
        <p:nvPicPr>
          <p:cNvPr id="8" name="圖片 7" descr="一張含有 文字, 地圖 的圖片&#10;&#10;自動產生的描述">
            <a:extLst>
              <a:ext uri="{FF2B5EF4-FFF2-40B4-BE49-F238E27FC236}">
                <a16:creationId xmlns="" xmlns:a16="http://schemas.microsoft.com/office/drawing/2014/main" id="{188EAE74-7641-0643-AEE0-51DDC44B0D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54870" y="1874315"/>
            <a:ext cx="2763239" cy="2788920"/>
          </a:xfrm>
          <a:prstGeom prst="rect">
            <a:avLst/>
          </a:prstGeom>
        </p:spPr>
      </p:pic>
      <p:pic>
        <p:nvPicPr>
          <p:cNvPr id="10" name="圖片 9" descr="一張含有 文字, 地圖, 天空 的圖片&#10;&#10;自動產生的描述">
            <a:extLst>
              <a:ext uri="{FF2B5EF4-FFF2-40B4-BE49-F238E27FC236}">
                <a16:creationId xmlns="" xmlns:a16="http://schemas.microsoft.com/office/drawing/2014/main" id="{08AEDB1E-7A6D-6B4B-8781-A8B4BBE971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47025" y="1874315"/>
            <a:ext cx="2778629" cy="2788920"/>
          </a:xfrm>
          <a:prstGeom prst="rect">
            <a:avLst/>
          </a:prstGeom>
        </p:spPr>
      </p:pic>
      <p:pic>
        <p:nvPicPr>
          <p:cNvPr id="12" name="圖片 11" descr="一張含有 文字, 地圖 的圖片&#10;&#10;自動產生的描述">
            <a:extLst>
              <a:ext uri="{FF2B5EF4-FFF2-40B4-BE49-F238E27FC236}">
                <a16:creationId xmlns="" xmlns:a16="http://schemas.microsoft.com/office/drawing/2014/main" id="{75228A81-741B-1A4D-8842-91240E1C5D1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79285" y="1874315"/>
            <a:ext cx="2763287" cy="2788920"/>
          </a:xfrm>
          <a:prstGeom prst="rect">
            <a:avLst/>
          </a:prstGeom>
        </p:spPr>
      </p:pic>
      <p:sp>
        <p:nvSpPr>
          <p:cNvPr id="13" name="TextBox 48">
            <a:extLst>
              <a:ext uri="{FF2B5EF4-FFF2-40B4-BE49-F238E27FC236}">
                <a16:creationId xmlns="" xmlns:a16="http://schemas.microsoft.com/office/drawing/2014/main" id="{85910565-7402-1449-9A8A-F1132FB78F83}"/>
              </a:ext>
            </a:extLst>
          </p:cNvPr>
          <p:cNvSpPr txBox="1"/>
          <p:nvPr/>
        </p:nvSpPr>
        <p:spPr>
          <a:xfrm>
            <a:off x="196316" y="4820280"/>
            <a:ext cx="2101273" cy="646331"/>
          </a:xfrm>
          <a:prstGeom prst="rect">
            <a:avLst/>
          </a:prstGeom>
          <a:noFill/>
          <a:ln>
            <a:noFill/>
          </a:ln>
        </p:spPr>
        <p:txBody>
          <a:bodyPr wrap="square" rtlCol="0">
            <a:spAutoFit/>
          </a:bodyPr>
          <a:lstStyle/>
          <a:p>
            <a:pPr algn="ctr"/>
            <a:r>
              <a:rPr lang="en-US" b="1" dirty="0"/>
              <a:t>Raw (100%)</a:t>
            </a:r>
          </a:p>
          <a:p>
            <a:pPr algn="ctr"/>
            <a:endParaRPr lang="en-US" dirty="0"/>
          </a:p>
        </p:txBody>
      </p:sp>
      <p:sp>
        <p:nvSpPr>
          <p:cNvPr id="14" name="TextBox 48">
            <a:extLst>
              <a:ext uri="{FF2B5EF4-FFF2-40B4-BE49-F238E27FC236}">
                <a16:creationId xmlns="" xmlns:a16="http://schemas.microsoft.com/office/drawing/2014/main" id="{2633CDC3-EC88-354F-A508-58AC50DC9770}"/>
              </a:ext>
            </a:extLst>
          </p:cNvPr>
          <p:cNvSpPr txBox="1"/>
          <p:nvPr/>
        </p:nvSpPr>
        <p:spPr>
          <a:xfrm>
            <a:off x="3339052" y="4820279"/>
            <a:ext cx="2101273" cy="646331"/>
          </a:xfrm>
          <a:prstGeom prst="rect">
            <a:avLst/>
          </a:prstGeom>
          <a:noFill/>
          <a:ln>
            <a:noFill/>
          </a:ln>
        </p:spPr>
        <p:txBody>
          <a:bodyPr wrap="square" rtlCol="0">
            <a:spAutoFit/>
          </a:bodyPr>
          <a:lstStyle/>
          <a:p>
            <a:pPr algn="ctr"/>
            <a:r>
              <a:rPr lang="en-US" b="1" dirty="0"/>
              <a:t>ISABELA (24%)</a:t>
            </a:r>
          </a:p>
          <a:p>
            <a:pPr algn="ctr"/>
            <a:endParaRPr lang="en-US" dirty="0"/>
          </a:p>
        </p:txBody>
      </p:sp>
      <p:sp>
        <p:nvSpPr>
          <p:cNvPr id="15" name="TextBox 48">
            <a:extLst>
              <a:ext uri="{FF2B5EF4-FFF2-40B4-BE49-F238E27FC236}">
                <a16:creationId xmlns="" xmlns:a16="http://schemas.microsoft.com/office/drawing/2014/main" id="{4C0DD764-BDF6-F146-80FA-B580918AB6EB}"/>
              </a:ext>
            </a:extLst>
          </p:cNvPr>
          <p:cNvSpPr txBox="1"/>
          <p:nvPr/>
        </p:nvSpPr>
        <p:spPr>
          <a:xfrm>
            <a:off x="6455229" y="4820278"/>
            <a:ext cx="2101273" cy="646331"/>
          </a:xfrm>
          <a:prstGeom prst="rect">
            <a:avLst/>
          </a:prstGeom>
          <a:noFill/>
          <a:ln>
            <a:noFill/>
          </a:ln>
        </p:spPr>
        <p:txBody>
          <a:bodyPr wrap="square" rtlCol="0">
            <a:spAutoFit/>
          </a:bodyPr>
          <a:lstStyle/>
          <a:p>
            <a:pPr algn="ctr"/>
            <a:r>
              <a:rPr lang="en-US" b="1" dirty="0"/>
              <a:t>SZ (4.5%)</a:t>
            </a:r>
          </a:p>
          <a:p>
            <a:pPr algn="ctr"/>
            <a:endParaRPr lang="en-US" dirty="0"/>
          </a:p>
        </p:txBody>
      </p:sp>
      <p:sp>
        <p:nvSpPr>
          <p:cNvPr id="16" name="TextBox 48">
            <a:extLst>
              <a:ext uri="{FF2B5EF4-FFF2-40B4-BE49-F238E27FC236}">
                <a16:creationId xmlns="" xmlns:a16="http://schemas.microsoft.com/office/drawing/2014/main" id="{B58485F2-663B-774C-A5DC-021EEC6E1924}"/>
              </a:ext>
            </a:extLst>
          </p:cNvPr>
          <p:cNvSpPr txBox="1"/>
          <p:nvPr/>
        </p:nvSpPr>
        <p:spPr>
          <a:xfrm>
            <a:off x="9667100" y="4820277"/>
            <a:ext cx="2101273" cy="646331"/>
          </a:xfrm>
          <a:prstGeom prst="rect">
            <a:avLst/>
          </a:prstGeom>
          <a:noFill/>
          <a:ln>
            <a:noFill/>
          </a:ln>
        </p:spPr>
        <p:txBody>
          <a:bodyPr wrap="square" rtlCol="0">
            <a:spAutoFit/>
          </a:bodyPr>
          <a:lstStyle/>
          <a:p>
            <a:pPr algn="ctr"/>
            <a:r>
              <a:rPr lang="en-US" b="1" dirty="0"/>
              <a:t>Ours (0.44%)</a:t>
            </a:r>
          </a:p>
          <a:p>
            <a:pPr algn="ctr"/>
            <a:endParaRPr lang="en-US" dirty="0"/>
          </a:p>
        </p:txBody>
      </p:sp>
    </p:spTree>
    <p:extLst>
      <p:ext uri="{BB962C8B-B14F-4D97-AF65-F5344CB8AC3E}">
        <p14:creationId xmlns:p14="http://schemas.microsoft.com/office/powerpoint/2010/main" val="47356981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a:t>Conclusion</a:t>
            </a:r>
            <a:endParaRPr kumimoji="1" lang="zh-TW" altLang="en-US" dirty="0"/>
          </a:p>
        </p:txBody>
      </p:sp>
      <p:sp>
        <p:nvSpPr>
          <p:cNvPr id="3" name="內容版面配置區 2"/>
          <p:cNvSpPr>
            <a:spLocks noGrp="1"/>
          </p:cNvSpPr>
          <p:nvPr>
            <p:ph idx="1"/>
          </p:nvPr>
        </p:nvSpPr>
        <p:spPr/>
        <p:txBody>
          <a:bodyPr vert="horz" lIns="91440" tIns="45720" rIns="91440" bIns="45720" rtlCol="0" anchor="t">
            <a:normAutofit/>
          </a:bodyPr>
          <a:lstStyle/>
          <a:p>
            <a:r>
              <a:rPr lang="en-US" altLang="zh-TW" dirty="0">
                <a:ea typeface="新細明體"/>
              </a:rPr>
              <a:t>We present a statistical-based representation to handle large-scale cosmological ensemble dataset</a:t>
            </a:r>
          </a:p>
          <a:p>
            <a:endParaRPr lang="en-US" altLang="zh-TW" dirty="0"/>
          </a:p>
          <a:p>
            <a:r>
              <a:rPr lang="en-US" altLang="zh-TW" dirty="0">
                <a:ea typeface="新細明體"/>
              </a:rPr>
              <a:t>Data is in-situ down-sampled and can be reconstructed to original resolution by using the data coherence in the parameter space</a:t>
            </a:r>
            <a:endParaRPr lang="en-US" altLang="zh-TW" dirty="0">
              <a:ea typeface="新細明體"/>
              <a:cs typeface="Calibri"/>
            </a:endParaRPr>
          </a:p>
          <a:p>
            <a:endParaRPr lang="en-US" altLang="zh-TW" dirty="0"/>
          </a:p>
          <a:p>
            <a:r>
              <a:rPr lang="en-US" altLang="zh-TW" dirty="0"/>
              <a:t>We qualitatively and quantitatively show the proposed approach has better trade off than other alternatives</a:t>
            </a:r>
          </a:p>
          <a:p>
            <a:endParaRPr kumimoji="1" lang="zh-TW" altLang="en-US" dirty="0"/>
          </a:p>
        </p:txBody>
      </p:sp>
    </p:spTree>
    <p:extLst>
      <p:ext uri="{BB962C8B-B14F-4D97-AF65-F5344CB8AC3E}">
        <p14:creationId xmlns:p14="http://schemas.microsoft.com/office/powerpoint/2010/main" val="369378901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 for listening!</a:t>
            </a:r>
          </a:p>
        </p:txBody>
      </p:sp>
      <p:sp>
        <p:nvSpPr>
          <p:cNvPr id="3" name="Content Placeholder 2"/>
          <p:cNvSpPr>
            <a:spLocks noGrp="1"/>
          </p:cNvSpPr>
          <p:nvPr>
            <p:ph idx="1"/>
          </p:nvPr>
        </p:nvSpPr>
        <p:spPr>
          <a:xfrm>
            <a:off x="587829" y="1500189"/>
            <a:ext cx="11005458" cy="1439781"/>
          </a:xfrm>
        </p:spPr>
        <p:txBody>
          <a:bodyPr>
            <a:normAutofit fontScale="85000" lnSpcReduction="20000"/>
          </a:bodyPr>
          <a:lstStyle/>
          <a:p>
            <a:endParaRPr lang="en-US" dirty="0"/>
          </a:p>
          <a:p>
            <a:pPr marL="0" indent="0" algn="ctr">
              <a:buNone/>
            </a:pPr>
            <a:endParaRPr lang="en-US" sz="3600" dirty="0"/>
          </a:p>
          <a:p>
            <a:pPr marL="0" indent="0" algn="ctr">
              <a:buNone/>
            </a:pPr>
            <a:r>
              <a:rPr lang="en-US" sz="5400" dirty="0"/>
              <a:t>Questions?</a:t>
            </a:r>
          </a:p>
        </p:txBody>
      </p:sp>
      <p:sp>
        <p:nvSpPr>
          <p:cNvPr id="5" name="Content Placeholder 2"/>
          <p:cNvSpPr txBox="1">
            <a:spLocks/>
          </p:cNvSpPr>
          <p:nvPr/>
        </p:nvSpPr>
        <p:spPr>
          <a:xfrm>
            <a:off x="385608" y="3660593"/>
            <a:ext cx="11409900" cy="20515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altLang="zh-TW" sz="2200" dirty="0"/>
              <a:t>Acknowledgments</a:t>
            </a:r>
          </a:p>
          <a:p>
            <a:pPr marL="0" indent="0" algn="ctr">
              <a:buFont typeface="Arial" panose="020B0604020202020204" pitchFamily="34" charset="0"/>
              <a:buNone/>
            </a:pPr>
            <a:endParaRPr lang="en-US" sz="900" dirty="0"/>
          </a:p>
          <a:p>
            <a:pPr marL="0" indent="0">
              <a:buNone/>
            </a:pPr>
            <a:r>
              <a:rPr lang="en" altLang="zh-TW" sz="2200" i="1" dirty="0">
                <a:latin typeface="NimbusRomNo9L-Regu"/>
              </a:rPr>
              <a:t>This work was supported in part by NSF grants IIS- 1250752, IIS- 1065025, and US Department of Energy grants DE- SC0007444, DEDC0012495. We also thank the domain scientists, </a:t>
            </a:r>
            <a:r>
              <a:rPr lang="en" altLang="zh-TW" sz="2200" i="1" dirty="0" err="1">
                <a:latin typeface="NimbusRomNo9L-Regu"/>
              </a:rPr>
              <a:t>Zarija</a:t>
            </a:r>
            <a:r>
              <a:rPr lang="en" altLang="zh-TW" sz="2200" i="1" dirty="0">
                <a:latin typeface="NimbusRomNo9L-Regu"/>
              </a:rPr>
              <a:t> </a:t>
            </a:r>
            <a:r>
              <a:rPr lang="en" altLang="zh-TW" sz="2200" i="1" dirty="0" err="1">
                <a:latin typeface="NimbusRomNo9L-Regu"/>
              </a:rPr>
              <a:t>Lukic</a:t>
            </a:r>
            <a:r>
              <a:rPr lang="en" altLang="zh-TW" sz="2200" i="1" dirty="0">
                <a:latin typeface="NimbusRomNo9L-Regu"/>
              </a:rPr>
              <a:t>, from Lawrence Berkeley National Laboratory to provide the insight of Nyx simulation and the feedback of our work.</a:t>
            </a:r>
            <a:endParaRPr lang="en-US" altLang="zh-TW" sz="2200" i="1" dirty="0"/>
          </a:p>
        </p:txBody>
      </p:sp>
    </p:spTree>
    <p:extLst>
      <p:ext uri="{BB962C8B-B14F-4D97-AF65-F5344CB8AC3E}">
        <p14:creationId xmlns:p14="http://schemas.microsoft.com/office/powerpoint/2010/main" val="49511899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E4F9295D-7B66-114E-BBB6-E15343B23166}"/>
              </a:ext>
            </a:extLst>
          </p:cNvPr>
          <p:cNvSpPr>
            <a:spLocks noGrp="1"/>
          </p:cNvSpPr>
          <p:nvPr>
            <p:ph type="title"/>
          </p:nvPr>
        </p:nvSpPr>
        <p:spPr/>
        <p:txBody>
          <a:bodyPr/>
          <a:lstStyle/>
          <a:p>
            <a:r>
              <a:rPr kumimoji="1" lang="en-US" altLang="zh-TW" dirty="0"/>
              <a:t>Backup slides</a:t>
            </a:r>
            <a:endParaRPr kumimoji="1" lang="zh-TW" altLang="en-US" dirty="0"/>
          </a:p>
        </p:txBody>
      </p:sp>
      <p:sp>
        <p:nvSpPr>
          <p:cNvPr id="3" name="內容版面配置區 2">
            <a:extLst>
              <a:ext uri="{FF2B5EF4-FFF2-40B4-BE49-F238E27FC236}">
                <a16:creationId xmlns="" xmlns:a16="http://schemas.microsoft.com/office/drawing/2014/main" id="{2B503796-A226-9745-8242-A890ED8BA67D}"/>
              </a:ext>
            </a:extLst>
          </p:cNvPr>
          <p:cNvSpPr>
            <a:spLocks noGrp="1"/>
          </p:cNvSpPr>
          <p:nvPr>
            <p:ph idx="1"/>
          </p:nvPr>
        </p:nvSpPr>
        <p:spPr/>
        <p:txBody>
          <a:bodyPr/>
          <a:lstStyle/>
          <a:p>
            <a:endParaRPr kumimoji="1" lang="zh-TW" altLang="en-US"/>
          </a:p>
        </p:txBody>
      </p:sp>
      <p:sp>
        <p:nvSpPr>
          <p:cNvPr id="4" name="投影片編號版面配置區 3">
            <a:extLst>
              <a:ext uri="{FF2B5EF4-FFF2-40B4-BE49-F238E27FC236}">
                <a16:creationId xmlns="" xmlns:a16="http://schemas.microsoft.com/office/drawing/2014/main" id="{E6ACA875-4B2F-814C-BABC-145173C45A0B}"/>
              </a:ext>
            </a:extLst>
          </p:cNvPr>
          <p:cNvSpPr>
            <a:spLocks noGrp="1"/>
          </p:cNvSpPr>
          <p:nvPr>
            <p:ph type="sldNum" sz="quarter" idx="4294967295"/>
          </p:nvPr>
        </p:nvSpPr>
        <p:spPr>
          <a:xfrm>
            <a:off x="5859065" y="6381969"/>
            <a:ext cx="473869" cy="365125"/>
          </a:xfrm>
        </p:spPr>
        <p:txBody>
          <a:bodyPr/>
          <a:lstStyle/>
          <a:p>
            <a:fld id="{82D5D661-B195-436B-ACF4-1B9CC4C34BFC}" type="slidenum">
              <a:rPr lang="en-US" smtClean="0"/>
              <a:pPr/>
              <a:t>28</a:t>
            </a:fld>
            <a:endParaRPr lang="en-US" dirty="0"/>
          </a:p>
        </p:txBody>
      </p:sp>
    </p:spTree>
    <p:extLst>
      <p:ext uri="{BB962C8B-B14F-4D97-AF65-F5344CB8AC3E}">
        <p14:creationId xmlns:p14="http://schemas.microsoft.com/office/powerpoint/2010/main" val="143582721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A326A1C-C6BA-4897-A0C3-1C4DF9896716}"/>
              </a:ext>
            </a:extLst>
          </p:cNvPr>
          <p:cNvSpPr>
            <a:spLocks noGrp="1"/>
          </p:cNvSpPr>
          <p:nvPr>
            <p:ph type="title"/>
          </p:nvPr>
        </p:nvSpPr>
        <p:spPr/>
        <p:txBody>
          <a:bodyPr/>
          <a:lstStyle/>
          <a:p>
            <a:r>
              <a:rPr lang="en-US" dirty="0">
                <a:cs typeface="Calibri Light"/>
              </a:rPr>
              <a:t>GMM detail and VTK-m (implement detail)</a:t>
            </a:r>
            <a:endParaRPr lang="en-US" dirty="0"/>
          </a:p>
        </p:txBody>
      </p:sp>
      <p:sp>
        <p:nvSpPr>
          <p:cNvPr id="3" name="Content Placeholder 2">
            <a:extLst>
              <a:ext uri="{FF2B5EF4-FFF2-40B4-BE49-F238E27FC236}">
                <a16:creationId xmlns="" xmlns:a16="http://schemas.microsoft.com/office/drawing/2014/main" id="{6652D636-1AA8-4DE6-BBE8-7F9C789C9951}"/>
              </a:ext>
            </a:extLst>
          </p:cNvPr>
          <p:cNvSpPr>
            <a:spLocks noGrp="1"/>
          </p:cNvSpPr>
          <p:nvPr>
            <p:ph idx="1"/>
          </p:nvPr>
        </p:nvSpPr>
        <p:spPr/>
        <p:txBody>
          <a:bodyPr vert="horz" lIns="91440" tIns="45720" rIns="91440" bIns="45720" rtlCol="0" anchor="t">
            <a:normAutofit/>
          </a:bodyPr>
          <a:lstStyle/>
          <a:p>
            <a:r>
              <a:rPr lang="en-US" dirty="0">
                <a:cs typeface="Calibri"/>
              </a:rPr>
              <a:t>What is GMM and block to GMM</a:t>
            </a:r>
          </a:p>
          <a:p>
            <a:r>
              <a:rPr lang="en-US" dirty="0">
                <a:cs typeface="Calibri"/>
              </a:rPr>
              <a:t>Integrate VTK-m...</a:t>
            </a:r>
          </a:p>
        </p:txBody>
      </p:sp>
      <p:sp>
        <p:nvSpPr>
          <p:cNvPr id="4" name="Slide Number Placeholder 3">
            <a:extLst>
              <a:ext uri="{FF2B5EF4-FFF2-40B4-BE49-F238E27FC236}">
                <a16:creationId xmlns="" xmlns:a16="http://schemas.microsoft.com/office/drawing/2014/main" id="{AA884DEE-C2ED-4D86-B052-62C5851FE183}"/>
              </a:ext>
            </a:extLst>
          </p:cNvPr>
          <p:cNvSpPr>
            <a:spLocks noGrp="1"/>
          </p:cNvSpPr>
          <p:nvPr>
            <p:ph type="sldNum" sz="quarter" idx="4294967295"/>
          </p:nvPr>
        </p:nvSpPr>
        <p:spPr>
          <a:xfrm>
            <a:off x="5859065" y="6381969"/>
            <a:ext cx="473869" cy="365125"/>
          </a:xfrm>
        </p:spPr>
        <p:txBody>
          <a:bodyPr/>
          <a:lstStyle/>
          <a:p>
            <a:fld id="{82D5D661-B195-436B-ACF4-1B9CC4C34BFC}" type="slidenum">
              <a:rPr lang="en-US" smtClean="0"/>
              <a:pPr/>
              <a:t>29</a:t>
            </a:fld>
            <a:endParaRPr lang="en-US" dirty="0"/>
          </a:p>
        </p:txBody>
      </p:sp>
    </p:spTree>
    <p:extLst>
      <p:ext uri="{BB962C8B-B14F-4D97-AF65-F5344CB8AC3E}">
        <p14:creationId xmlns:p14="http://schemas.microsoft.com/office/powerpoint/2010/main" val="30256306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52D1872-6107-4605-AD9D-4BCC46633BD5}"/>
              </a:ext>
            </a:extLst>
          </p:cNvPr>
          <p:cNvSpPr>
            <a:spLocks noGrp="1"/>
          </p:cNvSpPr>
          <p:nvPr>
            <p:ph type="title"/>
          </p:nvPr>
        </p:nvSpPr>
        <p:spPr/>
        <p:txBody>
          <a:bodyPr/>
          <a:lstStyle/>
          <a:p>
            <a:r>
              <a:rPr lang="en-US" dirty="0">
                <a:cs typeface="Calibri Light"/>
              </a:rPr>
              <a:t>Background</a:t>
            </a:r>
            <a:endParaRPr lang="en-US" dirty="0"/>
          </a:p>
        </p:txBody>
      </p:sp>
      <p:sp>
        <p:nvSpPr>
          <p:cNvPr id="3" name="Content Placeholder 2">
            <a:extLst>
              <a:ext uri="{FF2B5EF4-FFF2-40B4-BE49-F238E27FC236}">
                <a16:creationId xmlns="" xmlns:a16="http://schemas.microsoft.com/office/drawing/2014/main" id="{807B95CE-E41F-455A-A4F5-07985619D977}"/>
              </a:ext>
            </a:extLst>
          </p:cNvPr>
          <p:cNvSpPr>
            <a:spLocks noGrp="1"/>
          </p:cNvSpPr>
          <p:nvPr>
            <p:ph idx="1"/>
          </p:nvPr>
        </p:nvSpPr>
        <p:spPr>
          <a:xfrm>
            <a:off x="587828" y="1500189"/>
            <a:ext cx="11340935" cy="2694346"/>
          </a:xfrm>
        </p:spPr>
        <p:txBody>
          <a:bodyPr vert="horz" lIns="91440" tIns="45720" rIns="91440" bIns="45720" rtlCol="0" anchor="t">
            <a:normAutofit/>
          </a:bodyPr>
          <a:lstStyle/>
          <a:p>
            <a:r>
              <a:rPr lang="en-US" dirty="0">
                <a:cs typeface="Calibri"/>
              </a:rPr>
              <a:t>Nyx is a cosmological simulation developed by Lawrence Berkeley </a:t>
            </a:r>
            <a:r>
              <a:rPr lang="en-US" dirty="0" smtClean="0">
                <a:cs typeface="Calibri"/>
              </a:rPr>
              <a:t>National Lab.</a:t>
            </a:r>
          </a:p>
          <a:p>
            <a:pPr marL="685800">
              <a:spcBef>
                <a:spcPts val="500"/>
              </a:spcBef>
            </a:pPr>
            <a:r>
              <a:rPr lang="en-US" sz="2200" dirty="0" smtClean="0">
                <a:cs typeface="Calibri"/>
              </a:rPr>
              <a:t>Link observed matter's distribution and evolution to fundamental physical parameters</a:t>
            </a:r>
          </a:p>
          <a:p>
            <a:pPr marL="685800">
              <a:spcBef>
                <a:spcPts val="500"/>
              </a:spcBef>
            </a:pPr>
            <a:r>
              <a:rPr lang="en-US" sz="2200" dirty="0" smtClean="0">
                <a:cs typeface="Calibri"/>
              </a:rPr>
              <a:t>Lead to </a:t>
            </a:r>
            <a:r>
              <a:rPr lang="en-US" sz="2200" dirty="0">
                <a:cs typeface="Calibri"/>
              </a:rPr>
              <a:t>new insights of the governing physical </a:t>
            </a:r>
            <a:r>
              <a:rPr lang="en-US" sz="2200" dirty="0" smtClean="0">
                <a:cs typeface="Calibri"/>
              </a:rPr>
              <a:t>model</a:t>
            </a:r>
          </a:p>
          <a:p>
            <a:pPr marL="685800">
              <a:spcBef>
                <a:spcPts val="500"/>
              </a:spcBef>
            </a:pPr>
            <a:r>
              <a:rPr lang="en-US" sz="2200" dirty="0" smtClean="0">
                <a:cs typeface="Calibri"/>
              </a:rPr>
              <a:t>The ensemble dataset </a:t>
            </a:r>
            <a:r>
              <a:rPr lang="en-US" sz="2200" dirty="0">
                <a:cs typeface="Calibri"/>
              </a:rPr>
              <a:t>generated by Nyx simulation</a:t>
            </a:r>
          </a:p>
          <a:p>
            <a:endParaRPr lang="en-US" dirty="0">
              <a:cs typeface="Calibri"/>
            </a:endParaRPr>
          </a:p>
          <a:p>
            <a:endParaRPr lang="en-US" dirty="0">
              <a:cs typeface="Calibri"/>
            </a:endParaRPr>
          </a:p>
          <a:p>
            <a:endParaRPr lang="en-US" dirty="0">
              <a:cs typeface="Calibri"/>
            </a:endParaRPr>
          </a:p>
          <a:p>
            <a:endParaRPr lang="en-US" dirty="0">
              <a:cs typeface="Calibri"/>
            </a:endParaRPr>
          </a:p>
        </p:txBody>
      </p:sp>
      <p:grpSp>
        <p:nvGrpSpPr>
          <p:cNvPr id="6" name="群組 5">
            <a:extLst>
              <a:ext uri="{FF2B5EF4-FFF2-40B4-BE49-F238E27FC236}">
                <a16:creationId xmlns="" xmlns:a16="http://schemas.microsoft.com/office/drawing/2014/main" id="{70639F00-9BF2-DF46-AF3C-487D2EBA0EC0}"/>
              </a:ext>
            </a:extLst>
          </p:cNvPr>
          <p:cNvGrpSpPr/>
          <p:nvPr/>
        </p:nvGrpSpPr>
        <p:grpSpPr>
          <a:xfrm>
            <a:off x="2594367" y="3077898"/>
            <a:ext cx="7327856" cy="2878310"/>
            <a:chOff x="2966074" y="3936879"/>
            <a:chExt cx="7327856" cy="2878310"/>
          </a:xfrm>
        </p:grpSpPr>
        <p:grpSp>
          <p:nvGrpSpPr>
            <p:cNvPr id="14" name="群組 13">
              <a:extLst>
                <a:ext uri="{FF2B5EF4-FFF2-40B4-BE49-F238E27FC236}">
                  <a16:creationId xmlns="" xmlns:a16="http://schemas.microsoft.com/office/drawing/2014/main" id="{E30EBE8E-BEA7-4F48-8770-A179334EAA2F}"/>
                </a:ext>
              </a:extLst>
            </p:cNvPr>
            <p:cNvGrpSpPr/>
            <p:nvPr/>
          </p:nvGrpSpPr>
          <p:grpSpPr>
            <a:xfrm>
              <a:off x="2966074" y="3936879"/>
              <a:ext cx="7327856" cy="2878310"/>
              <a:chOff x="4162679" y="4450399"/>
              <a:chExt cx="4957578" cy="1947288"/>
            </a:xfrm>
          </p:grpSpPr>
          <p:grpSp>
            <p:nvGrpSpPr>
              <p:cNvPr id="15" name="群組 14">
                <a:extLst>
                  <a:ext uri="{FF2B5EF4-FFF2-40B4-BE49-F238E27FC236}">
                    <a16:creationId xmlns="" xmlns:a16="http://schemas.microsoft.com/office/drawing/2014/main" id="{A2F71EBF-39FB-2C41-A50E-B1CCC0214A48}"/>
                  </a:ext>
                </a:extLst>
              </p:cNvPr>
              <p:cNvGrpSpPr/>
              <p:nvPr/>
            </p:nvGrpSpPr>
            <p:grpSpPr>
              <a:xfrm>
                <a:off x="4443207" y="4973915"/>
                <a:ext cx="925068" cy="925068"/>
                <a:chOff x="457200" y="2743200"/>
                <a:chExt cx="914400" cy="914400"/>
              </a:xfrm>
            </p:grpSpPr>
            <p:sp>
              <p:nvSpPr>
                <p:cNvPr id="28" name="矩形 27">
                  <a:extLst>
                    <a:ext uri="{FF2B5EF4-FFF2-40B4-BE49-F238E27FC236}">
                      <a16:creationId xmlns="" xmlns:a16="http://schemas.microsoft.com/office/drawing/2014/main" id="{A5881B13-A437-5341-8BC8-7B0A8CBBF85F}"/>
                    </a:ext>
                  </a:extLst>
                </p:cNvPr>
                <p:cNvSpPr/>
                <p:nvPr/>
              </p:nvSpPr>
              <p:spPr>
                <a:xfrm>
                  <a:off x="457200" y="2743200"/>
                  <a:ext cx="152400" cy="152400"/>
                </a:xfrm>
                <a:prstGeom prst="rect">
                  <a:avLst/>
                </a:prstGeom>
                <a:solidFill>
                  <a:srgbClr val="00B050">
                    <a:alpha val="0"/>
                  </a:srgb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9" name="矩形 28">
                  <a:extLst>
                    <a:ext uri="{FF2B5EF4-FFF2-40B4-BE49-F238E27FC236}">
                      <a16:creationId xmlns="" xmlns:a16="http://schemas.microsoft.com/office/drawing/2014/main" id="{CE079A6F-7C2B-484B-B574-BE294E351B75}"/>
                    </a:ext>
                  </a:extLst>
                </p:cNvPr>
                <p:cNvSpPr/>
                <p:nvPr/>
              </p:nvSpPr>
              <p:spPr>
                <a:xfrm>
                  <a:off x="6096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0" name="矩形 29">
                  <a:extLst>
                    <a:ext uri="{FF2B5EF4-FFF2-40B4-BE49-F238E27FC236}">
                      <a16:creationId xmlns="" xmlns:a16="http://schemas.microsoft.com/office/drawing/2014/main" id="{4423822D-68D3-5943-BF4C-E5CDAF662BA1}"/>
                    </a:ext>
                  </a:extLst>
                </p:cNvPr>
                <p:cNvSpPr/>
                <p:nvPr/>
              </p:nvSpPr>
              <p:spPr>
                <a:xfrm>
                  <a:off x="7620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1" name="矩形 30">
                  <a:extLst>
                    <a:ext uri="{FF2B5EF4-FFF2-40B4-BE49-F238E27FC236}">
                      <a16:creationId xmlns="" xmlns:a16="http://schemas.microsoft.com/office/drawing/2014/main" id="{D6A409B3-565B-C742-889F-2F7DDE403B55}"/>
                    </a:ext>
                  </a:extLst>
                </p:cNvPr>
                <p:cNvSpPr/>
                <p:nvPr/>
              </p:nvSpPr>
              <p:spPr>
                <a:xfrm>
                  <a:off x="9144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2" name="矩形 31">
                  <a:extLst>
                    <a:ext uri="{FF2B5EF4-FFF2-40B4-BE49-F238E27FC236}">
                      <a16:creationId xmlns="" xmlns:a16="http://schemas.microsoft.com/office/drawing/2014/main" id="{876D65DE-4B39-9A48-91FB-50A154328815}"/>
                    </a:ext>
                  </a:extLst>
                </p:cNvPr>
                <p:cNvSpPr/>
                <p:nvPr/>
              </p:nvSpPr>
              <p:spPr>
                <a:xfrm>
                  <a:off x="1066800" y="2744525"/>
                  <a:ext cx="152400" cy="152400"/>
                </a:xfrm>
                <a:prstGeom prst="rect">
                  <a:avLst/>
                </a:prstGeom>
                <a:solidFill>
                  <a:schemeClr val="bg2">
                    <a:lumMod val="5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33" name="矩形 32">
                  <a:extLst>
                    <a:ext uri="{FF2B5EF4-FFF2-40B4-BE49-F238E27FC236}">
                      <a16:creationId xmlns="" xmlns:a16="http://schemas.microsoft.com/office/drawing/2014/main" id="{08716BF3-8575-4A43-BBCA-64AF065CD73D}"/>
                    </a:ext>
                  </a:extLst>
                </p:cNvPr>
                <p:cNvSpPr/>
                <p:nvPr/>
              </p:nvSpPr>
              <p:spPr>
                <a:xfrm>
                  <a:off x="12192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4" name="矩形 33">
                  <a:extLst>
                    <a:ext uri="{FF2B5EF4-FFF2-40B4-BE49-F238E27FC236}">
                      <a16:creationId xmlns="" xmlns:a16="http://schemas.microsoft.com/office/drawing/2014/main" id="{32D4F433-9C5E-AF4C-844A-060842CF5528}"/>
                    </a:ext>
                  </a:extLst>
                </p:cNvPr>
                <p:cNvSpPr/>
                <p:nvPr/>
              </p:nvSpPr>
              <p:spPr>
                <a:xfrm>
                  <a:off x="4572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5" name="矩形 34">
                  <a:extLst>
                    <a:ext uri="{FF2B5EF4-FFF2-40B4-BE49-F238E27FC236}">
                      <a16:creationId xmlns="" xmlns:a16="http://schemas.microsoft.com/office/drawing/2014/main" id="{E6475ED3-6CBE-9049-8540-DAA7F04E7A59}"/>
                    </a:ext>
                  </a:extLst>
                </p:cNvPr>
                <p:cNvSpPr/>
                <p:nvPr/>
              </p:nvSpPr>
              <p:spPr>
                <a:xfrm>
                  <a:off x="6096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6" name="矩形 35">
                  <a:extLst>
                    <a:ext uri="{FF2B5EF4-FFF2-40B4-BE49-F238E27FC236}">
                      <a16:creationId xmlns="" xmlns:a16="http://schemas.microsoft.com/office/drawing/2014/main" id="{5A62A904-609D-E249-A1FD-139071F19FE5}"/>
                    </a:ext>
                  </a:extLst>
                </p:cNvPr>
                <p:cNvSpPr/>
                <p:nvPr/>
              </p:nvSpPr>
              <p:spPr>
                <a:xfrm>
                  <a:off x="7620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7" name="矩形 36">
                  <a:extLst>
                    <a:ext uri="{FF2B5EF4-FFF2-40B4-BE49-F238E27FC236}">
                      <a16:creationId xmlns="" xmlns:a16="http://schemas.microsoft.com/office/drawing/2014/main" id="{382E1811-B7A7-C74C-B844-9F37A4BC1B80}"/>
                    </a:ext>
                  </a:extLst>
                </p:cNvPr>
                <p:cNvSpPr/>
                <p:nvPr/>
              </p:nvSpPr>
              <p:spPr>
                <a:xfrm>
                  <a:off x="9144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8" name="矩形 37">
                  <a:extLst>
                    <a:ext uri="{FF2B5EF4-FFF2-40B4-BE49-F238E27FC236}">
                      <a16:creationId xmlns="" xmlns:a16="http://schemas.microsoft.com/office/drawing/2014/main" id="{9BA27AFD-585D-2241-B3BD-55D6320762DA}"/>
                    </a:ext>
                  </a:extLst>
                </p:cNvPr>
                <p:cNvSpPr/>
                <p:nvPr/>
              </p:nvSpPr>
              <p:spPr>
                <a:xfrm>
                  <a:off x="1066800" y="2896925"/>
                  <a:ext cx="152400" cy="152400"/>
                </a:xfrm>
                <a:prstGeom prst="rect">
                  <a:avLst/>
                </a:prstGeom>
                <a:solidFill>
                  <a:srgbClr val="00B050">
                    <a:alpha val="0"/>
                  </a:srgb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9" name="矩形 38">
                  <a:extLst>
                    <a:ext uri="{FF2B5EF4-FFF2-40B4-BE49-F238E27FC236}">
                      <a16:creationId xmlns="" xmlns:a16="http://schemas.microsoft.com/office/drawing/2014/main" id="{004CBE16-218F-5740-B9D5-471AED771466}"/>
                    </a:ext>
                  </a:extLst>
                </p:cNvPr>
                <p:cNvSpPr/>
                <p:nvPr/>
              </p:nvSpPr>
              <p:spPr>
                <a:xfrm>
                  <a:off x="12192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0" name="矩形 39">
                  <a:extLst>
                    <a:ext uri="{FF2B5EF4-FFF2-40B4-BE49-F238E27FC236}">
                      <a16:creationId xmlns="" xmlns:a16="http://schemas.microsoft.com/office/drawing/2014/main" id="{20AC8904-2715-ED4A-BF38-02FA70A7E156}"/>
                    </a:ext>
                  </a:extLst>
                </p:cNvPr>
                <p:cNvSpPr/>
                <p:nvPr/>
              </p:nvSpPr>
              <p:spPr>
                <a:xfrm>
                  <a:off x="4572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1" name="矩形 40">
                  <a:extLst>
                    <a:ext uri="{FF2B5EF4-FFF2-40B4-BE49-F238E27FC236}">
                      <a16:creationId xmlns="" xmlns:a16="http://schemas.microsoft.com/office/drawing/2014/main" id="{4D3DE59B-9B81-E94D-9696-2AF231CA6228}"/>
                    </a:ext>
                  </a:extLst>
                </p:cNvPr>
                <p:cNvSpPr/>
                <p:nvPr/>
              </p:nvSpPr>
              <p:spPr>
                <a:xfrm>
                  <a:off x="6096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2" name="矩形 41">
                  <a:extLst>
                    <a:ext uri="{FF2B5EF4-FFF2-40B4-BE49-F238E27FC236}">
                      <a16:creationId xmlns="" xmlns:a16="http://schemas.microsoft.com/office/drawing/2014/main" id="{1F6F8DF6-0DD8-2C4A-BCFF-96DCEE35E474}"/>
                    </a:ext>
                  </a:extLst>
                </p:cNvPr>
                <p:cNvSpPr/>
                <p:nvPr/>
              </p:nvSpPr>
              <p:spPr>
                <a:xfrm>
                  <a:off x="7620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3" name="矩形 42">
                  <a:extLst>
                    <a:ext uri="{FF2B5EF4-FFF2-40B4-BE49-F238E27FC236}">
                      <a16:creationId xmlns="" xmlns:a16="http://schemas.microsoft.com/office/drawing/2014/main" id="{6710406E-BA15-714B-8707-30F7A480F86C}"/>
                    </a:ext>
                  </a:extLst>
                </p:cNvPr>
                <p:cNvSpPr/>
                <p:nvPr/>
              </p:nvSpPr>
              <p:spPr>
                <a:xfrm>
                  <a:off x="9144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4" name="矩形 43">
                  <a:extLst>
                    <a:ext uri="{FF2B5EF4-FFF2-40B4-BE49-F238E27FC236}">
                      <a16:creationId xmlns="" xmlns:a16="http://schemas.microsoft.com/office/drawing/2014/main" id="{3F815903-CA91-7C4F-AB9F-B6709F39D041}"/>
                    </a:ext>
                  </a:extLst>
                </p:cNvPr>
                <p:cNvSpPr/>
                <p:nvPr/>
              </p:nvSpPr>
              <p:spPr>
                <a:xfrm>
                  <a:off x="10668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5" name="矩形 44">
                  <a:extLst>
                    <a:ext uri="{FF2B5EF4-FFF2-40B4-BE49-F238E27FC236}">
                      <a16:creationId xmlns="" xmlns:a16="http://schemas.microsoft.com/office/drawing/2014/main" id="{1B1BAA87-A580-EB4F-B843-5081DC3FEA25}"/>
                    </a:ext>
                  </a:extLst>
                </p:cNvPr>
                <p:cNvSpPr/>
                <p:nvPr/>
              </p:nvSpPr>
              <p:spPr>
                <a:xfrm>
                  <a:off x="12192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6" name="矩形 45">
                  <a:extLst>
                    <a:ext uri="{FF2B5EF4-FFF2-40B4-BE49-F238E27FC236}">
                      <a16:creationId xmlns="" xmlns:a16="http://schemas.microsoft.com/office/drawing/2014/main" id="{FA163F0C-498A-8B43-B27D-ACD966F2A33B}"/>
                    </a:ext>
                  </a:extLst>
                </p:cNvPr>
                <p:cNvSpPr/>
                <p:nvPr/>
              </p:nvSpPr>
              <p:spPr>
                <a:xfrm>
                  <a:off x="4572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7" name="矩形 46">
                  <a:extLst>
                    <a:ext uri="{FF2B5EF4-FFF2-40B4-BE49-F238E27FC236}">
                      <a16:creationId xmlns="" xmlns:a16="http://schemas.microsoft.com/office/drawing/2014/main" id="{BA9645D0-D40E-D747-91E7-1C0630E7ED68}"/>
                    </a:ext>
                  </a:extLst>
                </p:cNvPr>
                <p:cNvSpPr/>
                <p:nvPr/>
              </p:nvSpPr>
              <p:spPr>
                <a:xfrm>
                  <a:off x="6096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8" name="矩形 47">
                  <a:extLst>
                    <a:ext uri="{FF2B5EF4-FFF2-40B4-BE49-F238E27FC236}">
                      <a16:creationId xmlns="" xmlns:a16="http://schemas.microsoft.com/office/drawing/2014/main" id="{474B9B83-78D3-4C49-B055-5665BE6BF46E}"/>
                    </a:ext>
                  </a:extLst>
                </p:cNvPr>
                <p:cNvSpPr/>
                <p:nvPr/>
              </p:nvSpPr>
              <p:spPr>
                <a:xfrm>
                  <a:off x="7620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9" name="矩形 48">
                  <a:extLst>
                    <a:ext uri="{FF2B5EF4-FFF2-40B4-BE49-F238E27FC236}">
                      <a16:creationId xmlns="" xmlns:a16="http://schemas.microsoft.com/office/drawing/2014/main" id="{E5ADD067-3BE6-8B4A-B320-9F66C09A32DF}"/>
                    </a:ext>
                  </a:extLst>
                </p:cNvPr>
                <p:cNvSpPr/>
                <p:nvPr/>
              </p:nvSpPr>
              <p:spPr>
                <a:xfrm>
                  <a:off x="9144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0" name="矩形 49">
                  <a:extLst>
                    <a:ext uri="{FF2B5EF4-FFF2-40B4-BE49-F238E27FC236}">
                      <a16:creationId xmlns="" xmlns:a16="http://schemas.microsoft.com/office/drawing/2014/main" id="{117CE26E-A148-2446-B588-C285F26C0F1A}"/>
                    </a:ext>
                  </a:extLst>
                </p:cNvPr>
                <p:cNvSpPr/>
                <p:nvPr/>
              </p:nvSpPr>
              <p:spPr>
                <a:xfrm>
                  <a:off x="10668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1" name="矩形 50">
                  <a:extLst>
                    <a:ext uri="{FF2B5EF4-FFF2-40B4-BE49-F238E27FC236}">
                      <a16:creationId xmlns="" xmlns:a16="http://schemas.microsoft.com/office/drawing/2014/main" id="{C50D75EF-57EB-A94A-8C67-55BE6D19151F}"/>
                    </a:ext>
                  </a:extLst>
                </p:cNvPr>
                <p:cNvSpPr/>
                <p:nvPr/>
              </p:nvSpPr>
              <p:spPr>
                <a:xfrm>
                  <a:off x="1219200" y="3201725"/>
                  <a:ext cx="152400" cy="152400"/>
                </a:xfrm>
                <a:prstGeom prst="rect">
                  <a:avLst/>
                </a:prstGeom>
                <a:solidFill>
                  <a:srgbClr val="00B050">
                    <a:alpha val="0"/>
                  </a:srgb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2" name="矩形 51">
                  <a:extLst>
                    <a:ext uri="{FF2B5EF4-FFF2-40B4-BE49-F238E27FC236}">
                      <a16:creationId xmlns="" xmlns:a16="http://schemas.microsoft.com/office/drawing/2014/main" id="{6A8976C2-42F0-054D-A08A-BFFBFB618C6C}"/>
                    </a:ext>
                  </a:extLst>
                </p:cNvPr>
                <p:cNvSpPr/>
                <p:nvPr/>
              </p:nvSpPr>
              <p:spPr>
                <a:xfrm>
                  <a:off x="4572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3" name="矩形 52">
                  <a:extLst>
                    <a:ext uri="{FF2B5EF4-FFF2-40B4-BE49-F238E27FC236}">
                      <a16:creationId xmlns="" xmlns:a16="http://schemas.microsoft.com/office/drawing/2014/main" id="{54EFDE38-E3D6-7C40-8572-5D38A444FACA}"/>
                    </a:ext>
                  </a:extLst>
                </p:cNvPr>
                <p:cNvSpPr/>
                <p:nvPr/>
              </p:nvSpPr>
              <p:spPr>
                <a:xfrm>
                  <a:off x="6096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4" name="矩形 53">
                  <a:extLst>
                    <a:ext uri="{FF2B5EF4-FFF2-40B4-BE49-F238E27FC236}">
                      <a16:creationId xmlns="" xmlns:a16="http://schemas.microsoft.com/office/drawing/2014/main" id="{935EB809-15E2-6D4A-868F-1F7900D95D51}"/>
                    </a:ext>
                  </a:extLst>
                </p:cNvPr>
                <p:cNvSpPr/>
                <p:nvPr/>
              </p:nvSpPr>
              <p:spPr>
                <a:xfrm>
                  <a:off x="7620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5" name="矩形 54">
                  <a:extLst>
                    <a:ext uri="{FF2B5EF4-FFF2-40B4-BE49-F238E27FC236}">
                      <a16:creationId xmlns="" xmlns:a16="http://schemas.microsoft.com/office/drawing/2014/main" id="{9FF0DA7A-84AA-6943-BDAD-4EBDB138D96F}"/>
                    </a:ext>
                  </a:extLst>
                </p:cNvPr>
                <p:cNvSpPr/>
                <p:nvPr/>
              </p:nvSpPr>
              <p:spPr>
                <a:xfrm>
                  <a:off x="9144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6" name="矩形 55">
                  <a:extLst>
                    <a:ext uri="{FF2B5EF4-FFF2-40B4-BE49-F238E27FC236}">
                      <a16:creationId xmlns="" xmlns:a16="http://schemas.microsoft.com/office/drawing/2014/main" id="{D6461770-1849-054B-97A2-6BE41BBCE76B}"/>
                    </a:ext>
                  </a:extLst>
                </p:cNvPr>
                <p:cNvSpPr/>
                <p:nvPr/>
              </p:nvSpPr>
              <p:spPr>
                <a:xfrm>
                  <a:off x="10668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7" name="矩形 56">
                  <a:extLst>
                    <a:ext uri="{FF2B5EF4-FFF2-40B4-BE49-F238E27FC236}">
                      <a16:creationId xmlns="" xmlns:a16="http://schemas.microsoft.com/office/drawing/2014/main" id="{1443777C-A5CB-F54F-9A41-CDA6535273B9}"/>
                    </a:ext>
                  </a:extLst>
                </p:cNvPr>
                <p:cNvSpPr/>
                <p:nvPr/>
              </p:nvSpPr>
              <p:spPr>
                <a:xfrm>
                  <a:off x="12192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8" name="矩形 57">
                  <a:extLst>
                    <a:ext uri="{FF2B5EF4-FFF2-40B4-BE49-F238E27FC236}">
                      <a16:creationId xmlns="" xmlns:a16="http://schemas.microsoft.com/office/drawing/2014/main" id="{9790D430-303C-7740-9E6B-0531D2649B58}"/>
                    </a:ext>
                  </a:extLst>
                </p:cNvPr>
                <p:cNvSpPr/>
                <p:nvPr/>
              </p:nvSpPr>
              <p:spPr>
                <a:xfrm>
                  <a:off x="4572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9" name="矩形 58">
                  <a:extLst>
                    <a:ext uri="{FF2B5EF4-FFF2-40B4-BE49-F238E27FC236}">
                      <a16:creationId xmlns="" xmlns:a16="http://schemas.microsoft.com/office/drawing/2014/main" id="{00443096-9B7B-9F43-BC13-4E7FC8577182}"/>
                    </a:ext>
                  </a:extLst>
                </p:cNvPr>
                <p:cNvSpPr/>
                <p:nvPr/>
              </p:nvSpPr>
              <p:spPr>
                <a:xfrm>
                  <a:off x="609600" y="3503875"/>
                  <a:ext cx="152400" cy="152400"/>
                </a:xfrm>
                <a:prstGeom prst="rect">
                  <a:avLst/>
                </a:prstGeom>
                <a:solidFill>
                  <a:srgbClr val="00B050">
                    <a:alpha val="0"/>
                  </a:srgb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0" name="矩形 59">
                  <a:extLst>
                    <a:ext uri="{FF2B5EF4-FFF2-40B4-BE49-F238E27FC236}">
                      <a16:creationId xmlns="" xmlns:a16="http://schemas.microsoft.com/office/drawing/2014/main" id="{C0E1DE3A-239F-094D-A417-3B44C49E4915}"/>
                    </a:ext>
                  </a:extLst>
                </p:cNvPr>
                <p:cNvSpPr/>
                <p:nvPr/>
              </p:nvSpPr>
              <p:spPr>
                <a:xfrm>
                  <a:off x="7620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1" name="矩形 60">
                  <a:extLst>
                    <a:ext uri="{FF2B5EF4-FFF2-40B4-BE49-F238E27FC236}">
                      <a16:creationId xmlns="" xmlns:a16="http://schemas.microsoft.com/office/drawing/2014/main" id="{18AB53B9-D3B4-A64A-AC4D-13EAE23E14DD}"/>
                    </a:ext>
                  </a:extLst>
                </p:cNvPr>
                <p:cNvSpPr/>
                <p:nvPr/>
              </p:nvSpPr>
              <p:spPr>
                <a:xfrm>
                  <a:off x="9144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2" name="矩形 61">
                  <a:extLst>
                    <a:ext uri="{FF2B5EF4-FFF2-40B4-BE49-F238E27FC236}">
                      <a16:creationId xmlns="" xmlns:a16="http://schemas.microsoft.com/office/drawing/2014/main" id="{A24EA116-381D-3445-8021-1407B9757EF0}"/>
                    </a:ext>
                  </a:extLst>
                </p:cNvPr>
                <p:cNvSpPr/>
                <p:nvPr/>
              </p:nvSpPr>
              <p:spPr>
                <a:xfrm>
                  <a:off x="10668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3" name="矩形 62">
                  <a:extLst>
                    <a:ext uri="{FF2B5EF4-FFF2-40B4-BE49-F238E27FC236}">
                      <a16:creationId xmlns="" xmlns:a16="http://schemas.microsoft.com/office/drawing/2014/main" id="{1545AB91-6D9C-4B46-BFEC-5F8FC7B8533A}"/>
                    </a:ext>
                  </a:extLst>
                </p:cNvPr>
                <p:cNvSpPr/>
                <p:nvPr/>
              </p:nvSpPr>
              <p:spPr>
                <a:xfrm>
                  <a:off x="1219200" y="3505200"/>
                  <a:ext cx="152400" cy="152400"/>
                </a:xfrm>
                <a:prstGeom prst="rect">
                  <a:avLst/>
                </a:prstGeom>
                <a:solidFill>
                  <a:schemeClr val="bg2">
                    <a:lumMod val="5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sp>
            <p:nvSpPr>
              <p:cNvPr id="17" name="文字方塊 16">
                <a:extLst>
                  <a:ext uri="{FF2B5EF4-FFF2-40B4-BE49-F238E27FC236}">
                    <a16:creationId xmlns="" xmlns:a16="http://schemas.microsoft.com/office/drawing/2014/main" id="{B1FD6A83-9C3B-9642-8A44-A7702BEB4BDE}"/>
                  </a:ext>
                </a:extLst>
              </p:cNvPr>
              <p:cNvSpPr txBox="1"/>
              <p:nvPr/>
            </p:nvSpPr>
            <p:spPr>
              <a:xfrm>
                <a:off x="6181844" y="5743753"/>
                <a:ext cx="888385" cy="307777"/>
              </a:xfrm>
              <a:prstGeom prst="rect">
                <a:avLst/>
              </a:prstGeom>
              <a:noFill/>
            </p:spPr>
            <p:txBody>
              <a:bodyPr wrap="none" rtlCol="0">
                <a:spAutoFit/>
              </a:bodyPr>
              <a:lstStyle/>
              <a:p>
                <a:r>
                  <a:rPr kumimoji="1" lang="en-US" altLang="zh-TW" sz="1400" dirty="0"/>
                  <a:t>Simulator</a:t>
                </a:r>
                <a:endParaRPr kumimoji="1" lang="zh-TW" altLang="en-US" sz="1400" dirty="0"/>
              </a:p>
            </p:txBody>
          </p:sp>
          <p:cxnSp>
            <p:nvCxnSpPr>
              <p:cNvPr id="18" name="直線箭頭接點 17">
                <a:extLst>
                  <a:ext uri="{FF2B5EF4-FFF2-40B4-BE49-F238E27FC236}">
                    <a16:creationId xmlns="" xmlns:a16="http://schemas.microsoft.com/office/drawing/2014/main" id="{F7D94C29-BF6F-2A4D-B524-39EA42BB8474}"/>
                  </a:ext>
                </a:extLst>
              </p:cNvPr>
              <p:cNvCxnSpPr>
                <a:cxnSpLocks/>
                <a:stCxn id="32" idx="3"/>
              </p:cNvCxnSpPr>
              <p:nvPr/>
            </p:nvCxnSpPr>
            <p:spPr>
              <a:xfrm>
                <a:off x="5214097" y="5052344"/>
                <a:ext cx="658359" cy="29090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線箭頭接點 18">
                <a:extLst>
                  <a:ext uri="{FF2B5EF4-FFF2-40B4-BE49-F238E27FC236}">
                    <a16:creationId xmlns="" xmlns:a16="http://schemas.microsoft.com/office/drawing/2014/main" id="{113BF8CC-3C56-F44C-AB32-CDB0CDC9F77C}"/>
                  </a:ext>
                </a:extLst>
              </p:cNvPr>
              <p:cNvCxnSpPr>
                <a:cxnSpLocks/>
                <a:stCxn id="63" idx="3"/>
              </p:cNvCxnSpPr>
              <p:nvPr/>
            </p:nvCxnSpPr>
            <p:spPr>
              <a:xfrm flipV="1">
                <a:off x="5368275" y="5465446"/>
                <a:ext cx="490790" cy="35644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箭頭接點 19">
                <a:extLst>
                  <a:ext uri="{FF2B5EF4-FFF2-40B4-BE49-F238E27FC236}">
                    <a16:creationId xmlns="" xmlns:a16="http://schemas.microsoft.com/office/drawing/2014/main" id="{D580D724-655D-124D-B783-1D5FE058CCFF}"/>
                  </a:ext>
                </a:extLst>
              </p:cNvPr>
              <p:cNvCxnSpPr>
                <a:cxnSpLocks/>
              </p:cNvCxnSpPr>
              <p:nvPr/>
            </p:nvCxnSpPr>
            <p:spPr>
              <a:xfrm flipV="1">
                <a:off x="7053074" y="5047491"/>
                <a:ext cx="1034243" cy="29575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箭頭接點 20">
                <a:extLst>
                  <a:ext uri="{FF2B5EF4-FFF2-40B4-BE49-F238E27FC236}">
                    <a16:creationId xmlns="" xmlns:a16="http://schemas.microsoft.com/office/drawing/2014/main" id="{168943D4-44CC-0240-A970-E059609F4BA5}"/>
                  </a:ext>
                </a:extLst>
              </p:cNvPr>
              <p:cNvCxnSpPr>
                <a:cxnSpLocks/>
              </p:cNvCxnSpPr>
              <p:nvPr/>
            </p:nvCxnSpPr>
            <p:spPr>
              <a:xfrm>
                <a:off x="7041949" y="5513538"/>
                <a:ext cx="1045368" cy="32733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圖片 21" descr="一張含有 室內 的圖片&#10;&#10;&#10;&#10;自動產生的描述">
                <a:extLst>
                  <a:ext uri="{FF2B5EF4-FFF2-40B4-BE49-F238E27FC236}">
                    <a16:creationId xmlns="" xmlns:a16="http://schemas.microsoft.com/office/drawing/2014/main" id="{45C4ECDB-F43C-574C-91EF-CD1824C8B7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60785" y="4450399"/>
                <a:ext cx="959472" cy="992098"/>
              </a:xfrm>
              <a:prstGeom prst="rect">
                <a:avLst/>
              </a:prstGeom>
            </p:spPr>
          </p:pic>
          <p:pic>
            <p:nvPicPr>
              <p:cNvPr id="23" name="圖片 22">
                <a:extLst>
                  <a:ext uri="{FF2B5EF4-FFF2-40B4-BE49-F238E27FC236}">
                    <a16:creationId xmlns="" xmlns:a16="http://schemas.microsoft.com/office/drawing/2014/main" id="{360E93FB-4847-DA4D-8DAA-7E7A37DC27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60786" y="5405589"/>
                <a:ext cx="959471" cy="992098"/>
              </a:xfrm>
              <a:prstGeom prst="rect">
                <a:avLst/>
              </a:prstGeom>
            </p:spPr>
          </p:pic>
          <p:cxnSp>
            <p:nvCxnSpPr>
              <p:cNvPr id="24" name="直線箭頭接點 23">
                <a:extLst>
                  <a:ext uri="{FF2B5EF4-FFF2-40B4-BE49-F238E27FC236}">
                    <a16:creationId xmlns="" xmlns:a16="http://schemas.microsoft.com/office/drawing/2014/main" id="{8E63D5CA-1019-6147-9AEF-CE754786E62B}"/>
                  </a:ext>
                </a:extLst>
              </p:cNvPr>
              <p:cNvCxnSpPr>
                <a:cxnSpLocks/>
              </p:cNvCxnSpPr>
              <p:nvPr/>
            </p:nvCxnSpPr>
            <p:spPr>
              <a:xfrm>
                <a:off x="4371917" y="4891970"/>
                <a:ext cx="1025478" cy="1126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線箭頭接點 24">
                <a:extLst>
                  <a:ext uri="{FF2B5EF4-FFF2-40B4-BE49-F238E27FC236}">
                    <a16:creationId xmlns="" xmlns:a16="http://schemas.microsoft.com/office/drawing/2014/main" id="{56A8DF57-5D75-2943-8769-84EF1B308B7A}"/>
                  </a:ext>
                </a:extLst>
              </p:cNvPr>
              <p:cNvCxnSpPr>
                <a:cxnSpLocks/>
              </p:cNvCxnSpPr>
              <p:nvPr/>
            </p:nvCxnSpPr>
            <p:spPr>
              <a:xfrm>
                <a:off x="4369739" y="4904574"/>
                <a:ext cx="0" cy="103951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文字方塊 25">
                <a:extLst>
                  <a:ext uri="{FF2B5EF4-FFF2-40B4-BE49-F238E27FC236}">
                    <a16:creationId xmlns="" xmlns:a16="http://schemas.microsoft.com/office/drawing/2014/main" id="{BE1B54CF-AF31-5D4A-A762-32E64F0456FC}"/>
                  </a:ext>
                </a:extLst>
              </p:cNvPr>
              <p:cNvSpPr txBox="1"/>
              <p:nvPr/>
            </p:nvSpPr>
            <p:spPr>
              <a:xfrm>
                <a:off x="4586785" y="4720341"/>
                <a:ext cx="919611" cy="276999"/>
              </a:xfrm>
              <a:prstGeom prst="rect">
                <a:avLst/>
              </a:prstGeom>
              <a:noFill/>
            </p:spPr>
            <p:txBody>
              <a:bodyPr wrap="none" rtlCol="0">
                <a:spAutoFit/>
              </a:bodyPr>
              <a:lstStyle/>
              <a:p>
                <a:r>
                  <a:rPr kumimoji="1" lang="en-US" altLang="zh-TW" sz="1200" dirty="0"/>
                  <a:t>parameter1</a:t>
                </a:r>
                <a:endParaRPr kumimoji="1" lang="zh-TW" altLang="en-US" sz="1200" dirty="0"/>
              </a:p>
            </p:txBody>
          </p:sp>
          <p:sp>
            <p:nvSpPr>
              <p:cNvPr id="27" name="文字方塊 26">
                <a:extLst>
                  <a:ext uri="{FF2B5EF4-FFF2-40B4-BE49-F238E27FC236}">
                    <a16:creationId xmlns="" xmlns:a16="http://schemas.microsoft.com/office/drawing/2014/main" id="{BEA963CA-FD93-D94E-9F4B-22341350BC7C}"/>
                  </a:ext>
                </a:extLst>
              </p:cNvPr>
              <p:cNvSpPr txBox="1"/>
              <p:nvPr/>
            </p:nvSpPr>
            <p:spPr>
              <a:xfrm rot="16200000">
                <a:off x="3841373" y="5145159"/>
                <a:ext cx="919611" cy="276999"/>
              </a:xfrm>
              <a:prstGeom prst="rect">
                <a:avLst/>
              </a:prstGeom>
              <a:noFill/>
            </p:spPr>
            <p:txBody>
              <a:bodyPr wrap="none" rtlCol="0">
                <a:spAutoFit/>
              </a:bodyPr>
              <a:lstStyle/>
              <a:p>
                <a:r>
                  <a:rPr kumimoji="1" lang="en-US" altLang="zh-TW" sz="1200" dirty="0"/>
                  <a:t>parameter2</a:t>
                </a:r>
                <a:endParaRPr kumimoji="1" lang="zh-TW" altLang="en-US" sz="1200" dirty="0"/>
              </a:p>
            </p:txBody>
          </p:sp>
        </p:grpSp>
        <p:pic>
          <p:nvPicPr>
            <p:cNvPr id="5" name="圖片 4">
              <a:extLst>
                <a:ext uri="{FF2B5EF4-FFF2-40B4-BE49-F238E27FC236}">
                  <a16:creationId xmlns="" xmlns:a16="http://schemas.microsoft.com/office/drawing/2014/main" id="{22E95C82-CF87-924E-BAAC-999ACDFD8273}"/>
                </a:ext>
              </a:extLst>
            </p:cNvPr>
            <p:cNvPicPr>
              <a:picLocks noChangeAspect="1"/>
            </p:cNvPicPr>
            <p:nvPr/>
          </p:nvPicPr>
          <p:blipFill>
            <a:blip r:embed="rId5"/>
            <a:stretch>
              <a:fillRect/>
            </a:stretch>
          </p:blipFill>
          <p:spPr>
            <a:xfrm>
              <a:off x="5617183" y="4869386"/>
              <a:ext cx="1455416" cy="976849"/>
            </a:xfrm>
            <a:prstGeom prst="rect">
              <a:avLst/>
            </a:prstGeom>
          </p:spPr>
        </p:pic>
      </p:grpSp>
    </p:spTree>
    <p:extLst>
      <p:ext uri="{BB962C8B-B14F-4D97-AF65-F5344CB8AC3E}">
        <p14:creationId xmlns:p14="http://schemas.microsoft.com/office/powerpoint/2010/main" val="414900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776A22D1-C49A-CC49-922D-8993D6F9C7F2}"/>
              </a:ext>
            </a:extLst>
          </p:cNvPr>
          <p:cNvSpPr>
            <a:spLocks noGrp="1"/>
          </p:cNvSpPr>
          <p:nvPr>
            <p:ph type="title"/>
          </p:nvPr>
        </p:nvSpPr>
        <p:spPr/>
        <p:txBody>
          <a:bodyPr/>
          <a:lstStyle/>
          <a:p>
            <a:r>
              <a:rPr kumimoji="1" lang="en-US" altLang="zh-TW" dirty="0"/>
              <a:t>Super-resolution</a:t>
            </a:r>
            <a:endParaRPr kumimoji="1" lang="zh-TW" altLang="en-US" dirty="0"/>
          </a:p>
        </p:txBody>
      </p:sp>
      <p:sp>
        <p:nvSpPr>
          <p:cNvPr id="3" name="內容版面配置區 2">
            <a:extLst>
              <a:ext uri="{FF2B5EF4-FFF2-40B4-BE49-F238E27FC236}">
                <a16:creationId xmlns="" xmlns:a16="http://schemas.microsoft.com/office/drawing/2014/main" id="{BB652F62-3388-0D49-9342-5B2A596B6A2C}"/>
              </a:ext>
            </a:extLst>
          </p:cNvPr>
          <p:cNvSpPr>
            <a:spLocks noGrp="1"/>
          </p:cNvSpPr>
          <p:nvPr>
            <p:ph idx="1"/>
          </p:nvPr>
        </p:nvSpPr>
        <p:spPr>
          <a:xfrm>
            <a:off x="838200" y="1825625"/>
            <a:ext cx="6272256" cy="4351338"/>
          </a:xfrm>
        </p:spPr>
        <p:txBody>
          <a:bodyPr vert="horz" lIns="91440" tIns="45720" rIns="91440" bIns="45720" rtlCol="0" anchor="t">
            <a:normAutofit/>
          </a:bodyPr>
          <a:lstStyle/>
          <a:p>
            <a:r>
              <a:rPr kumimoji="1" lang="en-US" altLang="zh-TW" dirty="0"/>
              <a:t>Image super-resolution</a:t>
            </a:r>
          </a:p>
          <a:p>
            <a:pPr lvl="1"/>
            <a:r>
              <a:rPr kumimoji="1" lang="en-US" altLang="zh-TW" dirty="0"/>
              <a:t>Enhance the resolution of an image system</a:t>
            </a:r>
          </a:p>
          <a:p>
            <a:pPr lvl="1"/>
            <a:r>
              <a:rPr kumimoji="1" lang="en-US" altLang="zh-TW" dirty="0"/>
              <a:t>Using the prior knowledge from collected images</a:t>
            </a:r>
          </a:p>
          <a:p>
            <a:pPr lvl="1"/>
            <a:endParaRPr kumimoji="1" lang="en-US" altLang="zh-TW" dirty="0"/>
          </a:p>
          <a:p>
            <a:pPr lvl="1"/>
            <a:endParaRPr kumimoji="1" lang="en-US" altLang="zh-TW" dirty="0"/>
          </a:p>
          <a:p>
            <a:r>
              <a:rPr kumimoji="1" lang="en-US" altLang="zh-TW" dirty="0"/>
              <a:t>Prior knowledge from the training set</a:t>
            </a:r>
          </a:p>
          <a:p>
            <a:pPr lvl="1"/>
            <a:r>
              <a:rPr kumimoji="1" lang="en-US" altLang="zh-TW" dirty="0"/>
              <a:t>a mapping between low- and high-resolution image patches</a:t>
            </a:r>
            <a:endParaRPr kumimoji="1" lang="zh-TW" altLang="en-US" dirty="0"/>
          </a:p>
        </p:txBody>
      </p:sp>
      <p:pic>
        <p:nvPicPr>
          <p:cNvPr id="4" name="圖片 3">
            <a:extLst>
              <a:ext uri="{FF2B5EF4-FFF2-40B4-BE49-F238E27FC236}">
                <a16:creationId xmlns="" xmlns:a16="http://schemas.microsoft.com/office/drawing/2014/main" id="{EAD175B6-C010-9742-95B6-9B5CABFF0EAF}"/>
              </a:ext>
            </a:extLst>
          </p:cNvPr>
          <p:cNvPicPr>
            <a:picLocks noChangeAspect="1"/>
          </p:cNvPicPr>
          <p:nvPr/>
        </p:nvPicPr>
        <p:blipFill>
          <a:blip r:embed="rId3"/>
          <a:stretch>
            <a:fillRect/>
          </a:stretch>
        </p:blipFill>
        <p:spPr>
          <a:xfrm>
            <a:off x="7757519" y="1452976"/>
            <a:ext cx="3400212" cy="2007750"/>
          </a:xfrm>
          <a:prstGeom prst="rect">
            <a:avLst/>
          </a:prstGeom>
        </p:spPr>
      </p:pic>
      <p:pic>
        <p:nvPicPr>
          <p:cNvPr id="5" name="Picture 5" descr="A screen shot of a person&#10;&#10;Description generated with high confidence">
            <a:extLst>
              <a:ext uri="{FF2B5EF4-FFF2-40B4-BE49-F238E27FC236}">
                <a16:creationId xmlns="" xmlns:a16="http://schemas.microsoft.com/office/drawing/2014/main" id="{8ECF0A0C-82A0-40A8-9686-B2B75D3098E6}"/>
              </a:ext>
            </a:extLst>
          </p:cNvPr>
          <p:cNvPicPr>
            <a:picLocks noChangeAspect="1"/>
          </p:cNvPicPr>
          <p:nvPr/>
        </p:nvPicPr>
        <p:blipFill rotWithShape="1">
          <a:blip r:embed="rId4"/>
          <a:srcRect l="11838" t="25000" r="57872" b="-758"/>
          <a:stretch/>
        </p:blipFill>
        <p:spPr>
          <a:xfrm>
            <a:off x="8705635" y="5534347"/>
            <a:ext cx="711043" cy="729048"/>
          </a:xfrm>
          <a:prstGeom prst="rect">
            <a:avLst/>
          </a:prstGeom>
        </p:spPr>
      </p:pic>
      <p:pic>
        <p:nvPicPr>
          <p:cNvPr id="7" name="Picture 5" descr="A screen shot of a person&#10;&#10;Description generated with high confidence">
            <a:extLst>
              <a:ext uri="{FF2B5EF4-FFF2-40B4-BE49-F238E27FC236}">
                <a16:creationId xmlns="" xmlns:a16="http://schemas.microsoft.com/office/drawing/2014/main" id="{BDB6632B-C629-469B-92BC-20C4C2C8274F}"/>
              </a:ext>
            </a:extLst>
          </p:cNvPr>
          <p:cNvPicPr>
            <a:picLocks noChangeAspect="1"/>
          </p:cNvPicPr>
          <p:nvPr/>
        </p:nvPicPr>
        <p:blipFill rotWithShape="1">
          <a:blip r:embed="rId4"/>
          <a:srcRect l="60436" t="12879" r="4050" b="-758"/>
          <a:stretch/>
        </p:blipFill>
        <p:spPr>
          <a:xfrm>
            <a:off x="11034444" y="5380235"/>
            <a:ext cx="974224" cy="994670"/>
          </a:xfrm>
          <a:prstGeom prst="rect">
            <a:avLst/>
          </a:prstGeom>
        </p:spPr>
      </p:pic>
      <p:pic>
        <p:nvPicPr>
          <p:cNvPr id="8" name="Picture 8" descr="A picture containing marketplace, tree&#10;&#10;Description generated with high confidence">
            <a:extLst>
              <a:ext uri="{FF2B5EF4-FFF2-40B4-BE49-F238E27FC236}">
                <a16:creationId xmlns="" xmlns:a16="http://schemas.microsoft.com/office/drawing/2014/main" id="{874E34B7-8AA9-4D72-87EA-25AB5F2BB2FB}"/>
              </a:ext>
            </a:extLst>
          </p:cNvPr>
          <p:cNvPicPr>
            <a:picLocks noChangeAspect="1"/>
          </p:cNvPicPr>
          <p:nvPr/>
        </p:nvPicPr>
        <p:blipFill>
          <a:blip r:embed="rId5"/>
          <a:stretch>
            <a:fillRect/>
          </a:stretch>
        </p:blipFill>
        <p:spPr>
          <a:xfrm>
            <a:off x="7596456" y="4047588"/>
            <a:ext cx="817652" cy="843338"/>
          </a:xfrm>
          <a:prstGeom prst="rect">
            <a:avLst/>
          </a:prstGeom>
        </p:spPr>
      </p:pic>
      <p:sp>
        <p:nvSpPr>
          <p:cNvPr id="11" name="TextBox 10">
            <a:extLst>
              <a:ext uri="{FF2B5EF4-FFF2-40B4-BE49-F238E27FC236}">
                <a16:creationId xmlns="" xmlns:a16="http://schemas.microsoft.com/office/drawing/2014/main" id="{5842B981-F286-482E-8F1A-13D665F56C8F}"/>
              </a:ext>
            </a:extLst>
          </p:cNvPr>
          <p:cNvSpPr txBox="1"/>
          <p:nvPr/>
        </p:nvSpPr>
        <p:spPr>
          <a:xfrm>
            <a:off x="7541228" y="6338298"/>
            <a:ext cx="3059986" cy="52322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t>Low </a:t>
            </a:r>
            <a:r>
              <a:rPr lang="en-US" sz="1400" dirty="0">
                <a:cs typeface="Calibri"/>
              </a:rPr>
              <a:t>Resolution </a:t>
            </a:r>
            <a:endParaRPr lang="en-US" dirty="0">
              <a:cs typeface="Calibri"/>
            </a:endParaRPr>
          </a:p>
          <a:p>
            <a:pPr algn="ctr"/>
            <a:r>
              <a:rPr lang="en-US" sz="1400" dirty="0">
                <a:cs typeface="Calibri"/>
              </a:rPr>
              <a:t>Image</a:t>
            </a:r>
            <a:endParaRPr lang="en-US" dirty="0">
              <a:cs typeface="Calibri"/>
            </a:endParaRPr>
          </a:p>
        </p:txBody>
      </p:sp>
      <p:sp>
        <p:nvSpPr>
          <p:cNvPr id="12" name="TextBox 11">
            <a:extLst>
              <a:ext uri="{FF2B5EF4-FFF2-40B4-BE49-F238E27FC236}">
                <a16:creationId xmlns="" xmlns:a16="http://schemas.microsoft.com/office/drawing/2014/main" id="{082E616C-2297-408D-BD7C-39B55EEEEA8C}"/>
              </a:ext>
            </a:extLst>
          </p:cNvPr>
          <p:cNvSpPr txBox="1"/>
          <p:nvPr/>
        </p:nvSpPr>
        <p:spPr>
          <a:xfrm>
            <a:off x="9964216" y="6338298"/>
            <a:ext cx="3059986" cy="52322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t>High </a:t>
            </a:r>
            <a:r>
              <a:rPr lang="en-US" sz="1400" dirty="0">
                <a:cs typeface="Calibri"/>
              </a:rPr>
              <a:t>Resolution </a:t>
            </a:r>
            <a:endParaRPr lang="en-US" dirty="0">
              <a:cs typeface="Calibri"/>
            </a:endParaRPr>
          </a:p>
          <a:p>
            <a:pPr algn="ctr"/>
            <a:r>
              <a:rPr lang="en-US" sz="1400" dirty="0">
                <a:cs typeface="Calibri"/>
              </a:rPr>
              <a:t>Image</a:t>
            </a:r>
            <a:endParaRPr lang="en-US" dirty="0">
              <a:cs typeface="Calibri"/>
            </a:endParaRPr>
          </a:p>
        </p:txBody>
      </p:sp>
      <p:sp>
        <p:nvSpPr>
          <p:cNvPr id="13" name="TextBox 12">
            <a:extLst>
              <a:ext uri="{FF2B5EF4-FFF2-40B4-BE49-F238E27FC236}">
                <a16:creationId xmlns="" xmlns:a16="http://schemas.microsoft.com/office/drawing/2014/main" id="{D82F47A4-185D-4C88-80FE-D6668FECF154}"/>
              </a:ext>
            </a:extLst>
          </p:cNvPr>
          <p:cNvSpPr txBox="1"/>
          <p:nvPr/>
        </p:nvSpPr>
        <p:spPr>
          <a:xfrm>
            <a:off x="7190195" y="3735511"/>
            <a:ext cx="1561672" cy="31633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t>Training</a:t>
            </a:r>
            <a:r>
              <a:rPr lang="en-US" sz="1400" dirty="0">
                <a:cs typeface="Calibri"/>
              </a:rPr>
              <a:t> Images</a:t>
            </a:r>
            <a:endParaRPr lang="en-US" dirty="0">
              <a:cs typeface="Calibri"/>
            </a:endParaRPr>
          </a:p>
        </p:txBody>
      </p:sp>
      <p:graphicFrame>
        <p:nvGraphicFramePr>
          <p:cNvPr id="15" name="Table 15">
            <a:extLst>
              <a:ext uri="{FF2B5EF4-FFF2-40B4-BE49-F238E27FC236}">
                <a16:creationId xmlns="" xmlns:a16="http://schemas.microsoft.com/office/drawing/2014/main" id="{0B61B7CD-6D78-40C8-97D8-BF75701AE955}"/>
              </a:ext>
            </a:extLst>
          </p:cNvPr>
          <p:cNvGraphicFramePr>
            <a:graphicFrameLocks noGrp="1"/>
          </p:cNvGraphicFramePr>
          <p:nvPr/>
        </p:nvGraphicFramePr>
        <p:xfrm>
          <a:off x="8998108" y="3907365"/>
          <a:ext cx="2466392" cy="1097280"/>
        </p:xfrm>
        <a:graphic>
          <a:graphicData uri="http://schemas.openxmlformats.org/drawingml/2006/table">
            <a:tbl>
              <a:tblPr firstRow="1" bandRow="1">
                <a:tableStyleId>{5C22544A-7EE6-4342-B048-85BDC9FD1C3A}</a:tableStyleId>
              </a:tblPr>
              <a:tblGrid>
                <a:gridCol w="1233196">
                  <a:extLst>
                    <a:ext uri="{9D8B030D-6E8A-4147-A177-3AD203B41FA5}">
                      <a16:colId xmlns="" xmlns:a16="http://schemas.microsoft.com/office/drawing/2014/main" val="1042652022"/>
                    </a:ext>
                  </a:extLst>
                </a:gridCol>
                <a:gridCol w="1233196">
                  <a:extLst>
                    <a:ext uri="{9D8B030D-6E8A-4147-A177-3AD203B41FA5}">
                      <a16:colId xmlns="" xmlns:a16="http://schemas.microsoft.com/office/drawing/2014/main" val="2215667662"/>
                    </a:ext>
                  </a:extLst>
                </a:gridCol>
              </a:tblGrid>
              <a:tr h="252811">
                <a:tc>
                  <a:txBody>
                    <a:bodyPr/>
                    <a:lstStyle/>
                    <a:p>
                      <a:pPr>
                        <a:buNone/>
                      </a:pPr>
                      <a:r>
                        <a:rPr lang="en-US" sz="1200" dirty="0"/>
                        <a:t>Low res. feature</a:t>
                      </a:r>
                      <a:endParaRPr lang="en-US" dirty="0"/>
                    </a:p>
                  </a:txBody>
                  <a:tcPr/>
                </a:tc>
                <a:tc>
                  <a:txBody>
                    <a:bodyPr/>
                    <a:lstStyle/>
                    <a:p>
                      <a:pPr>
                        <a:buNone/>
                      </a:pPr>
                      <a:r>
                        <a:rPr lang="en-US" sz="1200" dirty="0"/>
                        <a:t>High res. patch</a:t>
                      </a:r>
                    </a:p>
                  </a:txBody>
                  <a:tcPr/>
                </a:tc>
                <a:extLst>
                  <a:ext uri="{0D108BD9-81ED-4DB2-BD59-A6C34878D82A}">
                    <a16:rowId xmlns="" xmlns:a16="http://schemas.microsoft.com/office/drawing/2014/main" val="2362634812"/>
                  </a:ext>
                </a:extLst>
              </a:tr>
              <a:tr h="252811">
                <a:tc>
                  <a:txBody>
                    <a:bodyPr/>
                    <a:lstStyle/>
                    <a:p>
                      <a:pPr>
                        <a:buNone/>
                      </a:pPr>
                      <a:r>
                        <a:rPr lang="en-US" sz="1200" dirty="0"/>
                        <a:t>...</a:t>
                      </a:r>
                    </a:p>
                  </a:txBody>
                  <a:tcPr/>
                </a:tc>
                <a:tc>
                  <a:txBody>
                    <a:bodyPr/>
                    <a:lstStyle/>
                    <a:p>
                      <a:pPr>
                        <a:buNone/>
                      </a:pPr>
                      <a:r>
                        <a:rPr lang="en-US" sz="1200" dirty="0"/>
                        <a:t>...</a:t>
                      </a:r>
                    </a:p>
                  </a:txBody>
                  <a:tcPr/>
                </a:tc>
                <a:extLst>
                  <a:ext uri="{0D108BD9-81ED-4DB2-BD59-A6C34878D82A}">
                    <a16:rowId xmlns="" xmlns:a16="http://schemas.microsoft.com/office/drawing/2014/main" val="1166794748"/>
                  </a:ext>
                </a:extLst>
              </a:tr>
              <a:tr h="252811">
                <a:tc>
                  <a:txBody>
                    <a:bodyPr/>
                    <a:lstStyle/>
                    <a:p>
                      <a:pPr>
                        <a:buNone/>
                      </a:pPr>
                      <a:r>
                        <a:rPr lang="en-US" sz="1200" dirty="0"/>
                        <a:t>...</a:t>
                      </a:r>
                    </a:p>
                  </a:txBody>
                  <a:tcPr/>
                </a:tc>
                <a:tc>
                  <a:txBody>
                    <a:bodyPr/>
                    <a:lstStyle/>
                    <a:p>
                      <a:pPr>
                        <a:buNone/>
                      </a:pPr>
                      <a:r>
                        <a:rPr lang="en-US" sz="1200" dirty="0"/>
                        <a:t>...</a:t>
                      </a:r>
                    </a:p>
                  </a:txBody>
                  <a:tcPr/>
                </a:tc>
                <a:extLst>
                  <a:ext uri="{0D108BD9-81ED-4DB2-BD59-A6C34878D82A}">
                    <a16:rowId xmlns="" xmlns:a16="http://schemas.microsoft.com/office/drawing/2014/main" val="3729105261"/>
                  </a:ext>
                </a:extLst>
              </a:tr>
              <a:tr h="252811">
                <a:tc>
                  <a:txBody>
                    <a:bodyPr/>
                    <a:lstStyle/>
                    <a:p>
                      <a:pPr>
                        <a:buNone/>
                      </a:pPr>
                      <a:r>
                        <a:rPr lang="en-US" sz="1200" dirty="0"/>
                        <a:t>...</a:t>
                      </a:r>
                    </a:p>
                  </a:txBody>
                  <a:tcPr/>
                </a:tc>
                <a:tc>
                  <a:txBody>
                    <a:bodyPr/>
                    <a:lstStyle/>
                    <a:p>
                      <a:pPr>
                        <a:buNone/>
                      </a:pPr>
                      <a:r>
                        <a:rPr lang="en-US" sz="1200" dirty="0"/>
                        <a:t>...</a:t>
                      </a:r>
                    </a:p>
                  </a:txBody>
                  <a:tcPr/>
                </a:tc>
                <a:extLst>
                  <a:ext uri="{0D108BD9-81ED-4DB2-BD59-A6C34878D82A}">
                    <a16:rowId xmlns="" xmlns:a16="http://schemas.microsoft.com/office/drawing/2014/main" val="693353473"/>
                  </a:ext>
                </a:extLst>
              </a:tr>
            </a:tbl>
          </a:graphicData>
        </a:graphic>
      </p:graphicFrame>
      <p:sp>
        <p:nvSpPr>
          <p:cNvPr id="17" name="Rectangle: Rounded Corners 16">
            <a:extLst>
              <a:ext uri="{FF2B5EF4-FFF2-40B4-BE49-F238E27FC236}">
                <a16:creationId xmlns="" xmlns:a16="http://schemas.microsoft.com/office/drawing/2014/main" id="{94A93D22-73A4-416D-B8B8-6577DFBE19C4}"/>
              </a:ext>
            </a:extLst>
          </p:cNvPr>
          <p:cNvSpPr/>
          <p:nvPr/>
        </p:nvSpPr>
        <p:spPr>
          <a:xfrm>
            <a:off x="9072079" y="3609652"/>
            <a:ext cx="2284287" cy="28939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cs typeface="Calibri"/>
              </a:rPr>
              <a:t>Prior Knowledge</a:t>
            </a:r>
            <a:endParaRPr lang="en-US" sz="2000" dirty="0">
              <a:solidFill>
                <a:srgbClr val="000000"/>
              </a:solidFill>
              <a:cs typeface="Calibri"/>
            </a:endParaRPr>
          </a:p>
        </p:txBody>
      </p:sp>
      <p:cxnSp>
        <p:nvCxnSpPr>
          <p:cNvPr id="21" name="Straight Arrow Connector 20">
            <a:extLst>
              <a:ext uri="{FF2B5EF4-FFF2-40B4-BE49-F238E27FC236}">
                <a16:creationId xmlns="" xmlns:a16="http://schemas.microsoft.com/office/drawing/2014/main" id="{C5F3EF47-D7D7-4733-A3C9-0F4390442279}"/>
              </a:ext>
            </a:extLst>
          </p:cNvPr>
          <p:cNvCxnSpPr/>
          <p:nvPr/>
        </p:nvCxnSpPr>
        <p:spPr>
          <a:xfrm flipV="1">
            <a:off x="8435317" y="4412750"/>
            <a:ext cx="563366" cy="171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 xmlns:a16="http://schemas.microsoft.com/office/drawing/2014/main" id="{075B451C-1620-449E-9E0D-ED0328E96FF6}"/>
              </a:ext>
            </a:extLst>
          </p:cNvPr>
          <p:cNvSpPr txBox="1"/>
          <p:nvPr/>
        </p:nvSpPr>
        <p:spPr>
          <a:xfrm>
            <a:off x="8294666" y="4146477"/>
            <a:ext cx="825358" cy="31633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t>Train</a:t>
            </a:r>
            <a:endParaRPr lang="en-US" sz="1400" dirty="0">
              <a:cs typeface="Calibri"/>
            </a:endParaRPr>
          </a:p>
        </p:txBody>
      </p:sp>
      <p:cxnSp>
        <p:nvCxnSpPr>
          <p:cNvPr id="23" name="Straight Arrow Connector 22">
            <a:extLst>
              <a:ext uri="{FF2B5EF4-FFF2-40B4-BE49-F238E27FC236}">
                <a16:creationId xmlns="" xmlns:a16="http://schemas.microsoft.com/office/drawing/2014/main" id="{0BE53D65-2CD3-4BD6-8E57-4ADB3D64502A}"/>
              </a:ext>
            </a:extLst>
          </p:cNvPr>
          <p:cNvCxnSpPr>
            <a:cxnSpLocks/>
          </p:cNvCxnSpPr>
          <p:nvPr/>
        </p:nvCxnSpPr>
        <p:spPr>
          <a:xfrm>
            <a:off x="9414551" y="5895654"/>
            <a:ext cx="1625028" cy="684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 xmlns:a16="http://schemas.microsoft.com/office/drawing/2014/main" id="{E250BB95-F079-4EB4-A410-9DC27293B81B}"/>
              </a:ext>
            </a:extLst>
          </p:cNvPr>
          <p:cNvSpPr txBox="1"/>
          <p:nvPr/>
        </p:nvSpPr>
        <p:spPr>
          <a:xfrm>
            <a:off x="9202217" y="5893084"/>
            <a:ext cx="1955514" cy="43088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100" dirty="0"/>
              <a:t>Super-Resolution</a:t>
            </a:r>
            <a:endParaRPr lang="en-US" sz="1100" dirty="0">
              <a:cs typeface="Calibri"/>
            </a:endParaRPr>
          </a:p>
          <a:p>
            <a:pPr algn="ctr"/>
            <a:r>
              <a:rPr lang="en-US" sz="1100" dirty="0">
                <a:cs typeface="Calibri"/>
              </a:rPr>
              <a:t> Algorithm</a:t>
            </a:r>
          </a:p>
        </p:txBody>
      </p:sp>
      <p:cxnSp>
        <p:nvCxnSpPr>
          <p:cNvPr id="25" name="Straight Arrow Connector 24">
            <a:extLst>
              <a:ext uri="{FF2B5EF4-FFF2-40B4-BE49-F238E27FC236}">
                <a16:creationId xmlns="" xmlns:a16="http://schemas.microsoft.com/office/drawing/2014/main" id="{88F82F00-EAD9-4F54-8F92-362911B14A41}"/>
              </a:ext>
            </a:extLst>
          </p:cNvPr>
          <p:cNvCxnSpPr/>
          <p:nvPr/>
        </p:nvCxnSpPr>
        <p:spPr>
          <a:xfrm>
            <a:off x="10210798" y="5005226"/>
            <a:ext cx="6851" cy="888715"/>
          </a:xfrm>
          <a:prstGeom prst="straightConnector1">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字方塊 5">
            <a:extLst>
              <a:ext uri="{FF2B5EF4-FFF2-40B4-BE49-F238E27FC236}">
                <a16:creationId xmlns="" xmlns:a16="http://schemas.microsoft.com/office/drawing/2014/main" id="{0400FC9B-6415-9147-92A6-66B574CA8215}"/>
              </a:ext>
            </a:extLst>
          </p:cNvPr>
          <p:cNvSpPr txBox="1"/>
          <p:nvPr/>
        </p:nvSpPr>
        <p:spPr>
          <a:xfrm>
            <a:off x="798897" y="6639181"/>
            <a:ext cx="6260047" cy="253916"/>
          </a:xfrm>
          <a:prstGeom prst="rect">
            <a:avLst/>
          </a:prstGeom>
          <a:noFill/>
        </p:spPr>
        <p:txBody>
          <a:bodyPr wrap="none" rtlCol="0">
            <a:spAutoFit/>
          </a:bodyPr>
          <a:lstStyle/>
          <a:p>
            <a:r>
              <a:rPr kumimoji="1" lang="en-US" altLang="zh-TW" sz="1050" dirty="0"/>
              <a:t>Image courtesy of ‘’ https://</a:t>
            </a:r>
            <a:r>
              <a:rPr kumimoji="1" lang="en-US" altLang="zh-TW" sz="1050" dirty="0" err="1"/>
              <a:t>amundtveit.com</a:t>
            </a:r>
            <a:r>
              <a:rPr kumimoji="1" lang="en-US" altLang="zh-TW" sz="1050" dirty="0"/>
              <a:t>/2017/06/04/deep-learning-for-image-super-resolution-scale-up/”</a:t>
            </a:r>
            <a:endParaRPr kumimoji="1" lang="zh-TW" altLang="en-US" sz="1050" dirty="0"/>
          </a:p>
        </p:txBody>
      </p:sp>
    </p:spTree>
    <p:extLst>
      <p:ext uri="{BB962C8B-B14F-4D97-AF65-F5344CB8AC3E}">
        <p14:creationId xmlns:p14="http://schemas.microsoft.com/office/powerpoint/2010/main" val="288412595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52D1872-6107-4605-AD9D-4BCC46633BD5}"/>
              </a:ext>
            </a:extLst>
          </p:cNvPr>
          <p:cNvSpPr>
            <a:spLocks noGrp="1"/>
          </p:cNvSpPr>
          <p:nvPr>
            <p:ph type="title"/>
          </p:nvPr>
        </p:nvSpPr>
        <p:spPr/>
        <p:txBody>
          <a:bodyPr/>
          <a:lstStyle/>
          <a:p>
            <a:r>
              <a:rPr lang="en-US" dirty="0">
                <a:cs typeface="Calibri Light"/>
              </a:rPr>
              <a:t>Background</a:t>
            </a:r>
            <a:endParaRPr lang="en-US" dirty="0"/>
          </a:p>
        </p:txBody>
      </p:sp>
      <p:sp>
        <p:nvSpPr>
          <p:cNvPr id="3" name="Content Placeholder 2">
            <a:extLst>
              <a:ext uri="{FF2B5EF4-FFF2-40B4-BE49-F238E27FC236}">
                <a16:creationId xmlns="" xmlns:a16="http://schemas.microsoft.com/office/drawing/2014/main" id="{807B95CE-E41F-455A-A4F5-07985619D977}"/>
              </a:ext>
            </a:extLst>
          </p:cNvPr>
          <p:cNvSpPr>
            <a:spLocks noGrp="1"/>
          </p:cNvSpPr>
          <p:nvPr>
            <p:ph idx="1"/>
          </p:nvPr>
        </p:nvSpPr>
        <p:spPr>
          <a:xfrm>
            <a:off x="587829" y="1500189"/>
            <a:ext cx="11005458" cy="2694346"/>
          </a:xfrm>
        </p:spPr>
        <p:txBody>
          <a:bodyPr vert="horz" lIns="91440" tIns="45720" rIns="91440" bIns="45720" rtlCol="0" anchor="t">
            <a:normAutofit fontScale="92500"/>
          </a:bodyPr>
          <a:lstStyle/>
          <a:p>
            <a:r>
              <a:rPr lang="en-US" dirty="0">
                <a:cs typeface="Calibri"/>
              </a:rPr>
              <a:t>Nyx is a cosmological simulation developed by Lawrence Berkeley National Laboratory</a:t>
            </a:r>
          </a:p>
          <a:p>
            <a:pPr marL="685800">
              <a:spcBef>
                <a:spcPts val="500"/>
              </a:spcBef>
            </a:pPr>
            <a:r>
              <a:rPr lang="en-US" sz="2200" dirty="0">
                <a:cs typeface="Calibri"/>
              </a:rPr>
              <a:t>Link observed matter's distribution and evolution to fundamental physical parameters</a:t>
            </a:r>
          </a:p>
          <a:p>
            <a:pPr marL="1143000" lvl="1"/>
            <a:r>
              <a:rPr lang="en-US" sz="1800" dirty="0">
                <a:cs typeface="Calibri"/>
              </a:rPr>
              <a:t>e.g. run simulation with different parameters to find "best matching" set of parameters that matches the observation</a:t>
            </a:r>
          </a:p>
          <a:p>
            <a:pPr marL="685800">
              <a:spcBef>
                <a:spcPts val="500"/>
              </a:spcBef>
            </a:pPr>
            <a:r>
              <a:rPr lang="en-US" sz="2200" dirty="0">
                <a:cs typeface="Calibri"/>
              </a:rPr>
              <a:t>Explore and analyze simulation results may lead to new insights of the governing physical model</a:t>
            </a:r>
          </a:p>
          <a:p>
            <a:pPr marL="1143000" lvl="1">
              <a:spcBef>
                <a:spcPts val="500"/>
              </a:spcBef>
            </a:pPr>
            <a:r>
              <a:rPr lang="en-US" sz="1800" dirty="0">
                <a:cs typeface="Calibri"/>
              </a:rPr>
              <a:t>e.g. study the nuanced behavior when varying the initial conditions</a:t>
            </a:r>
          </a:p>
          <a:p>
            <a:pPr marL="685800"/>
            <a:r>
              <a:rPr lang="en-US" sz="2200" dirty="0">
                <a:cs typeface="Calibri"/>
              </a:rPr>
              <a:t>These studies are based on the ensemble dataset generated by Nyx simulation</a:t>
            </a:r>
          </a:p>
          <a:p>
            <a:endParaRPr lang="en-US" dirty="0">
              <a:cs typeface="Calibri"/>
            </a:endParaRPr>
          </a:p>
          <a:p>
            <a:endParaRPr lang="en-US" dirty="0">
              <a:cs typeface="Calibri"/>
            </a:endParaRPr>
          </a:p>
          <a:p>
            <a:endParaRPr lang="en-US" dirty="0">
              <a:cs typeface="Calibri"/>
            </a:endParaRPr>
          </a:p>
          <a:p>
            <a:endParaRPr lang="en-US" dirty="0">
              <a:cs typeface="Calibri"/>
            </a:endParaRPr>
          </a:p>
        </p:txBody>
      </p:sp>
      <p:sp>
        <p:nvSpPr>
          <p:cNvPr id="4" name="Slide Number Placeholder 3">
            <a:extLst>
              <a:ext uri="{FF2B5EF4-FFF2-40B4-BE49-F238E27FC236}">
                <a16:creationId xmlns="" xmlns:a16="http://schemas.microsoft.com/office/drawing/2014/main" id="{5E4CC88A-8DCC-4559-AE9F-32F9A31B164C}"/>
              </a:ext>
            </a:extLst>
          </p:cNvPr>
          <p:cNvSpPr>
            <a:spLocks noGrp="1"/>
          </p:cNvSpPr>
          <p:nvPr>
            <p:ph type="sldNum" sz="quarter" idx="4294967295"/>
          </p:nvPr>
        </p:nvSpPr>
        <p:spPr>
          <a:xfrm>
            <a:off x="5859065" y="6381969"/>
            <a:ext cx="473869" cy="365125"/>
          </a:xfrm>
        </p:spPr>
        <p:txBody>
          <a:bodyPr/>
          <a:lstStyle/>
          <a:p>
            <a:fld id="{82D5D661-B195-436B-ACF4-1B9CC4C34BFC}" type="slidenum">
              <a:rPr lang="en-US" smtClean="0"/>
              <a:pPr/>
              <a:t>31</a:t>
            </a:fld>
            <a:endParaRPr lang="en-US" dirty="0"/>
          </a:p>
        </p:txBody>
      </p:sp>
      <p:grpSp>
        <p:nvGrpSpPr>
          <p:cNvPr id="6" name="群組 5">
            <a:extLst>
              <a:ext uri="{FF2B5EF4-FFF2-40B4-BE49-F238E27FC236}">
                <a16:creationId xmlns="" xmlns:a16="http://schemas.microsoft.com/office/drawing/2014/main" id="{70639F00-9BF2-DF46-AF3C-487D2EBA0EC0}"/>
              </a:ext>
            </a:extLst>
          </p:cNvPr>
          <p:cNvGrpSpPr/>
          <p:nvPr/>
        </p:nvGrpSpPr>
        <p:grpSpPr>
          <a:xfrm>
            <a:off x="2966074" y="3936879"/>
            <a:ext cx="7327856" cy="2878310"/>
            <a:chOff x="2966074" y="3936879"/>
            <a:chExt cx="7327856" cy="2878310"/>
          </a:xfrm>
        </p:grpSpPr>
        <p:grpSp>
          <p:nvGrpSpPr>
            <p:cNvPr id="14" name="群組 13">
              <a:extLst>
                <a:ext uri="{FF2B5EF4-FFF2-40B4-BE49-F238E27FC236}">
                  <a16:creationId xmlns="" xmlns:a16="http://schemas.microsoft.com/office/drawing/2014/main" id="{E30EBE8E-BEA7-4F48-8770-A179334EAA2F}"/>
                </a:ext>
              </a:extLst>
            </p:cNvPr>
            <p:cNvGrpSpPr/>
            <p:nvPr/>
          </p:nvGrpSpPr>
          <p:grpSpPr>
            <a:xfrm>
              <a:off x="2966074" y="3936879"/>
              <a:ext cx="7327856" cy="2878310"/>
              <a:chOff x="4162679" y="4450399"/>
              <a:chExt cx="4957578" cy="1947288"/>
            </a:xfrm>
          </p:grpSpPr>
          <p:grpSp>
            <p:nvGrpSpPr>
              <p:cNvPr id="15" name="群組 14">
                <a:extLst>
                  <a:ext uri="{FF2B5EF4-FFF2-40B4-BE49-F238E27FC236}">
                    <a16:creationId xmlns="" xmlns:a16="http://schemas.microsoft.com/office/drawing/2014/main" id="{A2F71EBF-39FB-2C41-A50E-B1CCC0214A48}"/>
                  </a:ext>
                </a:extLst>
              </p:cNvPr>
              <p:cNvGrpSpPr/>
              <p:nvPr/>
            </p:nvGrpSpPr>
            <p:grpSpPr>
              <a:xfrm>
                <a:off x="4443207" y="4973915"/>
                <a:ext cx="925068" cy="925068"/>
                <a:chOff x="457200" y="2743200"/>
                <a:chExt cx="914400" cy="914400"/>
              </a:xfrm>
            </p:grpSpPr>
            <p:sp>
              <p:nvSpPr>
                <p:cNvPr id="28" name="矩形 27">
                  <a:extLst>
                    <a:ext uri="{FF2B5EF4-FFF2-40B4-BE49-F238E27FC236}">
                      <a16:creationId xmlns="" xmlns:a16="http://schemas.microsoft.com/office/drawing/2014/main" id="{A5881B13-A437-5341-8BC8-7B0A8CBBF85F}"/>
                    </a:ext>
                  </a:extLst>
                </p:cNvPr>
                <p:cNvSpPr/>
                <p:nvPr/>
              </p:nvSpPr>
              <p:spPr>
                <a:xfrm>
                  <a:off x="457200" y="2743200"/>
                  <a:ext cx="152400" cy="152400"/>
                </a:xfrm>
                <a:prstGeom prst="rect">
                  <a:avLst/>
                </a:prstGeom>
                <a:solidFill>
                  <a:srgbClr val="00B050">
                    <a:alpha val="0"/>
                  </a:srgb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9" name="矩形 28">
                  <a:extLst>
                    <a:ext uri="{FF2B5EF4-FFF2-40B4-BE49-F238E27FC236}">
                      <a16:creationId xmlns="" xmlns:a16="http://schemas.microsoft.com/office/drawing/2014/main" id="{CE079A6F-7C2B-484B-B574-BE294E351B75}"/>
                    </a:ext>
                  </a:extLst>
                </p:cNvPr>
                <p:cNvSpPr/>
                <p:nvPr/>
              </p:nvSpPr>
              <p:spPr>
                <a:xfrm>
                  <a:off x="6096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0" name="矩形 29">
                  <a:extLst>
                    <a:ext uri="{FF2B5EF4-FFF2-40B4-BE49-F238E27FC236}">
                      <a16:creationId xmlns="" xmlns:a16="http://schemas.microsoft.com/office/drawing/2014/main" id="{4423822D-68D3-5943-BF4C-E5CDAF662BA1}"/>
                    </a:ext>
                  </a:extLst>
                </p:cNvPr>
                <p:cNvSpPr/>
                <p:nvPr/>
              </p:nvSpPr>
              <p:spPr>
                <a:xfrm>
                  <a:off x="762000" y="2743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1" name="矩形 30">
                  <a:extLst>
                    <a:ext uri="{FF2B5EF4-FFF2-40B4-BE49-F238E27FC236}">
                      <a16:creationId xmlns="" xmlns:a16="http://schemas.microsoft.com/office/drawing/2014/main" id="{D6A409B3-565B-C742-889F-2F7DDE403B55}"/>
                    </a:ext>
                  </a:extLst>
                </p:cNvPr>
                <p:cNvSpPr/>
                <p:nvPr/>
              </p:nvSpPr>
              <p:spPr>
                <a:xfrm>
                  <a:off x="9144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2" name="矩形 31">
                  <a:extLst>
                    <a:ext uri="{FF2B5EF4-FFF2-40B4-BE49-F238E27FC236}">
                      <a16:creationId xmlns="" xmlns:a16="http://schemas.microsoft.com/office/drawing/2014/main" id="{876D65DE-4B39-9A48-91FB-50A154328815}"/>
                    </a:ext>
                  </a:extLst>
                </p:cNvPr>
                <p:cNvSpPr/>
                <p:nvPr/>
              </p:nvSpPr>
              <p:spPr>
                <a:xfrm>
                  <a:off x="1066800" y="2744525"/>
                  <a:ext cx="152400" cy="152400"/>
                </a:xfrm>
                <a:prstGeom prst="rect">
                  <a:avLst/>
                </a:prstGeom>
                <a:solidFill>
                  <a:schemeClr val="bg2">
                    <a:lumMod val="5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33" name="矩形 32">
                  <a:extLst>
                    <a:ext uri="{FF2B5EF4-FFF2-40B4-BE49-F238E27FC236}">
                      <a16:creationId xmlns="" xmlns:a16="http://schemas.microsoft.com/office/drawing/2014/main" id="{08716BF3-8575-4A43-BBCA-64AF065CD73D}"/>
                    </a:ext>
                  </a:extLst>
                </p:cNvPr>
                <p:cNvSpPr/>
                <p:nvPr/>
              </p:nvSpPr>
              <p:spPr>
                <a:xfrm>
                  <a:off x="1219200" y="27445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4" name="矩形 33">
                  <a:extLst>
                    <a:ext uri="{FF2B5EF4-FFF2-40B4-BE49-F238E27FC236}">
                      <a16:creationId xmlns="" xmlns:a16="http://schemas.microsoft.com/office/drawing/2014/main" id="{32D4F433-9C5E-AF4C-844A-060842CF5528}"/>
                    </a:ext>
                  </a:extLst>
                </p:cNvPr>
                <p:cNvSpPr/>
                <p:nvPr/>
              </p:nvSpPr>
              <p:spPr>
                <a:xfrm>
                  <a:off x="4572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5" name="矩形 34">
                  <a:extLst>
                    <a:ext uri="{FF2B5EF4-FFF2-40B4-BE49-F238E27FC236}">
                      <a16:creationId xmlns="" xmlns:a16="http://schemas.microsoft.com/office/drawing/2014/main" id="{E6475ED3-6CBE-9049-8540-DAA7F04E7A59}"/>
                    </a:ext>
                  </a:extLst>
                </p:cNvPr>
                <p:cNvSpPr/>
                <p:nvPr/>
              </p:nvSpPr>
              <p:spPr>
                <a:xfrm>
                  <a:off x="6096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6" name="矩形 35">
                  <a:extLst>
                    <a:ext uri="{FF2B5EF4-FFF2-40B4-BE49-F238E27FC236}">
                      <a16:creationId xmlns="" xmlns:a16="http://schemas.microsoft.com/office/drawing/2014/main" id="{5A62A904-609D-E249-A1FD-139071F19FE5}"/>
                    </a:ext>
                  </a:extLst>
                </p:cNvPr>
                <p:cNvSpPr/>
                <p:nvPr/>
              </p:nvSpPr>
              <p:spPr>
                <a:xfrm>
                  <a:off x="762000" y="28956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7" name="矩形 36">
                  <a:extLst>
                    <a:ext uri="{FF2B5EF4-FFF2-40B4-BE49-F238E27FC236}">
                      <a16:creationId xmlns="" xmlns:a16="http://schemas.microsoft.com/office/drawing/2014/main" id="{382E1811-B7A7-C74C-B844-9F37A4BC1B80}"/>
                    </a:ext>
                  </a:extLst>
                </p:cNvPr>
                <p:cNvSpPr/>
                <p:nvPr/>
              </p:nvSpPr>
              <p:spPr>
                <a:xfrm>
                  <a:off x="9144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8" name="矩形 37">
                  <a:extLst>
                    <a:ext uri="{FF2B5EF4-FFF2-40B4-BE49-F238E27FC236}">
                      <a16:creationId xmlns="" xmlns:a16="http://schemas.microsoft.com/office/drawing/2014/main" id="{9BA27AFD-585D-2241-B3BD-55D6320762DA}"/>
                    </a:ext>
                  </a:extLst>
                </p:cNvPr>
                <p:cNvSpPr/>
                <p:nvPr/>
              </p:nvSpPr>
              <p:spPr>
                <a:xfrm>
                  <a:off x="1066800" y="2896925"/>
                  <a:ext cx="152400" cy="152400"/>
                </a:xfrm>
                <a:prstGeom prst="rect">
                  <a:avLst/>
                </a:prstGeom>
                <a:solidFill>
                  <a:srgbClr val="00B050">
                    <a:alpha val="0"/>
                  </a:srgb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9" name="矩形 38">
                  <a:extLst>
                    <a:ext uri="{FF2B5EF4-FFF2-40B4-BE49-F238E27FC236}">
                      <a16:creationId xmlns="" xmlns:a16="http://schemas.microsoft.com/office/drawing/2014/main" id="{004CBE16-218F-5740-B9D5-471AED771466}"/>
                    </a:ext>
                  </a:extLst>
                </p:cNvPr>
                <p:cNvSpPr/>
                <p:nvPr/>
              </p:nvSpPr>
              <p:spPr>
                <a:xfrm>
                  <a:off x="1219200" y="28969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0" name="矩形 39">
                  <a:extLst>
                    <a:ext uri="{FF2B5EF4-FFF2-40B4-BE49-F238E27FC236}">
                      <a16:creationId xmlns="" xmlns:a16="http://schemas.microsoft.com/office/drawing/2014/main" id="{20AC8904-2715-ED4A-BF38-02FA70A7E156}"/>
                    </a:ext>
                  </a:extLst>
                </p:cNvPr>
                <p:cNvSpPr/>
                <p:nvPr/>
              </p:nvSpPr>
              <p:spPr>
                <a:xfrm>
                  <a:off x="4572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1" name="矩形 40">
                  <a:extLst>
                    <a:ext uri="{FF2B5EF4-FFF2-40B4-BE49-F238E27FC236}">
                      <a16:creationId xmlns="" xmlns:a16="http://schemas.microsoft.com/office/drawing/2014/main" id="{4D3DE59B-9B81-E94D-9696-2AF231CA6228}"/>
                    </a:ext>
                  </a:extLst>
                </p:cNvPr>
                <p:cNvSpPr/>
                <p:nvPr/>
              </p:nvSpPr>
              <p:spPr>
                <a:xfrm>
                  <a:off x="6096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2" name="矩形 41">
                  <a:extLst>
                    <a:ext uri="{FF2B5EF4-FFF2-40B4-BE49-F238E27FC236}">
                      <a16:creationId xmlns="" xmlns:a16="http://schemas.microsoft.com/office/drawing/2014/main" id="{1F6F8DF6-0DD8-2C4A-BCFF-96DCEE35E474}"/>
                    </a:ext>
                  </a:extLst>
                </p:cNvPr>
                <p:cNvSpPr/>
                <p:nvPr/>
              </p:nvSpPr>
              <p:spPr>
                <a:xfrm>
                  <a:off x="762000" y="30466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3" name="矩形 42">
                  <a:extLst>
                    <a:ext uri="{FF2B5EF4-FFF2-40B4-BE49-F238E27FC236}">
                      <a16:creationId xmlns="" xmlns:a16="http://schemas.microsoft.com/office/drawing/2014/main" id="{6710406E-BA15-714B-8707-30F7A480F86C}"/>
                    </a:ext>
                  </a:extLst>
                </p:cNvPr>
                <p:cNvSpPr/>
                <p:nvPr/>
              </p:nvSpPr>
              <p:spPr>
                <a:xfrm>
                  <a:off x="9144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4" name="矩形 43">
                  <a:extLst>
                    <a:ext uri="{FF2B5EF4-FFF2-40B4-BE49-F238E27FC236}">
                      <a16:creationId xmlns="" xmlns:a16="http://schemas.microsoft.com/office/drawing/2014/main" id="{3F815903-CA91-7C4F-AB9F-B6709F39D041}"/>
                    </a:ext>
                  </a:extLst>
                </p:cNvPr>
                <p:cNvSpPr/>
                <p:nvPr/>
              </p:nvSpPr>
              <p:spPr>
                <a:xfrm>
                  <a:off x="10668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5" name="矩形 44">
                  <a:extLst>
                    <a:ext uri="{FF2B5EF4-FFF2-40B4-BE49-F238E27FC236}">
                      <a16:creationId xmlns="" xmlns:a16="http://schemas.microsoft.com/office/drawing/2014/main" id="{1B1BAA87-A580-EB4F-B843-5081DC3FEA25}"/>
                    </a:ext>
                  </a:extLst>
                </p:cNvPr>
                <p:cNvSpPr/>
                <p:nvPr/>
              </p:nvSpPr>
              <p:spPr>
                <a:xfrm>
                  <a:off x="1219200" y="30480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6" name="矩形 45">
                  <a:extLst>
                    <a:ext uri="{FF2B5EF4-FFF2-40B4-BE49-F238E27FC236}">
                      <a16:creationId xmlns="" xmlns:a16="http://schemas.microsoft.com/office/drawing/2014/main" id="{FA163F0C-498A-8B43-B27D-ACD966F2A33B}"/>
                    </a:ext>
                  </a:extLst>
                </p:cNvPr>
                <p:cNvSpPr/>
                <p:nvPr/>
              </p:nvSpPr>
              <p:spPr>
                <a:xfrm>
                  <a:off x="4572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7" name="矩形 46">
                  <a:extLst>
                    <a:ext uri="{FF2B5EF4-FFF2-40B4-BE49-F238E27FC236}">
                      <a16:creationId xmlns="" xmlns:a16="http://schemas.microsoft.com/office/drawing/2014/main" id="{BA9645D0-D40E-D747-91E7-1C0630E7ED68}"/>
                    </a:ext>
                  </a:extLst>
                </p:cNvPr>
                <p:cNvSpPr/>
                <p:nvPr/>
              </p:nvSpPr>
              <p:spPr>
                <a:xfrm>
                  <a:off x="6096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8" name="矩形 47">
                  <a:extLst>
                    <a:ext uri="{FF2B5EF4-FFF2-40B4-BE49-F238E27FC236}">
                      <a16:creationId xmlns="" xmlns:a16="http://schemas.microsoft.com/office/drawing/2014/main" id="{474B9B83-78D3-4C49-B055-5665BE6BF46E}"/>
                    </a:ext>
                  </a:extLst>
                </p:cNvPr>
                <p:cNvSpPr/>
                <p:nvPr/>
              </p:nvSpPr>
              <p:spPr>
                <a:xfrm>
                  <a:off x="762000" y="32004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9" name="矩形 48">
                  <a:extLst>
                    <a:ext uri="{FF2B5EF4-FFF2-40B4-BE49-F238E27FC236}">
                      <a16:creationId xmlns="" xmlns:a16="http://schemas.microsoft.com/office/drawing/2014/main" id="{E5ADD067-3BE6-8B4A-B320-9F66C09A32DF}"/>
                    </a:ext>
                  </a:extLst>
                </p:cNvPr>
                <p:cNvSpPr/>
                <p:nvPr/>
              </p:nvSpPr>
              <p:spPr>
                <a:xfrm>
                  <a:off x="9144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0" name="矩形 49">
                  <a:extLst>
                    <a:ext uri="{FF2B5EF4-FFF2-40B4-BE49-F238E27FC236}">
                      <a16:creationId xmlns="" xmlns:a16="http://schemas.microsoft.com/office/drawing/2014/main" id="{117CE26E-A148-2446-B588-C285F26C0F1A}"/>
                    </a:ext>
                  </a:extLst>
                </p:cNvPr>
                <p:cNvSpPr/>
                <p:nvPr/>
              </p:nvSpPr>
              <p:spPr>
                <a:xfrm>
                  <a:off x="1066800" y="32017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1" name="矩形 50">
                  <a:extLst>
                    <a:ext uri="{FF2B5EF4-FFF2-40B4-BE49-F238E27FC236}">
                      <a16:creationId xmlns="" xmlns:a16="http://schemas.microsoft.com/office/drawing/2014/main" id="{C50D75EF-57EB-A94A-8C67-55BE6D19151F}"/>
                    </a:ext>
                  </a:extLst>
                </p:cNvPr>
                <p:cNvSpPr/>
                <p:nvPr/>
              </p:nvSpPr>
              <p:spPr>
                <a:xfrm>
                  <a:off x="1219200" y="3201725"/>
                  <a:ext cx="152400" cy="152400"/>
                </a:xfrm>
                <a:prstGeom prst="rect">
                  <a:avLst/>
                </a:prstGeom>
                <a:solidFill>
                  <a:srgbClr val="00B050">
                    <a:alpha val="0"/>
                  </a:srgb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2" name="矩形 51">
                  <a:extLst>
                    <a:ext uri="{FF2B5EF4-FFF2-40B4-BE49-F238E27FC236}">
                      <a16:creationId xmlns="" xmlns:a16="http://schemas.microsoft.com/office/drawing/2014/main" id="{6A8976C2-42F0-054D-A08A-BFFBFB618C6C}"/>
                    </a:ext>
                  </a:extLst>
                </p:cNvPr>
                <p:cNvSpPr/>
                <p:nvPr/>
              </p:nvSpPr>
              <p:spPr>
                <a:xfrm>
                  <a:off x="4572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3" name="矩形 52">
                  <a:extLst>
                    <a:ext uri="{FF2B5EF4-FFF2-40B4-BE49-F238E27FC236}">
                      <a16:creationId xmlns="" xmlns:a16="http://schemas.microsoft.com/office/drawing/2014/main" id="{54EFDE38-E3D6-7C40-8572-5D38A444FACA}"/>
                    </a:ext>
                  </a:extLst>
                </p:cNvPr>
                <p:cNvSpPr/>
                <p:nvPr/>
              </p:nvSpPr>
              <p:spPr>
                <a:xfrm>
                  <a:off x="6096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4" name="矩形 53">
                  <a:extLst>
                    <a:ext uri="{FF2B5EF4-FFF2-40B4-BE49-F238E27FC236}">
                      <a16:creationId xmlns="" xmlns:a16="http://schemas.microsoft.com/office/drawing/2014/main" id="{935EB809-15E2-6D4A-868F-1F7900D95D51}"/>
                    </a:ext>
                  </a:extLst>
                </p:cNvPr>
                <p:cNvSpPr/>
                <p:nvPr/>
              </p:nvSpPr>
              <p:spPr>
                <a:xfrm>
                  <a:off x="762000" y="33528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5" name="矩形 54">
                  <a:extLst>
                    <a:ext uri="{FF2B5EF4-FFF2-40B4-BE49-F238E27FC236}">
                      <a16:creationId xmlns="" xmlns:a16="http://schemas.microsoft.com/office/drawing/2014/main" id="{9FF0DA7A-84AA-6943-BDAD-4EBDB138D96F}"/>
                    </a:ext>
                  </a:extLst>
                </p:cNvPr>
                <p:cNvSpPr/>
                <p:nvPr/>
              </p:nvSpPr>
              <p:spPr>
                <a:xfrm>
                  <a:off x="9144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6" name="矩形 55">
                  <a:extLst>
                    <a:ext uri="{FF2B5EF4-FFF2-40B4-BE49-F238E27FC236}">
                      <a16:creationId xmlns="" xmlns:a16="http://schemas.microsoft.com/office/drawing/2014/main" id="{D6461770-1849-054B-97A2-6BE41BBCE76B}"/>
                    </a:ext>
                  </a:extLst>
                </p:cNvPr>
                <p:cNvSpPr/>
                <p:nvPr/>
              </p:nvSpPr>
              <p:spPr>
                <a:xfrm>
                  <a:off x="10668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7" name="矩形 56">
                  <a:extLst>
                    <a:ext uri="{FF2B5EF4-FFF2-40B4-BE49-F238E27FC236}">
                      <a16:creationId xmlns="" xmlns:a16="http://schemas.microsoft.com/office/drawing/2014/main" id="{1443777C-A5CB-F54F-9A41-CDA6535273B9}"/>
                    </a:ext>
                  </a:extLst>
                </p:cNvPr>
                <p:cNvSpPr/>
                <p:nvPr/>
              </p:nvSpPr>
              <p:spPr>
                <a:xfrm>
                  <a:off x="1219200" y="335412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8" name="矩形 57">
                  <a:extLst>
                    <a:ext uri="{FF2B5EF4-FFF2-40B4-BE49-F238E27FC236}">
                      <a16:creationId xmlns="" xmlns:a16="http://schemas.microsoft.com/office/drawing/2014/main" id="{9790D430-303C-7740-9E6B-0531D2649B58}"/>
                    </a:ext>
                  </a:extLst>
                </p:cNvPr>
                <p:cNvSpPr/>
                <p:nvPr/>
              </p:nvSpPr>
              <p:spPr>
                <a:xfrm>
                  <a:off x="4572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9" name="矩形 58">
                  <a:extLst>
                    <a:ext uri="{FF2B5EF4-FFF2-40B4-BE49-F238E27FC236}">
                      <a16:creationId xmlns="" xmlns:a16="http://schemas.microsoft.com/office/drawing/2014/main" id="{00443096-9B7B-9F43-BC13-4E7FC8577182}"/>
                    </a:ext>
                  </a:extLst>
                </p:cNvPr>
                <p:cNvSpPr/>
                <p:nvPr/>
              </p:nvSpPr>
              <p:spPr>
                <a:xfrm>
                  <a:off x="609600" y="3503875"/>
                  <a:ext cx="152400" cy="152400"/>
                </a:xfrm>
                <a:prstGeom prst="rect">
                  <a:avLst/>
                </a:prstGeom>
                <a:solidFill>
                  <a:srgbClr val="00B050">
                    <a:alpha val="0"/>
                  </a:srgb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0" name="矩形 59">
                  <a:extLst>
                    <a:ext uri="{FF2B5EF4-FFF2-40B4-BE49-F238E27FC236}">
                      <a16:creationId xmlns="" xmlns:a16="http://schemas.microsoft.com/office/drawing/2014/main" id="{C0E1DE3A-239F-094D-A417-3B44C49E4915}"/>
                    </a:ext>
                  </a:extLst>
                </p:cNvPr>
                <p:cNvSpPr/>
                <p:nvPr/>
              </p:nvSpPr>
              <p:spPr>
                <a:xfrm>
                  <a:off x="762000" y="3503875"/>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1" name="矩形 60">
                  <a:extLst>
                    <a:ext uri="{FF2B5EF4-FFF2-40B4-BE49-F238E27FC236}">
                      <a16:creationId xmlns="" xmlns:a16="http://schemas.microsoft.com/office/drawing/2014/main" id="{18AB53B9-D3B4-A64A-AC4D-13EAE23E14DD}"/>
                    </a:ext>
                  </a:extLst>
                </p:cNvPr>
                <p:cNvSpPr/>
                <p:nvPr/>
              </p:nvSpPr>
              <p:spPr>
                <a:xfrm>
                  <a:off x="9144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2" name="矩形 61">
                  <a:extLst>
                    <a:ext uri="{FF2B5EF4-FFF2-40B4-BE49-F238E27FC236}">
                      <a16:creationId xmlns="" xmlns:a16="http://schemas.microsoft.com/office/drawing/2014/main" id="{A24EA116-381D-3445-8021-1407B9757EF0}"/>
                    </a:ext>
                  </a:extLst>
                </p:cNvPr>
                <p:cNvSpPr/>
                <p:nvPr/>
              </p:nvSpPr>
              <p:spPr>
                <a:xfrm>
                  <a:off x="1066800" y="3505200"/>
                  <a:ext cx="152400" cy="152400"/>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3" name="矩形 62">
                  <a:extLst>
                    <a:ext uri="{FF2B5EF4-FFF2-40B4-BE49-F238E27FC236}">
                      <a16:creationId xmlns="" xmlns:a16="http://schemas.microsoft.com/office/drawing/2014/main" id="{1545AB91-6D9C-4B46-BFEC-5F8FC7B8533A}"/>
                    </a:ext>
                  </a:extLst>
                </p:cNvPr>
                <p:cNvSpPr/>
                <p:nvPr/>
              </p:nvSpPr>
              <p:spPr>
                <a:xfrm>
                  <a:off x="1219200" y="3505200"/>
                  <a:ext cx="152400" cy="152400"/>
                </a:xfrm>
                <a:prstGeom prst="rect">
                  <a:avLst/>
                </a:prstGeom>
                <a:solidFill>
                  <a:schemeClr val="bg2">
                    <a:lumMod val="5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sp>
            <p:nvSpPr>
              <p:cNvPr id="17" name="文字方塊 16">
                <a:extLst>
                  <a:ext uri="{FF2B5EF4-FFF2-40B4-BE49-F238E27FC236}">
                    <a16:creationId xmlns="" xmlns:a16="http://schemas.microsoft.com/office/drawing/2014/main" id="{B1FD6A83-9C3B-9642-8A44-A7702BEB4BDE}"/>
                  </a:ext>
                </a:extLst>
              </p:cNvPr>
              <p:cNvSpPr txBox="1"/>
              <p:nvPr/>
            </p:nvSpPr>
            <p:spPr>
              <a:xfrm>
                <a:off x="6181844" y="5743753"/>
                <a:ext cx="888385" cy="307777"/>
              </a:xfrm>
              <a:prstGeom prst="rect">
                <a:avLst/>
              </a:prstGeom>
              <a:noFill/>
            </p:spPr>
            <p:txBody>
              <a:bodyPr wrap="none" rtlCol="0">
                <a:spAutoFit/>
              </a:bodyPr>
              <a:lstStyle/>
              <a:p>
                <a:r>
                  <a:rPr kumimoji="1" lang="en-US" altLang="zh-TW" sz="1400" dirty="0"/>
                  <a:t>Simulator</a:t>
                </a:r>
                <a:endParaRPr kumimoji="1" lang="zh-TW" altLang="en-US" sz="1400" dirty="0"/>
              </a:p>
            </p:txBody>
          </p:sp>
          <p:cxnSp>
            <p:nvCxnSpPr>
              <p:cNvPr id="18" name="直線箭頭接點 17">
                <a:extLst>
                  <a:ext uri="{FF2B5EF4-FFF2-40B4-BE49-F238E27FC236}">
                    <a16:creationId xmlns="" xmlns:a16="http://schemas.microsoft.com/office/drawing/2014/main" id="{F7D94C29-BF6F-2A4D-B524-39EA42BB8474}"/>
                  </a:ext>
                </a:extLst>
              </p:cNvPr>
              <p:cNvCxnSpPr>
                <a:cxnSpLocks/>
                <a:stCxn id="32" idx="3"/>
              </p:cNvCxnSpPr>
              <p:nvPr/>
            </p:nvCxnSpPr>
            <p:spPr>
              <a:xfrm>
                <a:off x="5214097" y="5052344"/>
                <a:ext cx="658359" cy="29090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線箭頭接點 18">
                <a:extLst>
                  <a:ext uri="{FF2B5EF4-FFF2-40B4-BE49-F238E27FC236}">
                    <a16:creationId xmlns="" xmlns:a16="http://schemas.microsoft.com/office/drawing/2014/main" id="{113BF8CC-3C56-F44C-AB32-CDB0CDC9F77C}"/>
                  </a:ext>
                </a:extLst>
              </p:cNvPr>
              <p:cNvCxnSpPr>
                <a:cxnSpLocks/>
                <a:stCxn id="63" idx="3"/>
              </p:cNvCxnSpPr>
              <p:nvPr/>
            </p:nvCxnSpPr>
            <p:spPr>
              <a:xfrm flipV="1">
                <a:off x="5368275" y="5465446"/>
                <a:ext cx="490790" cy="35644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箭頭接點 19">
                <a:extLst>
                  <a:ext uri="{FF2B5EF4-FFF2-40B4-BE49-F238E27FC236}">
                    <a16:creationId xmlns="" xmlns:a16="http://schemas.microsoft.com/office/drawing/2014/main" id="{D580D724-655D-124D-B783-1D5FE058CCFF}"/>
                  </a:ext>
                </a:extLst>
              </p:cNvPr>
              <p:cNvCxnSpPr>
                <a:cxnSpLocks/>
              </p:cNvCxnSpPr>
              <p:nvPr/>
            </p:nvCxnSpPr>
            <p:spPr>
              <a:xfrm flipV="1">
                <a:off x="7053074" y="5047491"/>
                <a:ext cx="1034243" cy="29575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箭頭接點 20">
                <a:extLst>
                  <a:ext uri="{FF2B5EF4-FFF2-40B4-BE49-F238E27FC236}">
                    <a16:creationId xmlns="" xmlns:a16="http://schemas.microsoft.com/office/drawing/2014/main" id="{168943D4-44CC-0240-A970-E059609F4BA5}"/>
                  </a:ext>
                </a:extLst>
              </p:cNvPr>
              <p:cNvCxnSpPr>
                <a:cxnSpLocks/>
              </p:cNvCxnSpPr>
              <p:nvPr/>
            </p:nvCxnSpPr>
            <p:spPr>
              <a:xfrm>
                <a:off x="7041949" y="5513538"/>
                <a:ext cx="1045368" cy="32733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圖片 21" descr="一張含有 室內 的圖片&#10;&#10;&#10;&#10;自動產生的描述">
                <a:extLst>
                  <a:ext uri="{FF2B5EF4-FFF2-40B4-BE49-F238E27FC236}">
                    <a16:creationId xmlns="" xmlns:a16="http://schemas.microsoft.com/office/drawing/2014/main" id="{45C4ECDB-F43C-574C-91EF-CD1824C8B7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60785" y="4450399"/>
                <a:ext cx="959472" cy="992098"/>
              </a:xfrm>
              <a:prstGeom prst="rect">
                <a:avLst/>
              </a:prstGeom>
            </p:spPr>
          </p:pic>
          <p:pic>
            <p:nvPicPr>
              <p:cNvPr id="23" name="圖片 22">
                <a:extLst>
                  <a:ext uri="{FF2B5EF4-FFF2-40B4-BE49-F238E27FC236}">
                    <a16:creationId xmlns="" xmlns:a16="http://schemas.microsoft.com/office/drawing/2014/main" id="{360E93FB-4847-DA4D-8DAA-7E7A37DC27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60786" y="5405589"/>
                <a:ext cx="959471" cy="992098"/>
              </a:xfrm>
              <a:prstGeom prst="rect">
                <a:avLst/>
              </a:prstGeom>
            </p:spPr>
          </p:pic>
          <p:cxnSp>
            <p:nvCxnSpPr>
              <p:cNvPr id="24" name="直線箭頭接點 23">
                <a:extLst>
                  <a:ext uri="{FF2B5EF4-FFF2-40B4-BE49-F238E27FC236}">
                    <a16:creationId xmlns="" xmlns:a16="http://schemas.microsoft.com/office/drawing/2014/main" id="{8E63D5CA-1019-6147-9AEF-CE754786E62B}"/>
                  </a:ext>
                </a:extLst>
              </p:cNvPr>
              <p:cNvCxnSpPr>
                <a:cxnSpLocks/>
              </p:cNvCxnSpPr>
              <p:nvPr/>
            </p:nvCxnSpPr>
            <p:spPr>
              <a:xfrm>
                <a:off x="4371917" y="4891970"/>
                <a:ext cx="1025478" cy="1126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線箭頭接點 24">
                <a:extLst>
                  <a:ext uri="{FF2B5EF4-FFF2-40B4-BE49-F238E27FC236}">
                    <a16:creationId xmlns="" xmlns:a16="http://schemas.microsoft.com/office/drawing/2014/main" id="{56A8DF57-5D75-2943-8769-84EF1B308B7A}"/>
                  </a:ext>
                </a:extLst>
              </p:cNvPr>
              <p:cNvCxnSpPr>
                <a:cxnSpLocks/>
              </p:cNvCxnSpPr>
              <p:nvPr/>
            </p:nvCxnSpPr>
            <p:spPr>
              <a:xfrm>
                <a:off x="4369739" y="4904574"/>
                <a:ext cx="0" cy="103951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文字方塊 25">
                <a:extLst>
                  <a:ext uri="{FF2B5EF4-FFF2-40B4-BE49-F238E27FC236}">
                    <a16:creationId xmlns="" xmlns:a16="http://schemas.microsoft.com/office/drawing/2014/main" id="{BE1B54CF-AF31-5D4A-A762-32E64F0456FC}"/>
                  </a:ext>
                </a:extLst>
              </p:cNvPr>
              <p:cNvSpPr txBox="1"/>
              <p:nvPr/>
            </p:nvSpPr>
            <p:spPr>
              <a:xfrm>
                <a:off x="4586785" y="4720341"/>
                <a:ext cx="919611" cy="276999"/>
              </a:xfrm>
              <a:prstGeom prst="rect">
                <a:avLst/>
              </a:prstGeom>
              <a:noFill/>
            </p:spPr>
            <p:txBody>
              <a:bodyPr wrap="none" rtlCol="0">
                <a:spAutoFit/>
              </a:bodyPr>
              <a:lstStyle/>
              <a:p>
                <a:r>
                  <a:rPr kumimoji="1" lang="en-US" altLang="zh-TW" sz="1200" dirty="0"/>
                  <a:t>parameter1</a:t>
                </a:r>
                <a:endParaRPr kumimoji="1" lang="zh-TW" altLang="en-US" sz="1200" dirty="0"/>
              </a:p>
            </p:txBody>
          </p:sp>
          <p:sp>
            <p:nvSpPr>
              <p:cNvPr id="27" name="文字方塊 26">
                <a:extLst>
                  <a:ext uri="{FF2B5EF4-FFF2-40B4-BE49-F238E27FC236}">
                    <a16:creationId xmlns="" xmlns:a16="http://schemas.microsoft.com/office/drawing/2014/main" id="{BEA963CA-FD93-D94E-9F4B-22341350BC7C}"/>
                  </a:ext>
                </a:extLst>
              </p:cNvPr>
              <p:cNvSpPr txBox="1"/>
              <p:nvPr/>
            </p:nvSpPr>
            <p:spPr>
              <a:xfrm rot="16200000">
                <a:off x="3841373" y="5145159"/>
                <a:ext cx="919611" cy="276999"/>
              </a:xfrm>
              <a:prstGeom prst="rect">
                <a:avLst/>
              </a:prstGeom>
              <a:noFill/>
            </p:spPr>
            <p:txBody>
              <a:bodyPr wrap="none" rtlCol="0">
                <a:spAutoFit/>
              </a:bodyPr>
              <a:lstStyle/>
              <a:p>
                <a:r>
                  <a:rPr kumimoji="1" lang="en-US" altLang="zh-TW" sz="1200" dirty="0"/>
                  <a:t>parameter2</a:t>
                </a:r>
                <a:endParaRPr kumimoji="1" lang="zh-TW" altLang="en-US" sz="1200" dirty="0"/>
              </a:p>
            </p:txBody>
          </p:sp>
        </p:grpSp>
        <p:pic>
          <p:nvPicPr>
            <p:cNvPr id="5" name="圖片 4">
              <a:extLst>
                <a:ext uri="{FF2B5EF4-FFF2-40B4-BE49-F238E27FC236}">
                  <a16:creationId xmlns="" xmlns:a16="http://schemas.microsoft.com/office/drawing/2014/main" id="{22E95C82-CF87-924E-BAAC-999ACDFD8273}"/>
                </a:ext>
              </a:extLst>
            </p:cNvPr>
            <p:cNvPicPr>
              <a:picLocks noChangeAspect="1"/>
            </p:cNvPicPr>
            <p:nvPr/>
          </p:nvPicPr>
          <p:blipFill>
            <a:blip r:embed="rId5"/>
            <a:stretch>
              <a:fillRect/>
            </a:stretch>
          </p:blipFill>
          <p:spPr>
            <a:xfrm>
              <a:off x="5617183" y="4869386"/>
              <a:ext cx="1455416" cy="976849"/>
            </a:xfrm>
            <a:prstGeom prst="rect">
              <a:avLst/>
            </a:prstGeom>
          </p:spPr>
        </p:pic>
      </p:grpSp>
    </p:spTree>
    <p:extLst>
      <p:ext uri="{BB962C8B-B14F-4D97-AF65-F5344CB8AC3E}">
        <p14:creationId xmlns:p14="http://schemas.microsoft.com/office/powerpoint/2010/main" val="1993098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5DEDB084-36CE-9C4D-8701-1FE302471E12}"/>
              </a:ext>
            </a:extLst>
          </p:cNvPr>
          <p:cNvSpPr>
            <a:spLocks noGrp="1"/>
          </p:cNvSpPr>
          <p:nvPr>
            <p:ph type="title"/>
          </p:nvPr>
        </p:nvSpPr>
        <p:spPr/>
        <p:txBody>
          <a:bodyPr/>
          <a:lstStyle/>
          <a:p>
            <a:endParaRPr kumimoji="1" lang="zh-TW" altLang="en-US"/>
          </a:p>
        </p:txBody>
      </p:sp>
      <p:sp>
        <p:nvSpPr>
          <p:cNvPr id="3" name="內容版面配置區 2">
            <a:extLst>
              <a:ext uri="{FF2B5EF4-FFF2-40B4-BE49-F238E27FC236}">
                <a16:creationId xmlns="" xmlns:a16="http://schemas.microsoft.com/office/drawing/2014/main" id="{A3DB9104-788C-D94E-97E9-5A9566DF5E9D}"/>
              </a:ext>
            </a:extLst>
          </p:cNvPr>
          <p:cNvSpPr>
            <a:spLocks noGrp="1"/>
          </p:cNvSpPr>
          <p:nvPr>
            <p:ph idx="1"/>
          </p:nvPr>
        </p:nvSpPr>
        <p:spPr/>
        <p:txBody>
          <a:bodyPr/>
          <a:lstStyle/>
          <a:p>
            <a:endParaRPr kumimoji="1" lang="zh-TW" altLang="en-US"/>
          </a:p>
        </p:txBody>
      </p:sp>
      <p:sp>
        <p:nvSpPr>
          <p:cNvPr id="4" name="投影片編號版面配置區 3">
            <a:extLst>
              <a:ext uri="{FF2B5EF4-FFF2-40B4-BE49-F238E27FC236}">
                <a16:creationId xmlns="" xmlns:a16="http://schemas.microsoft.com/office/drawing/2014/main" id="{E7B89FC1-13CB-A44D-ADB6-F051CA4B681A}"/>
              </a:ext>
            </a:extLst>
          </p:cNvPr>
          <p:cNvSpPr>
            <a:spLocks noGrp="1"/>
          </p:cNvSpPr>
          <p:nvPr>
            <p:ph type="sldNum" sz="quarter" idx="4294967295"/>
          </p:nvPr>
        </p:nvSpPr>
        <p:spPr>
          <a:xfrm>
            <a:off x="5859065" y="6381969"/>
            <a:ext cx="473869" cy="365125"/>
          </a:xfrm>
        </p:spPr>
        <p:txBody>
          <a:bodyPr/>
          <a:lstStyle/>
          <a:p>
            <a:fld id="{82D5D661-B195-436B-ACF4-1B9CC4C34BFC}" type="slidenum">
              <a:rPr lang="en-US" smtClean="0"/>
              <a:pPr/>
              <a:t>32</a:t>
            </a:fld>
            <a:endParaRPr lang="en-US" dirty="0"/>
          </a:p>
        </p:txBody>
      </p:sp>
      <p:pic>
        <p:nvPicPr>
          <p:cNvPr id="5" name="圖片 4">
            <a:extLst>
              <a:ext uri="{FF2B5EF4-FFF2-40B4-BE49-F238E27FC236}">
                <a16:creationId xmlns="" xmlns:a16="http://schemas.microsoft.com/office/drawing/2014/main" id="{65C24506-644B-924F-AD26-71E1653C8D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31204" y="-53408"/>
            <a:ext cx="9149637" cy="6858000"/>
          </a:xfrm>
          <a:prstGeom prst="rect">
            <a:avLst/>
          </a:prstGeom>
        </p:spPr>
      </p:pic>
      <p:pic>
        <p:nvPicPr>
          <p:cNvPr id="6" name="圖片 5">
            <a:extLst>
              <a:ext uri="{FF2B5EF4-FFF2-40B4-BE49-F238E27FC236}">
                <a16:creationId xmlns="" xmlns:a16="http://schemas.microsoft.com/office/drawing/2014/main" id="{FC9D79F9-01E1-BA4C-B60C-58CA947375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9973" y="94806"/>
            <a:ext cx="9149637" cy="6858000"/>
          </a:xfrm>
          <a:prstGeom prst="rect">
            <a:avLst/>
          </a:prstGeom>
        </p:spPr>
      </p:pic>
    </p:spTree>
    <p:extLst>
      <p:ext uri="{BB962C8B-B14F-4D97-AF65-F5344CB8AC3E}">
        <p14:creationId xmlns:p14="http://schemas.microsoft.com/office/powerpoint/2010/main" val="310928672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19FA4B2B-2FB4-C240-A855-956D2755559B}"/>
              </a:ext>
            </a:extLst>
          </p:cNvPr>
          <p:cNvSpPr>
            <a:spLocks noGrp="1"/>
          </p:cNvSpPr>
          <p:nvPr>
            <p:ph type="title"/>
          </p:nvPr>
        </p:nvSpPr>
        <p:spPr/>
        <p:txBody>
          <a:bodyPr/>
          <a:lstStyle/>
          <a:p>
            <a:r>
              <a:rPr kumimoji="1" lang="en-US" altLang="zh-TW" dirty="0">
                <a:ea typeface="新細明體"/>
              </a:rPr>
              <a:t>Reconstruction</a:t>
            </a:r>
            <a:endParaRPr kumimoji="1"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 xmlns:a16="http://schemas.microsoft.com/office/drawing/2014/main" id="{9D0356F8-A53B-374A-968D-FBC90323C204}"/>
                  </a:ext>
                </a:extLst>
              </p:cNvPr>
              <p:cNvSpPr>
                <a:spLocks noGrp="1"/>
              </p:cNvSpPr>
              <p:nvPr>
                <p:ph idx="1"/>
              </p:nvPr>
            </p:nvSpPr>
            <p:spPr>
              <a:xfrm>
                <a:off x="525612" y="1557584"/>
                <a:ext cx="11107588" cy="2190904"/>
              </a:xfrm>
            </p:spPr>
            <p:txBody>
              <a:bodyPr vert="horz" lIns="91440" tIns="45720" rIns="91440" bIns="45720" rtlCol="0" anchor="t">
                <a:normAutofit fontScale="85000" lnSpcReduction="20000"/>
              </a:bodyPr>
              <a:lstStyle/>
              <a:p>
                <a:r>
                  <a:rPr lang="en-US" altLang="zh-TW" dirty="0">
                    <a:ea typeface="Cambria Math" panose="02040503050406030204" pitchFamily="18" charset="0"/>
                    <a:cs typeface="Calibri"/>
                  </a:rPr>
                  <a:t>Redraw samples from </a:t>
                </a:r>
                <a14:m>
                  <m:oMath xmlns:m="http://schemas.openxmlformats.org/officeDocument/2006/math">
                    <m:sSup>
                      <m:sSupPr>
                        <m:ctrlPr>
                          <a:rPr lang="en-US" altLang="zh-TW" i="1">
                            <a:latin typeface="Cambria Math" charset="0"/>
                            <a:ea typeface="Cambria Math" panose="02040503050406030204" pitchFamily="18" charset="0"/>
                            <a:cs typeface="Calibri"/>
                          </a:rPr>
                        </m:ctrlPr>
                      </m:sSupPr>
                      <m:e>
                        <m:r>
                          <a:rPr lang="en-US" altLang="zh-TW" i="1">
                            <a:latin typeface="Cambria Math" panose="02040503050406030204" pitchFamily="18" charset="0"/>
                            <a:ea typeface="Cambria Math" panose="02040503050406030204" pitchFamily="18" charset="0"/>
                            <a:cs typeface="Calibri"/>
                          </a:rPr>
                          <m:t>𝐺</m:t>
                        </m:r>
                      </m:e>
                      <m:sup/>
                    </m:sSup>
                  </m:oMath>
                </a14:m>
                <a:endParaRPr lang="en-US" altLang="zh-TW" dirty="0">
                  <a:ea typeface="Cambria Math" panose="02040503050406030204" pitchFamily="18" charset="0"/>
                  <a:cs typeface="Calibri"/>
                </a:endParaRPr>
              </a:p>
              <a:p>
                <a:r>
                  <a:rPr lang="en-US" altLang="zh-TW" dirty="0">
                    <a:ea typeface="Cambria Math" panose="02040503050406030204" pitchFamily="18" charset="0"/>
                    <a:cs typeface="Calibri"/>
                  </a:rPr>
                  <a:t>Determine locations of redrawn samples in the reconstructed space of a sub-block</a:t>
                </a:r>
              </a:p>
              <a:p>
                <a:pPr lvl="1"/>
                <a:r>
                  <a:rPr lang="en-US" altLang="zh-TW" dirty="0">
                    <a:ea typeface="Cambria Math" panose="02040503050406030204" pitchFamily="18" charset="0"/>
                    <a:cs typeface="Calibri"/>
                  </a:rPr>
                  <a:t>Make the relative local pattern of reconstructed sub-block is as similar as possible to </a:t>
                </a:r>
                <a14:m>
                  <m:oMath xmlns:m="http://schemas.openxmlformats.org/officeDocument/2006/math">
                    <m:r>
                      <a:rPr lang="en-US" altLang="zh-TW" b="0" i="1" smtClean="0">
                        <a:latin typeface="Cambria Math" charset="0"/>
                        <a:ea typeface="Cambria Math" panose="02040503050406030204" pitchFamily="18" charset="0"/>
                        <a:cs typeface="Calibri"/>
                      </a:rPr>
                      <m:t>𝑃</m:t>
                    </m:r>
                  </m:oMath>
                </a14:m>
                <a:endParaRPr lang="en-US" altLang="zh-TW" dirty="0">
                  <a:ea typeface="Cambria Math" panose="02040503050406030204" pitchFamily="18" charset="0"/>
                  <a:cs typeface="Calibri"/>
                </a:endParaRPr>
              </a:p>
              <a:p>
                <a:pPr lvl="1"/>
                <a14:m>
                  <m:oMath xmlns:m="http://schemas.openxmlformats.org/officeDocument/2006/math">
                    <m:r>
                      <a:rPr lang="en-US" altLang="zh-TW" b="0" i="1" smtClean="0">
                        <a:latin typeface="Cambria Math" charset="0"/>
                        <a:ea typeface="Cambria Math" panose="02040503050406030204" pitchFamily="18" charset="0"/>
                        <a:cs typeface="Calibri"/>
                      </a:rPr>
                      <m:t>𝑙𝑜𝑐</m:t>
                    </m:r>
                    <m:d>
                      <m:dPr>
                        <m:ctrlPr>
                          <a:rPr lang="en-US" altLang="zh-TW" b="0" i="1" smtClean="0">
                            <a:latin typeface="Cambria Math" charset="0"/>
                            <a:ea typeface="Cambria Math" panose="02040503050406030204" pitchFamily="18" charset="0"/>
                            <a:cs typeface="Calibri"/>
                          </a:rPr>
                        </m:ctrlPr>
                      </m:dPr>
                      <m:e>
                        <m:r>
                          <a:rPr lang="en-US" altLang="zh-TW" b="0" i="1" smtClean="0">
                            <a:latin typeface="Cambria Math" panose="02040503050406030204" pitchFamily="18" charset="0"/>
                            <a:ea typeface="Cambria Math" panose="02040503050406030204" pitchFamily="18" charset="0"/>
                            <a:cs typeface="Calibri"/>
                          </a:rPr>
                          <m:t>𝑠</m:t>
                        </m:r>
                      </m:e>
                    </m:d>
                    <m:r>
                      <a:rPr lang="en-US" altLang="zh-TW" b="0" i="1" smtClean="0">
                        <a:latin typeface="Cambria Math" panose="02040503050406030204" pitchFamily="18" charset="0"/>
                        <a:ea typeface="Cambria Math" panose="02040503050406030204" pitchFamily="18" charset="0"/>
                        <a:cs typeface="Calibri"/>
                      </a:rPr>
                      <m:t>=</m:t>
                    </m:r>
                    <m:sSubSup>
                      <m:sSubSupPr>
                        <m:ctrlPr>
                          <a:rPr lang="en-US" altLang="zh-TW" b="0" i="1" smtClean="0">
                            <a:latin typeface="Cambria Math" charset="0"/>
                            <a:ea typeface="Cambria Math" panose="02040503050406030204" pitchFamily="18" charset="0"/>
                            <a:cs typeface="Calibri"/>
                          </a:rPr>
                        </m:ctrlPr>
                      </m:sSubSupPr>
                      <m:e>
                        <m:r>
                          <a:rPr lang="en-US" altLang="zh-TW" b="0" i="1" smtClean="0">
                            <a:latin typeface="Cambria Math" panose="02040503050406030204" pitchFamily="18" charset="0"/>
                            <a:ea typeface="Cambria Math" panose="02040503050406030204" pitchFamily="18" charset="0"/>
                            <a:cs typeface="Calibri"/>
                          </a:rPr>
                          <m:t>𝑃</m:t>
                        </m:r>
                      </m:e>
                      <m:sub>
                        <m:r>
                          <a:rPr lang="en-US" altLang="zh-TW" b="0" i="1" smtClean="0">
                            <a:latin typeface="Cambria Math" panose="02040503050406030204" pitchFamily="18" charset="0"/>
                            <a:ea typeface="Cambria Math" panose="02040503050406030204" pitchFamily="18" charset="0"/>
                            <a:cs typeface="Calibri"/>
                          </a:rPr>
                          <m:t>𝑟𝑎𝑛𝑘</m:t>
                        </m:r>
                      </m:sub>
                      <m:sup>
                        <m:r>
                          <a:rPr lang="en-US" altLang="zh-TW" b="0" i="1" smtClean="0">
                            <a:latin typeface="Cambria Math" panose="02040503050406030204" pitchFamily="18" charset="0"/>
                            <a:ea typeface="Cambria Math" panose="02040503050406030204" pitchFamily="18" charset="0"/>
                            <a:cs typeface="Calibri"/>
                          </a:rPr>
                          <m:t>𝑙𝑜𝑐</m:t>
                        </m:r>
                      </m:sup>
                    </m:sSubSup>
                    <m:d>
                      <m:dPr>
                        <m:ctrlPr>
                          <a:rPr lang="en-US" altLang="zh-TW" b="0" i="1" smtClean="0">
                            <a:latin typeface="Cambria Math" charset="0"/>
                            <a:ea typeface="Cambria Math" panose="02040503050406030204" pitchFamily="18" charset="0"/>
                            <a:cs typeface="Calibri"/>
                          </a:rPr>
                        </m:ctrlPr>
                      </m:dPr>
                      <m:e>
                        <m:r>
                          <a:rPr lang="en-US" altLang="zh-TW" b="0" i="1" smtClean="0">
                            <a:latin typeface="Cambria Math" panose="02040503050406030204" pitchFamily="18" charset="0"/>
                            <a:ea typeface="Cambria Math" panose="02040503050406030204" pitchFamily="18" charset="0"/>
                            <a:cs typeface="Calibri"/>
                          </a:rPr>
                          <m:t> </m:t>
                        </m:r>
                        <m:sSup>
                          <m:sSupPr>
                            <m:ctrlPr>
                              <a:rPr lang="en-US" altLang="zh-TW" b="0" i="1" smtClean="0">
                                <a:latin typeface="Cambria Math" charset="0"/>
                                <a:ea typeface="Cambria Math" panose="02040503050406030204" pitchFamily="18" charset="0"/>
                                <a:cs typeface="Calibri"/>
                              </a:rPr>
                            </m:ctrlPr>
                          </m:sSupPr>
                          <m:e>
                            <m:r>
                              <a:rPr lang="en-US" altLang="zh-TW" b="0" i="1" smtClean="0">
                                <a:latin typeface="Cambria Math" panose="02040503050406030204" pitchFamily="18" charset="0"/>
                                <a:ea typeface="Cambria Math" panose="02040503050406030204" pitchFamily="18" charset="0"/>
                                <a:cs typeface="Calibri"/>
                              </a:rPr>
                              <m:t>𝐺</m:t>
                            </m:r>
                          </m:e>
                          <m:sup>
                            <m:r>
                              <a:rPr lang="en-US" altLang="zh-TW" b="0" i="1" smtClean="0">
                                <a:latin typeface="Cambria Math" panose="02040503050406030204" pitchFamily="18" charset="0"/>
                                <a:ea typeface="Cambria Math" panose="02040503050406030204" pitchFamily="18" charset="0"/>
                                <a:cs typeface="Calibri"/>
                              </a:rPr>
                              <m:t>𝑟𝑎𝑛𝑘</m:t>
                            </m:r>
                          </m:sup>
                        </m:sSup>
                        <m:d>
                          <m:dPr>
                            <m:ctrlPr>
                              <a:rPr lang="en-US" altLang="zh-TW" b="0" i="1" smtClean="0">
                                <a:latin typeface="Cambria Math" charset="0"/>
                                <a:ea typeface="Cambria Math" panose="02040503050406030204" pitchFamily="18" charset="0"/>
                                <a:cs typeface="Calibri"/>
                              </a:rPr>
                            </m:ctrlPr>
                          </m:dPr>
                          <m:e>
                            <m:r>
                              <a:rPr lang="en-US" altLang="zh-TW" b="0" i="1" smtClean="0">
                                <a:latin typeface="Cambria Math" panose="02040503050406030204" pitchFamily="18" charset="0"/>
                                <a:ea typeface="Cambria Math" panose="02040503050406030204" pitchFamily="18" charset="0"/>
                                <a:cs typeface="Calibri"/>
                              </a:rPr>
                              <m:t>𝑠</m:t>
                            </m:r>
                          </m:e>
                        </m:d>
                      </m:e>
                    </m:d>
                  </m:oMath>
                </a14:m>
                <a:endParaRPr lang="en-US" altLang="zh-TW" b="0" dirty="0">
                  <a:latin typeface="Calibri"/>
                  <a:ea typeface="Cambria Math" panose="02040503050406030204" pitchFamily="18" charset="0"/>
                  <a:cs typeface="Calibri"/>
                </a:endParaRPr>
              </a:p>
              <a:p>
                <a:pPr lvl="2"/>
                <a14:m>
                  <m:oMath xmlns:m="http://schemas.openxmlformats.org/officeDocument/2006/math">
                    <m:r>
                      <a:rPr lang="en-US" altLang="zh-TW" b="0" i="1" smtClean="0">
                        <a:latin typeface="Cambria Math" charset="0"/>
                        <a:ea typeface="Cambria Math" panose="02040503050406030204" pitchFamily="18" charset="0"/>
                        <a:cs typeface="Calibri"/>
                      </a:rPr>
                      <m:t>𝑙𝑜𝑐</m:t>
                    </m:r>
                    <m:d>
                      <m:dPr>
                        <m:ctrlPr>
                          <a:rPr lang="en-US" altLang="zh-TW" i="1">
                            <a:latin typeface="Cambria Math" charset="0"/>
                            <a:ea typeface="Cambria Math" panose="02040503050406030204" pitchFamily="18" charset="0"/>
                            <a:cs typeface="Calibri"/>
                          </a:rPr>
                        </m:ctrlPr>
                      </m:dPr>
                      <m:e>
                        <m:r>
                          <a:rPr lang="en-US" altLang="zh-TW" i="1">
                            <a:latin typeface="Cambria Math" panose="02040503050406030204" pitchFamily="18" charset="0"/>
                            <a:ea typeface="Cambria Math" panose="02040503050406030204" pitchFamily="18" charset="0"/>
                            <a:cs typeface="Calibri"/>
                          </a:rPr>
                          <m:t>𝑠</m:t>
                        </m:r>
                      </m:e>
                    </m:d>
                  </m:oMath>
                </a14:m>
                <a:r>
                  <a:rPr lang="en-US" altLang="zh-TW" dirty="0">
                    <a:ea typeface="新細明體"/>
                    <a:cs typeface="Calibri"/>
                  </a:rPr>
                  <a:t>: the location to place the sample </a:t>
                </a:r>
                <a14:m>
                  <m:oMath xmlns:m="http://schemas.openxmlformats.org/officeDocument/2006/math">
                    <m:r>
                      <a:rPr lang="en-US" altLang="zh-TW" i="1">
                        <a:latin typeface="Cambria Math" panose="02040503050406030204" pitchFamily="18" charset="0"/>
                        <a:ea typeface="Cambria Math" panose="02040503050406030204" pitchFamily="18" charset="0"/>
                        <a:cs typeface="Calibri"/>
                      </a:rPr>
                      <m:t>𝑠</m:t>
                    </m:r>
                    <m:r>
                      <a:rPr lang="en-US" altLang="zh-TW" i="1">
                        <a:latin typeface="Cambria Math" panose="02040503050406030204" pitchFamily="18" charset="0"/>
                        <a:ea typeface="Cambria Math" panose="02040503050406030204" pitchFamily="18" charset="0"/>
                        <a:cs typeface="Calibri"/>
                      </a:rPr>
                      <m:t> </m:t>
                    </m:r>
                  </m:oMath>
                </a14:m>
                <a:endParaRPr lang="en-US" altLang="zh-TW" i="1" dirty="0">
                  <a:latin typeface="Cambria Math" charset="0"/>
                  <a:ea typeface="新細明體"/>
                  <a:cs typeface="Calibri"/>
                </a:endParaRPr>
              </a:p>
              <a:p>
                <a:pPr lvl="2"/>
                <a14:m>
                  <m:oMath xmlns:m="http://schemas.openxmlformats.org/officeDocument/2006/math">
                    <m:sSup>
                      <m:sSupPr>
                        <m:ctrlPr>
                          <a:rPr lang="en-US" altLang="zh-TW" i="1" smtClean="0">
                            <a:latin typeface="Cambria Math" charset="0"/>
                            <a:ea typeface="新細明體"/>
                            <a:cs typeface="Calibri"/>
                          </a:rPr>
                        </m:ctrlPr>
                      </m:sSupPr>
                      <m:e>
                        <m:r>
                          <a:rPr lang="en-US" altLang="zh-TW" b="0" i="1" smtClean="0">
                            <a:latin typeface="Cambria Math" panose="02040503050406030204" pitchFamily="18" charset="0"/>
                            <a:ea typeface="新細明體"/>
                            <a:cs typeface="Calibri"/>
                          </a:rPr>
                          <m:t>𝐺</m:t>
                        </m:r>
                      </m:e>
                      <m:sup>
                        <m:r>
                          <a:rPr lang="en-US" altLang="zh-TW" b="0" i="1" smtClean="0">
                            <a:latin typeface="Cambria Math" panose="02040503050406030204" pitchFamily="18" charset="0"/>
                            <a:ea typeface="新細明體"/>
                            <a:cs typeface="Calibri"/>
                          </a:rPr>
                          <m:t>𝑟𝑎𝑛𝑘</m:t>
                        </m:r>
                      </m:sup>
                    </m:sSup>
                  </m:oMath>
                </a14:m>
                <a:r>
                  <a:rPr lang="en-US" altLang="zh-TW" dirty="0">
                    <a:latin typeface="Calibri"/>
                    <a:ea typeface="新細明體"/>
                    <a:cs typeface="Calibri"/>
                  </a:rPr>
                  <a:t>: rank by data value of all redrawn samples from </a:t>
                </a:r>
                <a14:m>
                  <m:oMath xmlns:m="http://schemas.openxmlformats.org/officeDocument/2006/math">
                    <m:r>
                      <a:rPr lang="en-US" altLang="zh-TW" b="0" i="1" smtClean="0">
                        <a:latin typeface="Cambria Math" panose="02040503050406030204" pitchFamily="18" charset="0"/>
                        <a:ea typeface="新細明體"/>
                        <a:cs typeface="Calibri"/>
                      </a:rPr>
                      <m:t>𝐺</m:t>
                    </m:r>
                  </m:oMath>
                </a14:m>
                <a:endParaRPr lang="en-US" altLang="zh-TW" dirty="0">
                  <a:latin typeface="Calibri"/>
                  <a:ea typeface="新細明體"/>
                  <a:cs typeface="Calibri"/>
                </a:endParaRPr>
              </a:p>
              <a:p>
                <a:pPr lvl="2"/>
                <a14:m>
                  <m:oMath xmlns:m="http://schemas.openxmlformats.org/officeDocument/2006/math">
                    <m:sSubSup>
                      <m:sSubSupPr>
                        <m:ctrlPr>
                          <a:rPr lang="en-US" altLang="zh-TW" i="1" smtClean="0">
                            <a:latin typeface="Cambria Math" charset="0"/>
                            <a:ea typeface="新細明體"/>
                            <a:cs typeface="Calibri"/>
                          </a:rPr>
                        </m:ctrlPr>
                      </m:sSubSupPr>
                      <m:e>
                        <m:r>
                          <a:rPr lang="en-US" altLang="zh-TW" b="0" i="1" smtClean="0">
                            <a:latin typeface="Cambria Math" panose="02040503050406030204" pitchFamily="18" charset="0"/>
                            <a:ea typeface="新細明體"/>
                            <a:cs typeface="Calibri"/>
                          </a:rPr>
                          <m:t>𝑃</m:t>
                        </m:r>
                      </m:e>
                      <m:sub>
                        <m:r>
                          <a:rPr lang="en-US" altLang="zh-TW" b="0" i="1" smtClean="0">
                            <a:latin typeface="Cambria Math" panose="02040503050406030204" pitchFamily="18" charset="0"/>
                            <a:ea typeface="新細明體"/>
                            <a:cs typeface="Calibri"/>
                          </a:rPr>
                          <m:t>𝑟𝑎𝑛𝑘</m:t>
                        </m:r>
                      </m:sub>
                      <m:sup>
                        <m:r>
                          <a:rPr lang="en-US" altLang="zh-TW" b="0" i="1" smtClean="0">
                            <a:latin typeface="Cambria Math" panose="02040503050406030204" pitchFamily="18" charset="0"/>
                            <a:ea typeface="新細明體"/>
                            <a:cs typeface="Calibri"/>
                          </a:rPr>
                          <m:t>𝑙𝑜𝑐</m:t>
                        </m:r>
                      </m:sup>
                    </m:sSubSup>
                    <m:r>
                      <a:rPr lang="en-US" altLang="zh-TW" b="0" i="1" smtClean="0">
                        <a:latin typeface="Cambria Math" panose="02040503050406030204" pitchFamily="18" charset="0"/>
                        <a:ea typeface="新細明體"/>
                        <a:cs typeface="Calibri"/>
                      </a:rPr>
                      <m:t>(</m:t>
                    </m:r>
                    <m:r>
                      <a:rPr lang="en-US" altLang="zh-TW" b="0" i="1" smtClean="0">
                        <a:latin typeface="Cambria Math" panose="02040503050406030204" pitchFamily="18" charset="0"/>
                        <a:ea typeface="新細明體"/>
                        <a:cs typeface="Calibri"/>
                      </a:rPr>
                      <m:t>𝑖</m:t>
                    </m:r>
                    <m:r>
                      <a:rPr lang="en-US" altLang="zh-TW" b="0" i="1" smtClean="0">
                        <a:latin typeface="Cambria Math" panose="02040503050406030204" pitchFamily="18" charset="0"/>
                        <a:ea typeface="新細明體"/>
                        <a:cs typeface="Calibri"/>
                      </a:rPr>
                      <m:t>)</m:t>
                    </m:r>
                  </m:oMath>
                </a14:m>
                <a:r>
                  <a:rPr lang="en-US" altLang="zh-TW" dirty="0">
                    <a:latin typeface="Calibri"/>
                    <a:ea typeface="新細明體"/>
                    <a:cs typeface="Calibri"/>
                  </a:rPr>
                  <a:t>:  the location of the value whose rank by value is </a:t>
                </a:r>
                <a14:m>
                  <m:oMath xmlns:m="http://schemas.openxmlformats.org/officeDocument/2006/math">
                    <m:r>
                      <a:rPr lang="en-US" altLang="zh-TW" b="0" i="1" smtClean="0">
                        <a:latin typeface="Cambria Math" panose="02040503050406030204" pitchFamily="18" charset="0"/>
                        <a:ea typeface="新細明體"/>
                        <a:cs typeface="Calibri"/>
                      </a:rPr>
                      <m:t>𝑖</m:t>
                    </m:r>
                  </m:oMath>
                </a14:m>
                <a:r>
                  <a:rPr lang="en-US" altLang="zh-TW" dirty="0">
                    <a:latin typeface="Calibri"/>
                    <a:ea typeface="新細明體"/>
                    <a:cs typeface="Calibri"/>
                  </a:rPr>
                  <a:t> in the selected prior knowledge block</a:t>
                </a:r>
              </a:p>
              <a:p>
                <a:endParaRPr lang="en-US" altLang="zh-TW" dirty="0">
                  <a:latin typeface="Calibri"/>
                  <a:ea typeface="新細明體"/>
                  <a:cs typeface="Calibri"/>
                </a:endParaRPr>
              </a:p>
              <a:p>
                <a:pPr marL="0" indent="0">
                  <a:buNone/>
                </a:pPr>
                <a:endParaRPr lang="zh-TW" altLang="en-US" dirty="0">
                  <a:latin typeface="Calibri"/>
                  <a:cs typeface="Calibri"/>
                </a:endParaRPr>
              </a:p>
            </p:txBody>
          </p:sp>
        </mc:Choice>
        <mc:Fallback xmlns="">
          <p:sp>
            <p:nvSpPr>
              <p:cNvPr id="3" name="內容版面配置區 2">
                <a:extLst>
                  <a:ext uri="{FF2B5EF4-FFF2-40B4-BE49-F238E27FC236}">
                    <a16:creationId xmlns="" xmlns:a16="http://schemas.microsoft.com/office/drawing/2014/main" xmlns:a14="http://schemas.microsoft.com/office/drawing/2010/main" id="{9D0356F8-A53B-374A-968D-FBC90323C204}"/>
                  </a:ext>
                </a:extLst>
              </p:cNvPr>
              <p:cNvSpPr>
                <a:spLocks noGrp="1" noRot="1" noChangeAspect="1" noMove="1" noResize="1" noEditPoints="1" noAdjustHandles="1" noChangeArrowheads="1" noChangeShapeType="1" noTextEdit="1"/>
              </p:cNvSpPr>
              <p:nvPr>
                <p:ph idx="1"/>
              </p:nvPr>
            </p:nvSpPr>
            <p:spPr>
              <a:xfrm>
                <a:off x="525612" y="1557584"/>
                <a:ext cx="11107588" cy="2190904"/>
              </a:xfrm>
              <a:blipFill rotWithShape="0">
                <a:blip r:embed="rId3"/>
                <a:stretch>
                  <a:fillRect l="-604" t="-5292" b="-3621"/>
                </a:stretch>
              </a:blipFill>
            </p:spPr>
            <p:txBody>
              <a:bodyPr/>
              <a:lstStyle/>
              <a:p>
                <a:r>
                  <a:rPr lang="zh-TW" altLang="en-US">
                    <a:noFill/>
                  </a:rPr>
                  <a:t> </a:t>
                </a:r>
              </a:p>
            </p:txBody>
          </p:sp>
        </mc:Fallback>
      </mc:AlternateContent>
      <p:grpSp>
        <p:nvGrpSpPr>
          <p:cNvPr id="4" name="群組 3">
            <a:extLst>
              <a:ext uri="{FF2B5EF4-FFF2-40B4-BE49-F238E27FC236}">
                <a16:creationId xmlns="" xmlns:a16="http://schemas.microsoft.com/office/drawing/2014/main" id="{4EFACE68-5B41-EA46-AAFB-CBE0FDB2CEF4}"/>
              </a:ext>
            </a:extLst>
          </p:cNvPr>
          <p:cNvGrpSpPr/>
          <p:nvPr/>
        </p:nvGrpSpPr>
        <p:grpSpPr>
          <a:xfrm>
            <a:off x="2740014" y="5084725"/>
            <a:ext cx="1581219" cy="939154"/>
            <a:chOff x="5407255" y="3684940"/>
            <a:chExt cx="1581219" cy="939154"/>
          </a:xfrm>
        </p:grpSpPr>
        <p:grpSp>
          <p:nvGrpSpPr>
            <p:cNvPr id="41" name="群組 40">
              <a:extLst>
                <a:ext uri="{FF2B5EF4-FFF2-40B4-BE49-F238E27FC236}">
                  <a16:creationId xmlns="" xmlns:a16="http://schemas.microsoft.com/office/drawing/2014/main" id="{A422A88B-9D2F-A14E-A6A9-DC1EAE33E979}"/>
                </a:ext>
              </a:extLst>
            </p:cNvPr>
            <p:cNvGrpSpPr/>
            <p:nvPr/>
          </p:nvGrpSpPr>
          <p:grpSpPr>
            <a:xfrm>
              <a:off x="6013145" y="3684940"/>
              <a:ext cx="851731" cy="693692"/>
              <a:chOff x="6067301" y="3878308"/>
              <a:chExt cx="1236657" cy="693692"/>
            </a:xfrm>
          </p:grpSpPr>
          <p:grpSp>
            <p:nvGrpSpPr>
              <p:cNvPr id="42" name="群組 41">
                <a:extLst>
                  <a:ext uri="{FF2B5EF4-FFF2-40B4-BE49-F238E27FC236}">
                    <a16:creationId xmlns="" xmlns:a16="http://schemas.microsoft.com/office/drawing/2014/main" id="{282F9F2E-7264-3E4E-A3A8-162B69337F84}"/>
                  </a:ext>
                </a:extLst>
              </p:cNvPr>
              <p:cNvGrpSpPr/>
              <p:nvPr/>
            </p:nvGrpSpPr>
            <p:grpSpPr>
              <a:xfrm>
                <a:off x="6154421" y="3905947"/>
                <a:ext cx="1101558" cy="606822"/>
                <a:chOff x="533400" y="1561480"/>
                <a:chExt cx="5943600" cy="2123877"/>
              </a:xfrm>
            </p:grpSpPr>
            <p:sp>
              <p:nvSpPr>
                <p:cNvPr id="45" name="手繪多邊形 44">
                  <a:extLst>
                    <a:ext uri="{FF2B5EF4-FFF2-40B4-BE49-F238E27FC236}">
                      <a16:creationId xmlns="" xmlns:a16="http://schemas.microsoft.com/office/drawing/2014/main" id="{09AF4B7E-C4F6-BE4A-9EC7-0653AA039C59}"/>
                    </a:ext>
                  </a:extLst>
                </p:cNvPr>
                <p:cNvSpPr/>
                <p:nvPr/>
              </p:nvSpPr>
              <p:spPr>
                <a:xfrm>
                  <a:off x="533400" y="1561480"/>
                  <a:ext cx="3581397" cy="2123877"/>
                </a:xfrm>
                <a:custGeom>
                  <a:avLst/>
                  <a:gdLst>
                    <a:gd name="connsiteX0" fmla="*/ 0 w 6410528"/>
                    <a:gd name="connsiteY0" fmla="*/ 2723750 h 2733478"/>
                    <a:gd name="connsiteX1" fmla="*/ 2033081 w 6410528"/>
                    <a:gd name="connsiteY1" fmla="*/ 1994176 h 2733478"/>
                    <a:gd name="connsiteX2" fmla="*/ 3200400 w 6410528"/>
                    <a:gd name="connsiteY2" fmla="*/ 5 h 2733478"/>
                    <a:gd name="connsiteX3" fmla="*/ 4367719 w 6410528"/>
                    <a:gd name="connsiteY3" fmla="*/ 2013631 h 2733478"/>
                    <a:gd name="connsiteX4" fmla="*/ 6410528 w 6410528"/>
                    <a:gd name="connsiteY4" fmla="*/ 2733478 h 273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0528" h="2733478">
                      <a:moveTo>
                        <a:pt x="0" y="2723750"/>
                      </a:moveTo>
                      <a:cubicBezTo>
                        <a:pt x="749840" y="2585941"/>
                        <a:pt x="1499681" y="2448133"/>
                        <a:pt x="2033081" y="1994176"/>
                      </a:cubicBezTo>
                      <a:cubicBezTo>
                        <a:pt x="2566481" y="1540219"/>
                        <a:pt x="2811294" y="-3237"/>
                        <a:pt x="3200400" y="5"/>
                      </a:cubicBezTo>
                      <a:cubicBezTo>
                        <a:pt x="3589506" y="3247"/>
                        <a:pt x="3832698" y="1558052"/>
                        <a:pt x="4367719" y="2013631"/>
                      </a:cubicBezTo>
                      <a:cubicBezTo>
                        <a:pt x="4902740" y="2469210"/>
                        <a:pt x="6079788" y="2615125"/>
                        <a:pt x="6410528" y="273347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6" name="手繪多邊形 45">
                  <a:extLst>
                    <a:ext uri="{FF2B5EF4-FFF2-40B4-BE49-F238E27FC236}">
                      <a16:creationId xmlns="" xmlns:a16="http://schemas.microsoft.com/office/drawing/2014/main" id="{933D4E69-841B-D04A-B718-20A1F0D0FBCF}"/>
                    </a:ext>
                  </a:extLst>
                </p:cNvPr>
                <p:cNvSpPr/>
                <p:nvPr/>
              </p:nvSpPr>
              <p:spPr>
                <a:xfrm>
                  <a:off x="4088146" y="2871470"/>
                  <a:ext cx="2388854" cy="813886"/>
                </a:xfrm>
                <a:custGeom>
                  <a:avLst/>
                  <a:gdLst>
                    <a:gd name="connsiteX0" fmla="*/ 0 w 6410528"/>
                    <a:gd name="connsiteY0" fmla="*/ 2723750 h 2733478"/>
                    <a:gd name="connsiteX1" fmla="*/ 2033081 w 6410528"/>
                    <a:gd name="connsiteY1" fmla="*/ 1994176 h 2733478"/>
                    <a:gd name="connsiteX2" fmla="*/ 3200400 w 6410528"/>
                    <a:gd name="connsiteY2" fmla="*/ 5 h 2733478"/>
                    <a:gd name="connsiteX3" fmla="*/ 4367719 w 6410528"/>
                    <a:gd name="connsiteY3" fmla="*/ 2013631 h 2733478"/>
                    <a:gd name="connsiteX4" fmla="*/ 6410528 w 6410528"/>
                    <a:gd name="connsiteY4" fmla="*/ 2733478 h 273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0528" h="2733478">
                      <a:moveTo>
                        <a:pt x="0" y="2723750"/>
                      </a:moveTo>
                      <a:cubicBezTo>
                        <a:pt x="749840" y="2585941"/>
                        <a:pt x="1499681" y="2448133"/>
                        <a:pt x="2033081" y="1994176"/>
                      </a:cubicBezTo>
                      <a:cubicBezTo>
                        <a:pt x="2566481" y="1540219"/>
                        <a:pt x="2811294" y="-3237"/>
                        <a:pt x="3200400" y="5"/>
                      </a:cubicBezTo>
                      <a:cubicBezTo>
                        <a:pt x="3589506" y="3247"/>
                        <a:pt x="3832698" y="1558052"/>
                        <a:pt x="4367719" y="2013631"/>
                      </a:cubicBezTo>
                      <a:cubicBezTo>
                        <a:pt x="4902740" y="2469210"/>
                        <a:pt x="6079788" y="2615125"/>
                        <a:pt x="6410528" y="273347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cxnSp>
            <p:nvCxnSpPr>
              <p:cNvPr id="43" name="直線箭頭接點 42">
                <a:extLst>
                  <a:ext uri="{FF2B5EF4-FFF2-40B4-BE49-F238E27FC236}">
                    <a16:creationId xmlns="" xmlns:a16="http://schemas.microsoft.com/office/drawing/2014/main" id="{46E1D583-F1FF-6F4A-82F6-39935F1C1939}"/>
                  </a:ext>
                </a:extLst>
              </p:cNvPr>
              <p:cNvCxnSpPr>
                <a:cxnSpLocks/>
              </p:cNvCxnSpPr>
              <p:nvPr/>
            </p:nvCxnSpPr>
            <p:spPr>
              <a:xfrm>
                <a:off x="6067301" y="4572000"/>
                <a:ext cx="123665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線箭頭接點 43">
                <a:extLst>
                  <a:ext uri="{FF2B5EF4-FFF2-40B4-BE49-F238E27FC236}">
                    <a16:creationId xmlns="" xmlns:a16="http://schemas.microsoft.com/office/drawing/2014/main" id="{19C42DE2-AE93-7F46-881C-56C984C92D28}"/>
                  </a:ext>
                </a:extLst>
              </p:cNvPr>
              <p:cNvCxnSpPr>
                <a:cxnSpLocks/>
              </p:cNvCxnSpPr>
              <p:nvPr/>
            </p:nvCxnSpPr>
            <p:spPr>
              <a:xfrm flipV="1">
                <a:off x="6067301" y="3878308"/>
                <a:ext cx="0" cy="69044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48" name="Rectangle: Rounded Corners 29">
              <a:extLst>
                <a:ext uri="{FF2B5EF4-FFF2-40B4-BE49-F238E27FC236}">
                  <a16:creationId xmlns="" xmlns:a16="http://schemas.microsoft.com/office/drawing/2014/main" id="{6D9DFDA1-94B2-5B47-BE0B-BD6700749746}"/>
                </a:ext>
              </a:extLst>
            </p:cNvPr>
            <p:cNvSpPr/>
            <p:nvPr/>
          </p:nvSpPr>
          <p:spPr>
            <a:xfrm>
              <a:off x="5407255" y="3754251"/>
              <a:ext cx="731577"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rgbClr val="000000"/>
                  </a:solidFill>
                  <a:cs typeface="Calibri"/>
                </a:rPr>
                <a:t>Prob.</a:t>
              </a:r>
              <a:endParaRPr lang="en-US" sz="1600" dirty="0">
                <a:solidFill>
                  <a:srgbClr val="000000"/>
                </a:solidFill>
                <a:cs typeface="Calibri"/>
              </a:endParaRPr>
            </a:p>
          </p:txBody>
        </p:sp>
        <p:sp>
          <p:nvSpPr>
            <p:cNvPr id="49" name="Rectangle: Rounded Corners 29">
              <a:extLst>
                <a:ext uri="{FF2B5EF4-FFF2-40B4-BE49-F238E27FC236}">
                  <a16:creationId xmlns="" xmlns:a16="http://schemas.microsoft.com/office/drawing/2014/main" id="{366BDA74-725F-154D-A6B6-DD027457BB60}"/>
                </a:ext>
              </a:extLst>
            </p:cNvPr>
            <p:cNvSpPr/>
            <p:nvPr/>
          </p:nvSpPr>
          <p:spPr>
            <a:xfrm>
              <a:off x="5889545" y="4351827"/>
              <a:ext cx="1098929"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cs typeface="Calibri"/>
                </a:rPr>
                <a:t>data value</a:t>
              </a:r>
            </a:p>
          </p:txBody>
        </p:sp>
      </p:grpSp>
      <p:grpSp>
        <p:nvGrpSpPr>
          <p:cNvPr id="126" name="群組 125">
            <a:extLst>
              <a:ext uri="{FF2B5EF4-FFF2-40B4-BE49-F238E27FC236}">
                <a16:creationId xmlns="" xmlns:a16="http://schemas.microsoft.com/office/drawing/2014/main" id="{F2FBA250-DB2C-384B-B4CA-F48BA6C03C86}"/>
              </a:ext>
            </a:extLst>
          </p:cNvPr>
          <p:cNvGrpSpPr/>
          <p:nvPr/>
        </p:nvGrpSpPr>
        <p:grpSpPr>
          <a:xfrm>
            <a:off x="5351226" y="4891517"/>
            <a:ext cx="189497" cy="942165"/>
            <a:chOff x="3966926" y="4777217"/>
            <a:chExt cx="189497" cy="942165"/>
          </a:xfrm>
        </p:grpSpPr>
        <p:sp>
          <p:nvSpPr>
            <p:cNvPr id="81" name="橢圓 80">
              <a:extLst>
                <a:ext uri="{FF2B5EF4-FFF2-40B4-BE49-F238E27FC236}">
                  <a16:creationId xmlns="" xmlns:a16="http://schemas.microsoft.com/office/drawing/2014/main" id="{D2C1AF61-8AB1-F346-BC38-2865E32BEDE6}"/>
                </a:ext>
              </a:extLst>
            </p:cNvPr>
            <p:cNvSpPr/>
            <p:nvPr/>
          </p:nvSpPr>
          <p:spPr>
            <a:xfrm>
              <a:off x="3966926" y="5278995"/>
              <a:ext cx="189497" cy="189497"/>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2" name="橢圓 81">
              <a:extLst>
                <a:ext uri="{FF2B5EF4-FFF2-40B4-BE49-F238E27FC236}">
                  <a16:creationId xmlns="" xmlns:a16="http://schemas.microsoft.com/office/drawing/2014/main" id="{A81BDEE2-B821-3641-AFF2-3B92713F6807}"/>
                </a:ext>
              </a:extLst>
            </p:cNvPr>
            <p:cNvSpPr/>
            <p:nvPr/>
          </p:nvSpPr>
          <p:spPr>
            <a:xfrm>
              <a:off x="3966926" y="5529885"/>
              <a:ext cx="189497" cy="189497"/>
            </a:xfrm>
            <a:prstGeom prst="ellipse">
              <a:avLst/>
            </a:prstGeom>
            <a:solidFill>
              <a:schemeClr val="bg1">
                <a:lumMod val="8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3" name="橢圓 82">
              <a:extLst>
                <a:ext uri="{FF2B5EF4-FFF2-40B4-BE49-F238E27FC236}">
                  <a16:creationId xmlns="" xmlns:a16="http://schemas.microsoft.com/office/drawing/2014/main" id="{6A76CE78-90DE-8A40-AC31-7018B7AC05F0}"/>
                </a:ext>
              </a:extLst>
            </p:cNvPr>
            <p:cNvSpPr/>
            <p:nvPr/>
          </p:nvSpPr>
          <p:spPr>
            <a:xfrm>
              <a:off x="3966926" y="5028106"/>
              <a:ext cx="189497" cy="189497"/>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4" name="橢圓 83">
              <a:extLst>
                <a:ext uri="{FF2B5EF4-FFF2-40B4-BE49-F238E27FC236}">
                  <a16:creationId xmlns="" xmlns:a16="http://schemas.microsoft.com/office/drawing/2014/main" id="{241D5AB2-275A-8841-B27A-76059A3864AC}"/>
                </a:ext>
              </a:extLst>
            </p:cNvPr>
            <p:cNvSpPr/>
            <p:nvPr/>
          </p:nvSpPr>
          <p:spPr>
            <a:xfrm>
              <a:off x="3966926" y="4777217"/>
              <a:ext cx="189497" cy="189497"/>
            </a:xfrm>
            <a:prstGeom prst="ellipse">
              <a:avLst/>
            </a:prstGeom>
            <a:solidFill>
              <a:schemeClr val="tx1">
                <a:lumMod val="65000"/>
                <a:lumOff val="3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grpSp>
        <p:nvGrpSpPr>
          <p:cNvPr id="119" name="群組 118">
            <a:extLst>
              <a:ext uri="{FF2B5EF4-FFF2-40B4-BE49-F238E27FC236}">
                <a16:creationId xmlns="" xmlns:a16="http://schemas.microsoft.com/office/drawing/2014/main" id="{BCAB53C8-8928-1044-8A27-8FF5337B2D59}"/>
              </a:ext>
            </a:extLst>
          </p:cNvPr>
          <p:cNvGrpSpPr/>
          <p:nvPr/>
        </p:nvGrpSpPr>
        <p:grpSpPr>
          <a:xfrm>
            <a:off x="8084812" y="5124881"/>
            <a:ext cx="443684" cy="396991"/>
            <a:chOff x="6700512" y="5010581"/>
            <a:chExt cx="443684" cy="396991"/>
          </a:xfrm>
        </p:grpSpPr>
        <p:cxnSp>
          <p:nvCxnSpPr>
            <p:cNvPr id="85" name="直線接點 84">
              <a:extLst>
                <a:ext uri="{FF2B5EF4-FFF2-40B4-BE49-F238E27FC236}">
                  <a16:creationId xmlns="" xmlns:a16="http://schemas.microsoft.com/office/drawing/2014/main" id="{41A12748-97E9-164C-AD74-1D20FB3D42D5}"/>
                </a:ext>
              </a:extLst>
            </p:cNvPr>
            <p:cNvCxnSpPr>
              <a:cxnSpLocks/>
            </p:cNvCxnSpPr>
            <p:nvPr/>
          </p:nvCxnSpPr>
          <p:spPr>
            <a:xfrm>
              <a:off x="6733135" y="5023260"/>
              <a:ext cx="0" cy="35837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線接點 85">
              <a:extLst>
                <a:ext uri="{FF2B5EF4-FFF2-40B4-BE49-F238E27FC236}">
                  <a16:creationId xmlns="" xmlns:a16="http://schemas.microsoft.com/office/drawing/2014/main" id="{86B9AC01-0D9D-984A-9798-C5D777B6C8A6}"/>
                </a:ext>
              </a:extLst>
            </p:cNvPr>
            <p:cNvCxnSpPr>
              <a:cxnSpLocks/>
            </p:cNvCxnSpPr>
            <p:nvPr/>
          </p:nvCxnSpPr>
          <p:spPr>
            <a:xfrm>
              <a:off x="7114133" y="5023260"/>
              <a:ext cx="0" cy="35837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線接點 86">
              <a:extLst>
                <a:ext uri="{FF2B5EF4-FFF2-40B4-BE49-F238E27FC236}">
                  <a16:creationId xmlns="" xmlns:a16="http://schemas.microsoft.com/office/drawing/2014/main" id="{C09F43F8-ED26-8F48-8416-823C43A028E1}"/>
                </a:ext>
              </a:extLst>
            </p:cNvPr>
            <p:cNvCxnSpPr>
              <a:cxnSpLocks/>
            </p:cNvCxnSpPr>
            <p:nvPr/>
          </p:nvCxnSpPr>
          <p:spPr>
            <a:xfrm>
              <a:off x="6733135" y="5381633"/>
              <a:ext cx="37712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線接點 87">
              <a:extLst>
                <a:ext uri="{FF2B5EF4-FFF2-40B4-BE49-F238E27FC236}">
                  <a16:creationId xmlns="" xmlns:a16="http://schemas.microsoft.com/office/drawing/2014/main" id="{86A7418C-3FAD-D64B-AA8E-72FC30949B73}"/>
                </a:ext>
              </a:extLst>
            </p:cNvPr>
            <p:cNvCxnSpPr>
              <a:cxnSpLocks/>
            </p:cNvCxnSpPr>
            <p:nvPr/>
          </p:nvCxnSpPr>
          <p:spPr>
            <a:xfrm>
              <a:off x="6733135" y="5039736"/>
              <a:ext cx="37712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03" name="橢圓 102">
              <a:extLst>
                <a:ext uri="{FF2B5EF4-FFF2-40B4-BE49-F238E27FC236}">
                  <a16:creationId xmlns="" xmlns:a16="http://schemas.microsoft.com/office/drawing/2014/main" id="{9C7F6847-6784-6F41-A49A-6D8485A9E649}"/>
                </a:ext>
              </a:extLst>
            </p:cNvPr>
            <p:cNvSpPr/>
            <p:nvPr/>
          </p:nvSpPr>
          <p:spPr>
            <a:xfrm>
              <a:off x="6700512" y="5010991"/>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4" name="橢圓 103">
              <a:extLst>
                <a:ext uri="{FF2B5EF4-FFF2-40B4-BE49-F238E27FC236}">
                  <a16:creationId xmlns="" xmlns:a16="http://schemas.microsoft.com/office/drawing/2014/main" id="{D160B5A7-F543-AC43-93F8-8A38ECBCF792}"/>
                </a:ext>
              </a:extLst>
            </p:cNvPr>
            <p:cNvSpPr/>
            <p:nvPr/>
          </p:nvSpPr>
          <p:spPr>
            <a:xfrm>
              <a:off x="7086707" y="5010581"/>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5" name="橢圓 104">
              <a:extLst>
                <a:ext uri="{FF2B5EF4-FFF2-40B4-BE49-F238E27FC236}">
                  <a16:creationId xmlns="" xmlns:a16="http://schemas.microsoft.com/office/drawing/2014/main" id="{0F8DA2DE-5306-604B-B3C7-A40BBE76D641}"/>
                </a:ext>
              </a:extLst>
            </p:cNvPr>
            <p:cNvSpPr/>
            <p:nvPr/>
          </p:nvSpPr>
          <p:spPr>
            <a:xfrm>
              <a:off x="7083000" y="5350083"/>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6" name="橢圓 105">
              <a:extLst>
                <a:ext uri="{FF2B5EF4-FFF2-40B4-BE49-F238E27FC236}">
                  <a16:creationId xmlns="" xmlns:a16="http://schemas.microsoft.com/office/drawing/2014/main" id="{007EDEF7-7B64-B548-A1BC-9BAAEDCF057B}"/>
                </a:ext>
              </a:extLst>
            </p:cNvPr>
            <p:cNvSpPr/>
            <p:nvPr/>
          </p:nvSpPr>
          <p:spPr>
            <a:xfrm>
              <a:off x="6708679" y="5350082"/>
              <a:ext cx="57489" cy="57489"/>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sp>
        <p:nvSpPr>
          <p:cNvPr id="107" name="橢圓 106">
            <a:extLst>
              <a:ext uri="{FF2B5EF4-FFF2-40B4-BE49-F238E27FC236}">
                <a16:creationId xmlns="" xmlns:a16="http://schemas.microsoft.com/office/drawing/2014/main" id="{FF629575-ECDD-4A49-AD46-8169F4272A68}"/>
              </a:ext>
            </a:extLst>
          </p:cNvPr>
          <p:cNvSpPr/>
          <p:nvPr/>
        </p:nvSpPr>
        <p:spPr>
          <a:xfrm>
            <a:off x="6628334" y="4899984"/>
            <a:ext cx="189497" cy="189497"/>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8" name="橢圓 107">
            <a:extLst>
              <a:ext uri="{FF2B5EF4-FFF2-40B4-BE49-F238E27FC236}">
                <a16:creationId xmlns="" xmlns:a16="http://schemas.microsoft.com/office/drawing/2014/main" id="{5EC97EAA-B8A8-2F4A-A84A-AD2272914155}"/>
              </a:ext>
            </a:extLst>
          </p:cNvPr>
          <p:cNvSpPr/>
          <p:nvPr/>
        </p:nvSpPr>
        <p:spPr>
          <a:xfrm>
            <a:off x="6628334" y="5148051"/>
            <a:ext cx="189497" cy="189497"/>
          </a:xfrm>
          <a:prstGeom prst="ellipse">
            <a:avLst/>
          </a:prstGeom>
          <a:solidFill>
            <a:schemeClr val="bg1">
              <a:lumMod val="8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9" name="橢圓 108">
            <a:extLst>
              <a:ext uri="{FF2B5EF4-FFF2-40B4-BE49-F238E27FC236}">
                <a16:creationId xmlns="" xmlns:a16="http://schemas.microsoft.com/office/drawing/2014/main" id="{DB314978-0732-AF49-89CC-9EDEE697BBD3}"/>
              </a:ext>
            </a:extLst>
          </p:cNvPr>
          <p:cNvSpPr/>
          <p:nvPr/>
        </p:nvSpPr>
        <p:spPr>
          <a:xfrm>
            <a:off x="6628334" y="5644185"/>
            <a:ext cx="189497" cy="189497"/>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10" name="橢圓 109">
            <a:extLst>
              <a:ext uri="{FF2B5EF4-FFF2-40B4-BE49-F238E27FC236}">
                <a16:creationId xmlns="" xmlns:a16="http://schemas.microsoft.com/office/drawing/2014/main" id="{D1052F9D-4638-9641-A08E-36CA8A7E70F1}"/>
              </a:ext>
            </a:extLst>
          </p:cNvPr>
          <p:cNvSpPr/>
          <p:nvPr/>
        </p:nvSpPr>
        <p:spPr>
          <a:xfrm>
            <a:off x="6628334" y="5396118"/>
            <a:ext cx="189497" cy="189497"/>
          </a:xfrm>
          <a:prstGeom prst="ellipse">
            <a:avLst/>
          </a:prstGeom>
          <a:solidFill>
            <a:schemeClr val="tx1">
              <a:lumMod val="65000"/>
              <a:lumOff val="3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22" name="群組 121">
            <a:extLst>
              <a:ext uri="{FF2B5EF4-FFF2-40B4-BE49-F238E27FC236}">
                <a16:creationId xmlns="" xmlns:a16="http://schemas.microsoft.com/office/drawing/2014/main" id="{E57F508E-77B6-7145-9DE3-1F10CF968B77}"/>
              </a:ext>
            </a:extLst>
          </p:cNvPr>
          <p:cNvGrpSpPr/>
          <p:nvPr/>
        </p:nvGrpSpPr>
        <p:grpSpPr>
          <a:xfrm>
            <a:off x="4031872" y="5051725"/>
            <a:ext cx="1402423" cy="293241"/>
            <a:chOff x="2647572" y="4937425"/>
            <a:chExt cx="1402423" cy="293241"/>
          </a:xfrm>
        </p:grpSpPr>
        <p:cxnSp>
          <p:nvCxnSpPr>
            <p:cNvPr id="111" name="Straight Arrow Connector 33">
              <a:extLst>
                <a:ext uri="{FF2B5EF4-FFF2-40B4-BE49-F238E27FC236}">
                  <a16:creationId xmlns="" xmlns:a16="http://schemas.microsoft.com/office/drawing/2014/main" id="{57072A4D-1F49-4C4A-8569-3B37F082DF4C}"/>
                </a:ext>
              </a:extLst>
            </p:cNvPr>
            <p:cNvCxnSpPr>
              <a:cxnSpLocks/>
            </p:cNvCxnSpPr>
            <p:nvPr/>
          </p:nvCxnSpPr>
          <p:spPr>
            <a:xfrm>
              <a:off x="2900989" y="5230666"/>
              <a:ext cx="93988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3" name="Rectangle: Rounded Corners 36">
              <a:extLst>
                <a:ext uri="{FF2B5EF4-FFF2-40B4-BE49-F238E27FC236}">
                  <a16:creationId xmlns="" xmlns:a16="http://schemas.microsoft.com/office/drawing/2014/main" id="{6F037CF6-2E87-AF45-8F8D-B98CF0B1F9FD}"/>
                </a:ext>
              </a:extLst>
            </p:cNvPr>
            <p:cNvSpPr/>
            <p:nvPr/>
          </p:nvSpPr>
          <p:spPr>
            <a:xfrm>
              <a:off x="2647572" y="4937425"/>
              <a:ext cx="1402423"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000000"/>
                  </a:solidFill>
                  <a:cs typeface="Calibri"/>
                </a:rPr>
                <a:t>Resampling</a:t>
              </a:r>
              <a:endParaRPr lang="en-US" dirty="0"/>
            </a:p>
          </p:txBody>
        </p:sp>
      </p:grpSp>
      <p:grpSp>
        <p:nvGrpSpPr>
          <p:cNvPr id="123" name="群組 122">
            <a:extLst>
              <a:ext uri="{FF2B5EF4-FFF2-40B4-BE49-F238E27FC236}">
                <a16:creationId xmlns="" xmlns:a16="http://schemas.microsoft.com/office/drawing/2014/main" id="{F19E3072-7413-744D-97F7-52BB5A982CEC}"/>
              </a:ext>
            </a:extLst>
          </p:cNvPr>
          <p:cNvGrpSpPr/>
          <p:nvPr/>
        </p:nvGrpSpPr>
        <p:grpSpPr>
          <a:xfrm>
            <a:off x="5382886" y="5046236"/>
            <a:ext cx="1402423" cy="295687"/>
            <a:chOff x="3998586" y="4931936"/>
            <a:chExt cx="1402423" cy="295687"/>
          </a:xfrm>
        </p:grpSpPr>
        <p:sp>
          <p:nvSpPr>
            <p:cNvPr id="114" name="Rectangle: Rounded Corners 36">
              <a:extLst>
                <a:ext uri="{FF2B5EF4-FFF2-40B4-BE49-F238E27FC236}">
                  <a16:creationId xmlns="" xmlns:a16="http://schemas.microsoft.com/office/drawing/2014/main" id="{FADF7259-AABA-3C44-8793-C49C167185E5}"/>
                </a:ext>
              </a:extLst>
            </p:cNvPr>
            <p:cNvSpPr/>
            <p:nvPr/>
          </p:nvSpPr>
          <p:spPr>
            <a:xfrm>
              <a:off x="3998586" y="4931936"/>
              <a:ext cx="1402423"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000000"/>
                  </a:solidFill>
                  <a:cs typeface="Calibri"/>
                </a:rPr>
                <a:t>Sorting</a:t>
              </a:r>
              <a:endParaRPr lang="en-US" dirty="0"/>
            </a:p>
          </p:txBody>
        </p:sp>
        <p:cxnSp>
          <p:nvCxnSpPr>
            <p:cNvPr id="115" name="Straight Arrow Connector 33">
              <a:extLst>
                <a:ext uri="{FF2B5EF4-FFF2-40B4-BE49-F238E27FC236}">
                  <a16:creationId xmlns="" xmlns:a16="http://schemas.microsoft.com/office/drawing/2014/main" id="{FB4000F3-FE86-B24F-8923-9375F636778C}"/>
                </a:ext>
              </a:extLst>
            </p:cNvPr>
            <p:cNvCxnSpPr>
              <a:cxnSpLocks/>
            </p:cNvCxnSpPr>
            <p:nvPr/>
          </p:nvCxnSpPr>
          <p:spPr>
            <a:xfrm>
              <a:off x="4229853" y="5227623"/>
              <a:ext cx="93988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5" name="群組 124">
            <a:extLst>
              <a:ext uri="{FF2B5EF4-FFF2-40B4-BE49-F238E27FC236}">
                <a16:creationId xmlns="" xmlns:a16="http://schemas.microsoft.com/office/drawing/2014/main" id="{F8E0E869-B951-944B-B4F0-F49EADF40891}"/>
              </a:ext>
            </a:extLst>
          </p:cNvPr>
          <p:cNvGrpSpPr/>
          <p:nvPr/>
        </p:nvGrpSpPr>
        <p:grpSpPr>
          <a:xfrm>
            <a:off x="6673999" y="5034284"/>
            <a:ext cx="1402423" cy="297619"/>
            <a:chOff x="5289699" y="4919984"/>
            <a:chExt cx="1402423" cy="297619"/>
          </a:xfrm>
        </p:grpSpPr>
        <p:sp>
          <p:nvSpPr>
            <p:cNvPr id="116" name="Rectangle: Rounded Corners 36">
              <a:extLst>
                <a:ext uri="{FF2B5EF4-FFF2-40B4-BE49-F238E27FC236}">
                  <a16:creationId xmlns="" xmlns:a16="http://schemas.microsoft.com/office/drawing/2014/main" id="{149F1A7B-6A29-E44B-BC97-CDD2B23E0D11}"/>
                </a:ext>
              </a:extLst>
            </p:cNvPr>
            <p:cNvSpPr/>
            <p:nvPr/>
          </p:nvSpPr>
          <p:spPr>
            <a:xfrm>
              <a:off x="5289699" y="4919984"/>
              <a:ext cx="1402423"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000000"/>
                  </a:solidFill>
                  <a:cs typeface="Calibri"/>
                </a:rPr>
                <a:t>Assignment</a:t>
              </a:r>
              <a:endParaRPr lang="en-US" dirty="0"/>
            </a:p>
          </p:txBody>
        </p:sp>
        <p:cxnSp>
          <p:nvCxnSpPr>
            <p:cNvPr id="117" name="Straight Arrow Connector 33">
              <a:extLst>
                <a:ext uri="{FF2B5EF4-FFF2-40B4-BE49-F238E27FC236}">
                  <a16:creationId xmlns="" xmlns:a16="http://schemas.microsoft.com/office/drawing/2014/main" id="{F7FF341D-E26E-A147-89D9-5B637836345A}"/>
                </a:ext>
              </a:extLst>
            </p:cNvPr>
            <p:cNvCxnSpPr>
              <a:cxnSpLocks/>
            </p:cNvCxnSpPr>
            <p:nvPr/>
          </p:nvCxnSpPr>
          <p:spPr>
            <a:xfrm>
              <a:off x="5520966" y="5217603"/>
              <a:ext cx="93988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8" name="群組 127">
            <a:extLst>
              <a:ext uri="{FF2B5EF4-FFF2-40B4-BE49-F238E27FC236}">
                <a16:creationId xmlns="" xmlns:a16="http://schemas.microsoft.com/office/drawing/2014/main" id="{F68F7B95-AAF4-B443-8C41-1C245744EE47}"/>
              </a:ext>
            </a:extLst>
          </p:cNvPr>
          <p:cNvGrpSpPr/>
          <p:nvPr/>
        </p:nvGrpSpPr>
        <p:grpSpPr>
          <a:xfrm>
            <a:off x="8020746" y="3967739"/>
            <a:ext cx="935906" cy="531396"/>
            <a:chOff x="6636446" y="3853439"/>
            <a:chExt cx="935906" cy="531396"/>
          </a:xfrm>
        </p:grpSpPr>
        <p:grpSp>
          <p:nvGrpSpPr>
            <p:cNvPr id="50" name="群組 49">
              <a:extLst>
                <a:ext uri="{FF2B5EF4-FFF2-40B4-BE49-F238E27FC236}">
                  <a16:creationId xmlns="" xmlns:a16="http://schemas.microsoft.com/office/drawing/2014/main" id="{3187D058-3F2B-D848-9F5E-836921D35B58}"/>
                </a:ext>
              </a:extLst>
            </p:cNvPr>
            <p:cNvGrpSpPr/>
            <p:nvPr/>
          </p:nvGrpSpPr>
          <p:grpSpPr>
            <a:xfrm>
              <a:off x="6636446" y="3853439"/>
              <a:ext cx="570497" cy="531396"/>
              <a:chOff x="3200400" y="1639302"/>
              <a:chExt cx="570497" cy="531396"/>
            </a:xfrm>
          </p:grpSpPr>
          <p:cxnSp>
            <p:nvCxnSpPr>
              <p:cNvPr id="51" name="直線接點 50">
                <a:extLst>
                  <a:ext uri="{FF2B5EF4-FFF2-40B4-BE49-F238E27FC236}">
                    <a16:creationId xmlns="" xmlns:a16="http://schemas.microsoft.com/office/drawing/2014/main" id="{DFE50AAC-EA0C-2540-B3F6-091F71C87CE4}"/>
                  </a:ext>
                </a:extLst>
              </p:cNvPr>
              <p:cNvCxnSpPr>
                <a:cxnSpLocks/>
                <a:endCxn id="63" idx="0"/>
              </p:cNvCxnSpPr>
              <p:nvPr/>
            </p:nvCxnSpPr>
            <p:spPr>
              <a:xfrm>
                <a:off x="3295147" y="1781423"/>
                <a:ext cx="2" cy="199778"/>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線接點 53">
                <a:extLst>
                  <a:ext uri="{FF2B5EF4-FFF2-40B4-BE49-F238E27FC236}">
                    <a16:creationId xmlns="" xmlns:a16="http://schemas.microsoft.com/office/drawing/2014/main" id="{E0CCD627-E3EB-AA4B-9A84-D64D964472AF}"/>
                  </a:ext>
                </a:extLst>
              </p:cNvPr>
              <p:cNvCxnSpPr>
                <a:cxnSpLocks/>
                <a:endCxn id="64" idx="0"/>
              </p:cNvCxnSpPr>
              <p:nvPr/>
            </p:nvCxnSpPr>
            <p:spPr>
              <a:xfrm>
                <a:off x="3676147" y="1776188"/>
                <a:ext cx="2" cy="20501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線接點 54">
                <a:extLst>
                  <a:ext uri="{FF2B5EF4-FFF2-40B4-BE49-F238E27FC236}">
                    <a16:creationId xmlns="" xmlns:a16="http://schemas.microsoft.com/office/drawing/2014/main" id="{750077BB-AD50-A747-B824-C80273E0CB72}"/>
                  </a:ext>
                </a:extLst>
              </p:cNvPr>
              <p:cNvCxnSpPr>
                <a:cxnSpLocks/>
                <a:endCxn id="64" idx="2"/>
              </p:cNvCxnSpPr>
              <p:nvPr/>
            </p:nvCxnSpPr>
            <p:spPr>
              <a:xfrm>
                <a:off x="3248671" y="2075948"/>
                <a:ext cx="332729" cy="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直線接點 57">
                <a:extLst>
                  <a:ext uri="{FF2B5EF4-FFF2-40B4-BE49-F238E27FC236}">
                    <a16:creationId xmlns="" xmlns:a16="http://schemas.microsoft.com/office/drawing/2014/main" id="{255C39B2-A107-4544-B557-8C707CA3A95C}"/>
                  </a:ext>
                </a:extLst>
              </p:cNvPr>
              <p:cNvCxnSpPr>
                <a:cxnSpLocks/>
                <a:endCxn id="60" idx="2"/>
              </p:cNvCxnSpPr>
              <p:nvPr/>
            </p:nvCxnSpPr>
            <p:spPr>
              <a:xfrm>
                <a:off x="3248671" y="1734050"/>
                <a:ext cx="332729" cy="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橢圓 58">
                <a:extLst>
                  <a:ext uri="{FF2B5EF4-FFF2-40B4-BE49-F238E27FC236}">
                    <a16:creationId xmlns="" xmlns:a16="http://schemas.microsoft.com/office/drawing/2014/main" id="{7895774D-6113-B848-9212-DD3D5B421E47}"/>
                  </a:ext>
                </a:extLst>
              </p:cNvPr>
              <p:cNvSpPr/>
              <p:nvPr/>
            </p:nvSpPr>
            <p:spPr>
              <a:xfrm>
                <a:off x="3200400" y="1639303"/>
                <a:ext cx="189497" cy="189497"/>
              </a:xfrm>
              <a:prstGeom prst="ellipse">
                <a:avLst/>
              </a:prstGeom>
              <a:solidFill>
                <a:schemeClr val="bg1">
                  <a:lumMod val="7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0" name="橢圓 59">
                <a:extLst>
                  <a:ext uri="{FF2B5EF4-FFF2-40B4-BE49-F238E27FC236}">
                    <a16:creationId xmlns="" xmlns:a16="http://schemas.microsoft.com/office/drawing/2014/main" id="{BDA665C2-79D0-9D45-BB50-EA938DEE48C2}"/>
                  </a:ext>
                </a:extLst>
              </p:cNvPr>
              <p:cNvSpPr/>
              <p:nvPr/>
            </p:nvSpPr>
            <p:spPr>
              <a:xfrm>
                <a:off x="3581400" y="1639302"/>
                <a:ext cx="189497" cy="189497"/>
              </a:xfrm>
              <a:prstGeom prst="ellipse">
                <a:avLst/>
              </a:prstGeom>
              <a:solidFill>
                <a:schemeClr val="bg1">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3" name="橢圓 62">
                <a:extLst>
                  <a:ext uri="{FF2B5EF4-FFF2-40B4-BE49-F238E27FC236}">
                    <a16:creationId xmlns="" xmlns:a16="http://schemas.microsoft.com/office/drawing/2014/main" id="{8743C5BA-FF19-B44E-949F-7F1D34B8974D}"/>
                  </a:ext>
                </a:extLst>
              </p:cNvPr>
              <p:cNvSpPr/>
              <p:nvPr/>
            </p:nvSpPr>
            <p:spPr>
              <a:xfrm>
                <a:off x="3200400" y="1981201"/>
                <a:ext cx="189497" cy="189497"/>
              </a:xfrm>
              <a:prstGeom prst="ellipse">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4" name="橢圓 63">
                <a:extLst>
                  <a:ext uri="{FF2B5EF4-FFF2-40B4-BE49-F238E27FC236}">
                    <a16:creationId xmlns="" xmlns:a16="http://schemas.microsoft.com/office/drawing/2014/main" id="{FA6500D7-12CB-0347-BA0A-AE29B387A075}"/>
                  </a:ext>
                </a:extLst>
              </p:cNvPr>
              <p:cNvSpPr/>
              <p:nvPr/>
            </p:nvSpPr>
            <p:spPr>
              <a:xfrm>
                <a:off x="3581400" y="1981200"/>
                <a:ext cx="189497" cy="189497"/>
              </a:xfrm>
              <a:prstGeom prst="ellipse">
                <a:avLst/>
              </a:prstGeom>
              <a:solidFill>
                <a:schemeClr val="tx1">
                  <a:lumMod val="65000"/>
                  <a:lumOff val="3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mc:AlternateContent xmlns:mc="http://schemas.openxmlformats.org/markup-compatibility/2006" xmlns:a14="http://schemas.microsoft.com/office/drawing/2010/main">
          <mc:Choice Requires="a14">
            <p:sp>
              <p:nvSpPr>
                <p:cNvPr id="118" name="Rectangle: Rounded Corners 36">
                  <a:extLst>
                    <a:ext uri="{FF2B5EF4-FFF2-40B4-BE49-F238E27FC236}">
                      <a16:creationId xmlns="" xmlns:a16="http://schemas.microsoft.com/office/drawing/2014/main" id="{4AB61F35-E0BA-FE4E-88EB-7F667BDBBBD5}"/>
                    </a:ext>
                  </a:extLst>
                </p:cNvPr>
                <p:cNvSpPr/>
                <p:nvPr/>
              </p:nvSpPr>
              <p:spPr>
                <a:xfrm>
                  <a:off x="7174863" y="3968656"/>
                  <a:ext cx="397489"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solidFill>
                            <a:latin typeface="Cambria Math" panose="02040503050406030204" pitchFamily="18" charset="0"/>
                          </a:rPr>
                          <m:t>𝑃</m:t>
                        </m:r>
                      </m:oMath>
                    </m:oMathPara>
                  </a14:m>
                  <a:endParaRPr lang="en-US" dirty="0"/>
                </a:p>
              </p:txBody>
            </p:sp>
          </mc:Choice>
          <mc:Fallback xmlns="">
            <p:sp>
              <p:nvSpPr>
                <p:cNvPr id="118" name="Rectangle: Rounded Corners 36">
                  <a:extLst>
                    <a:ext uri="{FF2B5EF4-FFF2-40B4-BE49-F238E27FC236}">
                      <a16:creationId xmlns:a16="http://schemas.microsoft.com/office/drawing/2014/main" id="{4AB61F35-E0BA-FE4E-88EB-7F667BDBBBD5}"/>
                    </a:ext>
                  </a:extLst>
                </p:cNvPr>
                <p:cNvSpPr>
                  <a:spLocks noRot="1" noChangeAspect="1" noMove="1" noResize="1" noEditPoints="1" noAdjustHandles="1" noChangeArrowheads="1" noChangeShapeType="1" noTextEdit="1"/>
                </p:cNvSpPr>
                <p:nvPr/>
              </p:nvSpPr>
              <p:spPr>
                <a:xfrm>
                  <a:off x="7174863" y="3968656"/>
                  <a:ext cx="397489" cy="272267"/>
                </a:xfrm>
                <a:prstGeom prst="roundRect">
                  <a:avLst/>
                </a:prstGeom>
                <a:blipFill>
                  <a:blip r:embed="rId4"/>
                  <a:stretch>
                    <a:fillRect b="-4545"/>
                  </a:stretch>
                </a:blipFill>
                <a:ln>
                  <a:noFill/>
                </a:ln>
              </p:spPr>
              <p:txBody>
                <a:bodyPr/>
                <a:lstStyle/>
                <a:p>
                  <a:r>
                    <a:rPr lang="zh-TW" altLang="en-US">
                      <a:noFill/>
                    </a:rPr>
                    <a:t> </a:t>
                  </a:r>
                </a:p>
              </p:txBody>
            </p:sp>
          </mc:Fallback>
        </mc:AlternateContent>
      </p:grpSp>
      <p:sp>
        <p:nvSpPr>
          <p:cNvPr id="120" name="橢圓 119">
            <a:extLst>
              <a:ext uri="{FF2B5EF4-FFF2-40B4-BE49-F238E27FC236}">
                <a16:creationId xmlns="" xmlns:a16="http://schemas.microsoft.com/office/drawing/2014/main" id="{DB9BA643-2CC0-1548-AA39-B272045CF5ED}"/>
              </a:ext>
            </a:extLst>
          </p:cNvPr>
          <p:cNvSpPr/>
          <p:nvPr/>
        </p:nvSpPr>
        <p:spPr>
          <a:xfrm>
            <a:off x="6521536" y="4788980"/>
            <a:ext cx="394570" cy="394570"/>
          </a:xfrm>
          <a:prstGeom prst="ellipse">
            <a:avLst/>
          </a:prstGeom>
          <a:noFill/>
          <a:ln w="31750">
            <a:solidFill>
              <a:srgbClr val="DB47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121" name="橢圓 120">
            <a:extLst>
              <a:ext uri="{FF2B5EF4-FFF2-40B4-BE49-F238E27FC236}">
                <a16:creationId xmlns="" xmlns:a16="http://schemas.microsoft.com/office/drawing/2014/main" id="{1E21E7AD-58D3-A541-BA31-574BB2301A0E}"/>
              </a:ext>
            </a:extLst>
          </p:cNvPr>
          <p:cNvSpPr/>
          <p:nvPr/>
        </p:nvSpPr>
        <p:spPr>
          <a:xfrm>
            <a:off x="7911424" y="4201191"/>
            <a:ext cx="394570" cy="394570"/>
          </a:xfrm>
          <a:prstGeom prst="ellipse">
            <a:avLst/>
          </a:prstGeom>
          <a:noFill/>
          <a:ln w="31750">
            <a:solidFill>
              <a:srgbClr val="DB47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129" name="橢圓 128">
            <a:extLst>
              <a:ext uri="{FF2B5EF4-FFF2-40B4-BE49-F238E27FC236}">
                <a16:creationId xmlns="" xmlns:a16="http://schemas.microsoft.com/office/drawing/2014/main" id="{4D50F1AD-F635-FF44-BA85-7C68A15AF764}"/>
              </a:ext>
            </a:extLst>
          </p:cNvPr>
          <p:cNvSpPr/>
          <p:nvPr/>
        </p:nvSpPr>
        <p:spPr>
          <a:xfrm>
            <a:off x="7915982" y="3860845"/>
            <a:ext cx="394570" cy="394570"/>
          </a:xfrm>
          <a:prstGeom prst="ellipse">
            <a:avLst/>
          </a:prstGeom>
          <a:noFill/>
          <a:ln w="31750">
            <a:solidFill>
              <a:srgbClr val="DB47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130" name="橢圓 129">
            <a:extLst>
              <a:ext uri="{FF2B5EF4-FFF2-40B4-BE49-F238E27FC236}">
                <a16:creationId xmlns="" xmlns:a16="http://schemas.microsoft.com/office/drawing/2014/main" id="{0CBDBDBA-DE30-714C-AF46-7556F0CC7715}"/>
              </a:ext>
            </a:extLst>
          </p:cNvPr>
          <p:cNvSpPr/>
          <p:nvPr/>
        </p:nvSpPr>
        <p:spPr>
          <a:xfrm>
            <a:off x="8299210" y="3858789"/>
            <a:ext cx="394570" cy="394570"/>
          </a:xfrm>
          <a:prstGeom prst="ellipse">
            <a:avLst/>
          </a:prstGeom>
          <a:noFill/>
          <a:ln w="31750">
            <a:solidFill>
              <a:srgbClr val="DB47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131" name="橢圓 130">
            <a:extLst>
              <a:ext uri="{FF2B5EF4-FFF2-40B4-BE49-F238E27FC236}">
                <a16:creationId xmlns="" xmlns:a16="http://schemas.microsoft.com/office/drawing/2014/main" id="{F9A0AFE6-5511-D04B-8A91-D729CD0F46A4}"/>
              </a:ext>
            </a:extLst>
          </p:cNvPr>
          <p:cNvSpPr/>
          <p:nvPr/>
        </p:nvSpPr>
        <p:spPr>
          <a:xfrm>
            <a:off x="8291460" y="4208143"/>
            <a:ext cx="394570" cy="394570"/>
          </a:xfrm>
          <a:prstGeom prst="ellipse">
            <a:avLst/>
          </a:prstGeom>
          <a:noFill/>
          <a:ln w="31750">
            <a:solidFill>
              <a:srgbClr val="DB47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132" name="橢圓 131">
            <a:extLst>
              <a:ext uri="{FF2B5EF4-FFF2-40B4-BE49-F238E27FC236}">
                <a16:creationId xmlns="" xmlns:a16="http://schemas.microsoft.com/office/drawing/2014/main" id="{49730F30-59DD-DD48-AFD1-11B14A4C64F7}"/>
              </a:ext>
            </a:extLst>
          </p:cNvPr>
          <p:cNvSpPr/>
          <p:nvPr/>
        </p:nvSpPr>
        <p:spPr>
          <a:xfrm>
            <a:off x="6523689" y="5031733"/>
            <a:ext cx="394570" cy="394570"/>
          </a:xfrm>
          <a:prstGeom prst="ellipse">
            <a:avLst/>
          </a:prstGeom>
          <a:noFill/>
          <a:ln w="31750">
            <a:solidFill>
              <a:srgbClr val="DB47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133" name="橢圓 132">
            <a:extLst>
              <a:ext uri="{FF2B5EF4-FFF2-40B4-BE49-F238E27FC236}">
                <a16:creationId xmlns="" xmlns:a16="http://schemas.microsoft.com/office/drawing/2014/main" id="{34AE7F6F-A8C2-A341-A348-E738FB8666E2}"/>
              </a:ext>
            </a:extLst>
          </p:cNvPr>
          <p:cNvSpPr/>
          <p:nvPr/>
        </p:nvSpPr>
        <p:spPr>
          <a:xfrm>
            <a:off x="6518801" y="5273802"/>
            <a:ext cx="394570" cy="394570"/>
          </a:xfrm>
          <a:prstGeom prst="ellipse">
            <a:avLst/>
          </a:prstGeom>
          <a:noFill/>
          <a:ln w="31750">
            <a:solidFill>
              <a:srgbClr val="DB47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134" name="橢圓 133">
            <a:extLst>
              <a:ext uri="{FF2B5EF4-FFF2-40B4-BE49-F238E27FC236}">
                <a16:creationId xmlns="" xmlns:a16="http://schemas.microsoft.com/office/drawing/2014/main" id="{BDA71F91-F06B-8247-A792-D58C522A09B6}"/>
              </a:ext>
            </a:extLst>
          </p:cNvPr>
          <p:cNvSpPr/>
          <p:nvPr/>
        </p:nvSpPr>
        <p:spPr>
          <a:xfrm>
            <a:off x="6518801" y="5535022"/>
            <a:ext cx="394570" cy="394570"/>
          </a:xfrm>
          <a:prstGeom prst="ellipse">
            <a:avLst/>
          </a:prstGeom>
          <a:noFill/>
          <a:ln w="31750">
            <a:solidFill>
              <a:srgbClr val="DB47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135" name="Rectangle: Rounded Corners 36">
            <a:extLst>
              <a:ext uri="{FF2B5EF4-FFF2-40B4-BE49-F238E27FC236}">
                <a16:creationId xmlns="" xmlns:a16="http://schemas.microsoft.com/office/drawing/2014/main" id="{5CF41075-EEA8-EB4E-AD66-AC8AE77C13BD}"/>
              </a:ext>
            </a:extLst>
          </p:cNvPr>
          <p:cNvSpPr/>
          <p:nvPr/>
        </p:nvSpPr>
        <p:spPr>
          <a:xfrm>
            <a:off x="7433605" y="5609988"/>
            <a:ext cx="1677334"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000000"/>
                </a:solidFill>
                <a:cs typeface="Calibri"/>
              </a:rPr>
              <a:t>Reconstructed space of</a:t>
            </a:r>
          </a:p>
          <a:p>
            <a:pPr algn="ctr"/>
            <a:r>
              <a:rPr lang="en-US" sz="1200" dirty="0">
                <a:solidFill>
                  <a:srgbClr val="000000"/>
                </a:solidFill>
                <a:cs typeface="Calibri"/>
              </a:rPr>
              <a:t>a sub-block</a:t>
            </a:r>
            <a:endParaRPr lang="en-US" dirty="0"/>
          </a:p>
        </p:txBody>
      </p:sp>
      <p:sp>
        <p:nvSpPr>
          <p:cNvPr id="136" name="Rectangle: Rounded Corners 36">
            <a:extLst>
              <a:ext uri="{FF2B5EF4-FFF2-40B4-BE49-F238E27FC236}">
                <a16:creationId xmlns="" xmlns:a16="http://schemas.microsoft.com/office/drawing/2014/main" id="{64A194C3-33A0-9A48-8341-57257A834178}"/>
              </a:ext>
            </a:extLst>
          </p:cNvPr>
          <p:cNvSpPr/>
          <p:nvPr/>
        </p:nvSpPr>
        <p:spPr>
          <a:xfrm>
            <a:off x="3007953" y="6100483"/>
            <a:ext cx="1402423"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000000"/>
                </a:solidFill>
                <a:cs typeface="Calibri"/>
              </a:rPr>
              <a:t>GMM of </a:t>
            </a:r>
          </a:p>
          <a:p>
            <a:pPr algn="ctr"/>
            <a:r>
              <a:rPr lang="en-US" sz="1200" dirty="0">
                <a:solidFill>
                  <a:srgbClr val="000000"/>
                </a:solidFill>
                <a:cs typeface="Calibri"/>
              </a:rPr>
              <a:t>a sub-block</a:t>
            </a:r>
            <a:endParaRPr lang="en-US" dirty="0"/>
          </a:p>
        </p:txBody>
      </p:sp>
      <mc:AlternateContent xmlns:mc="http://schemas.openxmlformats.org/markup-compatibility/2006" xmlns:a14="http://schemas.microsoft.com/office/drawing/2010/main">
        <mc:Choice Requires="a14">
          <p:sp>
            <p:nvSpPr>
              <p:cNvPr id="62" name="Rectangle: Rounded Corners 36">
                <a:extLst>
                  <a:ext uri="{FF2B5EF4-FFF2-40B4-BE49-F238E27FC236}">
                    <a16:creationId xmlns="" xmlns:a16="http://schemas.microsoft.com/office/drawing/2014/main" id="{4AB61F35-E0BA-FE4E-88EB-7F667BDBBBD5}"/>
                  </a:ext>
                </a:extLst>
              </p:cNvPr>
              <p:cNvSpPr/>
              <p:nvPr/>
            </p:nvSpPr>
            <p:spPr>
              <a:xfrm>
                <a:off x="3573023" y="4691123"/>
                <a:ext cx="397489"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solidFill>
                          <a:latin typeface="Cambria Math" charset="0"/>
                        </a:rPr>
                        <m:t>𝐺</m:t>
                      </m:r>
                    </m:oMath>
                  </m:oMathPara>
                </a14:m>
                <a:endParaRPr lang="en-US" dirty="0"/>
              </a:p>
            </p:txBody>
          </p:sp>
        </mc:Choice>
        <mc:Fallback xmlns="">
          <p:sp>
            <p:nvSpPr>
              <p:cNvPr id="62" name="Rectangle: Rounded Corners 36">
                <a:extLst>
                  <a:ext uri="{FF2B5EF4-FFF2-40B4-BE49-F238E27FC236}">
                    <a16:creationId xmlns:a16="http://schemas.microsoft.com/office/drawing/2014/main" xmlns:a14="http://schemas.microsoft.com/office/drawing/2010/main" xmlns="" id="{4AB61F35-E0BA-FE4E-88EB-7F667BDBBBD5}"/>
                  </a:ext>
                </a:extLst>
              </p:cNvPr>
              <p:cNvSpPr>
                <a:spLocks noRot="1" noChangeAspect="1" noMove="1" noResize="1" noEditPoints="1" noAdjustHandles="1" noChangeArrowheads="1" noChangeShapeType="1" noTextEdit="1"/>
              </p:cNvSpPr>
              <p:nvPr/>
            </p:nvSpPr>
            <p:spPr>
              <a:xfrm>
                <a:off x="3573023" y="4691123"/>
                <a:ext cx="397489" cy="272267"/>
              </a:xfrm>
              <a:prstGeom prst="roundRect">
                <a:avLst/>
              </a:prstGeom>
              <a:blipFill rotWithShape="0">
                <a:blip r:embed="rId5"/>
                <a:stretch>
                  <a:fillRect b="-9091"/>
                </a:stretch>
              </a:blipFill>
              <a:ln>
                <a:noFill/>
              </a:ln>
            </p:spPr>
            <p:txBody>
              <a:bodyPr/>
              <a:lstStyle/>
              <a:p>
                <a:r>
                  <a:rPr lang="zh-TW" altLang="en-US">
                    <a:noFill/>
                  </a:rPr>
                  <a:t> </a:t>
                </a:r>
              </a:p>
            </p:txBody>
          </p:sp>
        </mc:Fallback>
      </mc:AlternateContent>
      <p:sp>
        <p:nvSpPr>
          <p:cNvPr id="65" name="投影片編號版面配置區 3">
            <a:extLst>
              <a:ext uri="{FF2B5EF4-FFF2-40B4-BE49-F238E27FC236}">
                <a16:creationId xmlns="" xmlns:a16="http://schemas.microsoft.com/office/drawing/2014/main" id="{21C04A9E-1586-E344-9720-A723C8A8ED48}"/>
              </a:ext>
            </a:extLst>
          </p:cNvPr>
          <p:cNvSpPr>
            <a:spLocks noGrp="1"/>
          </p:cNvSpPr>
          <p:nvPr>
            <p:ph type="sldNum" sz="quarter" idx="4294967295"/>
          </p:nvPr>
        </p:nvSpPr>
        <p:spPr>
          <a:xfrm>
            <a:off x="5859065" y="6381969"/>
            <a:ext cx="473869" cy="365125"/>
          </a:xfrm>
        </p:spPr>
        <p:txBody>
          <a:bodyPr/>
          <a:lstStyle/>
          <a:p>
            <a:r>
              <a:rPr lang="en-US" dirty="0"/>
              <a:t>13</a:t>
            </a:r>
          </a:p>
        </p:txBody>
      </p:sp>
    </p:spTree>
    <p:extLst>
      <p:ext uri="{BB962C8B-B14F-4D97-AF65-F5344CB8AC3E}">
        <p14:creationId xmlns:p14="http://schemas.microsoft.com/office/powerpoint/2010/main" val="180947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0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2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2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2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20"/>
                                        </p:tgtEl>
                                        <p:attrNameLst>
                                          <p:attrName>style.visibility</p:attrName>
                                        </p:attrNameLst>
                                      </p:cBhvr>
                                      <p:to>
                                        <p:strVal val="hidden"/>
                                      </p:to>
                                    </p:set>
                                  </p:childTnLst>
                                </p:cTn>
                              </p:par>
                              <p:par>
                                <p:cTn id="49" presetID="0" presetClass="path" presetSubtype="0" accel="50000" decel="50000" fill="hold" grpId="1" nodeType="withEffect">
                                  <p:stCondLst>
                                    <p:cond delay="0"/>
                                  </p:stCondLst>
                                  <p:childTnLst>
                                    <p:animMotion origin="layout" path="M -2.29167E-6 -7.40741E-7 L 0.11459 0.07153 " pathEditMode="relative" rAng="0" ptsTypes="AA">
                                      <p:cBhvr>
                                        <p:cTn id="50" dur="2000" fill="hold"/>
                                        <p:tgtEl>
                                          <p:spTgt spid="107"/>
                                        </p:tgtEl>
                                        <p:attrNameLst>
                                          <p:attrName>ppt_x</p:attrName>
                                          <p:attrName>ppt_y</p:attrName>
                                        </p:attrNameLst>
                                      </p:cBhvr>
                                      <p:rCtr x="5729" y="3565"/>
                                    </p:animMotion>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21"/>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3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29"/>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32"/>
                                        </p:tgtEl>
                                        <p:attrNameLst>
                                          <p:attrName>style.visibility</p:attrName>
                                        </p:attrNameLst>
                                      </p:cBhvr>
                                      <p:to>
                                        <p:strVal val="hidden"/>
                                      </p:to>
                                    </p:set>
                                  </p:childTnLst>
                                </p:cTn>
                              </p:par>
                              <p:par>
                                <p:cTn id="67" presetID="0" presetClass="path" presetSubtype="0" accel="50000" decel="50000" fill="hold" grpId="1" nodeType="withEffect">
                                  <p:stCondLst>
                                    <p:cond delay="0"/>
                                  </p:stCondLst>
                                  <p:childTnLst>
                                    <p:animMotion origin="layout" path="M -2.29167E-6 -1.85185E-6 L 0.11315 -0.0125 " pathEditMode="relative" rAng="0" ptsTypes="AA">
                                      <p:cBhvr>
                                        <p:cTn id="68" dur="2000" fill="hold"/>
                                        <p:tgtEl>
                                          <p:spTgt spid="108"/>
                                        </p:tgtEl>
                                        <p:attrNameLst>
                                          <p:attrName>ppt_x</p:attrName>
                                          <p:attrName>ppt_y</p:attrName>
                                        </p:attrNameLst>
                                      </p:cBhvr>
                                      <p:rCtr x="5651" y="-625"/>
                                    </p:animMotion>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29"/>
                                        </p:tgtEl>
                                        <p:attrNameLst>
                                          <p:attrName>style.visibility</p:attrName>
                                        </p:attrNameLst>
                                      </p:cBhvr>
                                      <p:to>
                                        <p:strVal val="hidden"/>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133"/>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30"/>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33"/>
                                        </p:tgtEl>
                                        <p:attrNameLst>
                                          <p:attrName>style.visibility</p:attrName>
                                        </p:attrNameLst>
                                      </p:cBhvr>
                                      <p:to>
                                        <p:strVal val="hidden"/>
                                      </p:to>
                                    </p:set>
                                  </p:childTnLst>
                                </p:cTn>
                              </p:par>
                              <p:par>
                                <p:cTn id="85" presetID="0" presetClass="path" presetSubtype="0" accel="50000" decel="50000" fill="hold" grpId="1" nodeType="withEffect">
                                  <p:stCondLst>
                                    <p:cond delay="0"/>
                                  </p:stCondLst>
                                  <p:childTnLst>
                                    <p:animMotion origin="layout" path="M -2.29167E-6 -2.96296E-6 L 0.14558 -0.04768 " pathEditMode="relative" rAng="0" ptsTypes="AA">
                                      <p:cBhvr>
                                        <p:cTn id="86" dur="2000" fill="hold"/>
                                        <p:tgtEl>
                                          <p:spTgt spid="110"/>
                                        </p:tgtEl>
                                        <p:attrNameLst>
                                          <p:attrName>ppt_x</p:attrName>
                                          <p:attrName>ppt_y</p:attrName>
                                        </p:attrNameLst>
                                      </p:cBhvr>
                                      <p:rCtr x="7279" y="-2384"/>
                                    </p:animMotion>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30"/>
                                        </p:tgtEl>
                                        <p:attrNameLst>
                                          <p:attrName>style.visibility</p:attrName>
                                        </p:attrNameLst>
                                      </p:cBhvr>
                                      <p:to>
                                        <p:strVal val="hidden"/>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134"/>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131"/>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134"/>
                                        </p:tgtEl>
                                        <p:attrNameLst>
                                          <p:attrName>style.visibility</p:attrName>
                                        </p:attrNameLst>
                                      </p:cBhvr>
                                      <p:to>
                                        <p:strVal val="hidden"/>
                                      </p:to>
                                    </p:set>
                                  </p:childTnLst>
                                </p:cTn>
                              </p:par>
                              <p:par>
                                <p:cTn id="103" presetID="0" presetClass="path" presetSubtype="0" accel="50000" decel="50000" fill="hold" grpId="1" nodeType="withEffect">
                                  <p:stCondLst>
                                    <p:cond delay="0"/>
                                  </p:stCondLst>
                                  <p:childTnLst>
                                    <p:animMotion origin="layout" path="M -2.29167E-6 4.44444E-6 L 0.14492 -0.03658 " pathEditMode="relative" rAng="0" ptsTypes="AA">
                                      <p:cBhvr>
                                        <p:cTn id="104" dur="2000" fill="hold"/>
                                        <p:tgtEl>
                                          <p:spTgt spid="109"/>
                                        </p:tgtEl>
                                        <p:attrNameLst>
                                          <p:attrName>ppt_x</p:attrName>
                                          <p:attrName>ppt_y</p:attrName>
                                        </p:attrNameLst>
                                      </p:cBhvr>
                                      <p:rCtr x="7240" y="-1829"/>
                                    </p:animMotion>
                                  </p:childTnLst>
                                </p:cTn>
                              </p:par>
                              <p:par>
                                <p:cTn id="105" presetID="1" presetClass="exit" presetSubtype="0" fill="hold" grpId="1" nodeType="withEffect">
                                  <p:stCondLst>
                                    <p:cond delay="0"/>
                                  </p:stCondLst>
                                  <p:childTnLst>
                                    <p:set>
                                      <p:cBhvr>
                                        <p:cTn id="106" dur="1" fill="hold">
                                          <p:stCondLst>
                                            <p:cond delay="0"/>
                                          </p:stCondLst>
                                        </p:cTn>
                                        <p:tgtEl>
                                          <p:spTgt spid="1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7" grpId="1" animBg="1"/>
      <p:bldP spid="108" grpId="0" animBg="1"/>
      <p:bldP spid="108" grpId="1" animBg="1"/>
      <p:bldP spid="109" grpId="0" animBg="1"/>
      <p:bldP spid="109" grpId="1" animBg="1"/>
      <p:bldP spid="110" grpId="0" animBg="1"/>
      <p:bldP spid="110" grpId="1" animBg="1"/>
      <p:bldP spid="120" grpId="0" animBg="1"/>
      <p:bldP spid="120" grpId="1" animBg="1"/>
      <p:bldP spid="121" grpId="0" animBg="1"/>
      <p:bldP spid="121" grpId="1" animBg="1"/>
      <p:bldP spid="129" grpId="0" animBg="1"/>
      <p:bldP spid="129" grpId="1" animBg="1"/>
      <p:bldP spid="130" grpId="0" animBg="1"/>
      <p:bldP spid="130" grpId="1" animBg="1"/>
      <p:bldP spid="131" grpId="0" animBg="1"/>
      <p:bldP spid="131" grpId="1" animBg="1"/>
      <p:bldP spid="132" grpId="0" animBg="1"/>
      <p:bldP spid="132" grpId="1" animBg="1"/>
      <p:bldP spid="133" grpId="0" animBg="1"/>
      <p:bldP spid="133" grpId="1" animBg="1"/>
      <p:bldP spid="134" grpId="0" animBg="1"/>
      <p:bldP spid="134" grpId="1" animBg="1"/>
      <p:bldP spid="135" grpId="0"/>
      <p:bldP spid="136" grpId="0"/>
      <p:bldP spid="6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1CDD21B3-9E73-5C46-847D-4C07AFAB9351}"/>
              </a:ext>
            </a:extLst>
          </p:cNvPr>
          <p:cNvSpPr>
            <a:spLocks noGrp="1"/>
          </p:cNvSpPr>
          <p:nvPr>
            <p:ph type="title"/>
          </p:nvPr>
        </p:nvSpPr>
        <p:spPr/>
        <p:txBody>
          <a:bodyPr/>
          <a:lstStyle/>
          <a:p>
            <a:r>
              <a:rPr kumimoji="1" lang="en-US" altLang="zh-TW" dirty="0"/>
              <a:t>Motivation</a:t>
            </a:r>
            <a:endParaRPr kumimoji="1"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 xmlns:a16="http://schemas.microsoft.com/office/drawing/2014/main" id="{3C4BC9BD-5EEA-EF44-B3C4-09F406D5470E}"/>
                  </a:ext>
                </a:extLst>
              </p:cNvPr>
              <p:cNvSpPr>
                <a:spLocks noGrp="1"/>
              </p:cNvSpPr>
              <p:nvPr>
                <p:ph idx="1"/>
              </p:nvPr>
            </p:nvSpPr>
            <p:spPr/>
            <p:txBody>
              <a:bodyPr>
                <a:normAutofit lnSpcReduction="10000"/>
              </a:bodyPr>
              <a:lstStyle/>
              <a:p>
                <a:r>
                  <a:rPr kumimoji="1" lang="en-US" altLang="zh-TW" dirty="0"/>
                  <a:t>Data size of an ensemble dataset: </a:t>
                </a:r>
                <a14:m>
                  <m:oMath xmlns:m="http://schemas.openxmlformats.org/officeDocument/2006/math">
                    <m:sSup>
                      <m:sSupPr>
                        <m:ctrlPr>
                          <a:rPr lang="en" altLang="zh-TW" i="1">
                            <a:latin typeface="Cambria Math" charset="0"/>
                            <a:cs typeface="Arial"/>
                          </a:rPr>
                        </m:ctrlPr>
                      </m:sSupPr>
                      <m:e>
                        <m:r>
                          <a:rPr lang="en-US" altLang="zh-TW" i="1">
                            <a:latin typeface="Cambria Math" charset="0"/>
                            <a:cs typeface="Arial"/>
                          </a:rPr>
                          <m:t>𝑃</m:t>
                        </m:r>
                      </m:e>
                      <m:sup>
                        <m:r>
                          <a:rPr lang="en-US" altLang="zh-TW" i="1">
                            <a:latin typeface="Cambria Math" charset="0"/>
                            <a:cs typeface="Arial"/>
                          </a:rPr>
                          <m:t>𝑑</m:t>
                        </m:r>
                      </m:sup>
                    </m:sSup>
                    <m:r>
                      <a:rPr lang="en-US" altLang="zh-TW" i="1">
                        <a:latin typeface="Cambria Math" charset="0"/>
                        <a:cs typeface="Arial"/>
                      </a:rPr>
                      <m:t>∗</m:t>
                    </m:r>
                    <m:r>
                      <a:rPr lang="en-US" altLang="zh-TW" i="1">
                        <a:latin typeface="Cambria Math" charset="0"/>
                        <a:cs typeface="Arial"/>
                      </a:rPr>
                      <m:t>𝑇</m:t>
                    </m:r>
                    <m:r>
                      <a:rPr lang="en-US" altLang="zh-TW" i="1">
                        <a:latin typeface="Cambria Math" charset="0"/>
                        <a:cs typeface="Arial"/>
                      </a:rPr>
                      <m:t>∗</m:t>
                    </m:r>
                    <m:r>
                      <a:rPr lang="en-US" altLang="zh-TW" i="1">
                        <a:latin typeface="Cambria Math" charset="0"/>
                        <a:cs typeface="Arial"/>
                      </a:rPr>
                      <m:t>𝑄</m:t>
                    </m:r>
                    <m:r>
                      <a:rPr lang="en-US" altLang="zh-TW" i="1">
                        <a:latin typeface="Cambria Math" charset="0"/>
                        <a:cs typeface="Arial"/>
                      </a:rPr>
                      <m:t>∗</m:t>
                    </m:r>
                    <m:r>
                      <a:rPr lang="en-US" altLang="zh-TW" i="1">
                        <a:latin typeface="Cambria Math" charset="0"/>
                        <a:cs typeface="Arial"/>
                      </a:rPr>
                      <m:t>𝑆</m:t>
                    </m:r>
                  </m:oMath>
                </a14:m>
                <a:endParaRPr lang="en-US" altLang="zh-TW" dirty="0">
                  <a:latin typeface="Arial"/>
                  <a:cs typeface="Arial"/>
                </a:endParaRPr>
              </a:p>
              <a:p>
                <a:endParaRPr kumimoji="1" lang="en-US" altLang="zh-TW" dirty="0"/>
              </a:p>
              <a:p>
                <a:endParaRPr kumimoji="1" lang="en-US" altLang="zh-TW" dirty="0"/>
              </a:p>
              <a:p>
                <a:endParaRPr kumimoji="1" lang="en-US" altLang="zh-TW" dirty="0"/>
              </a:p>
              <a:p>
                <a:r>
                  <a:rPr kumimoji="1" lang="en-US" altLang="zh-TW" dirty="0"/>
                  <a:t>Nyx can produce several hundreds TBs to several PBs dataset  </a:t>
                </a:r>
              </a:p>
              <a:p>
                <a:pPr lvl="1"/>
                <a:r>
                  <a:rPr kumimoji="1" lang="en-US" altLang="zh-TW" dirty="0"/>
                  <a:t>Limited I/O bandwidth</a:t>
                </a:r>
              </a:p>
              <a:p>
                <a:pPr lvl="1"/>
                <a:r>
                  <a:rPr kumimoji="1" lang="en-US" altLang="zh-TW" dirty="0"/>
                  <a:t>Insufficient storage </a:t>
                </a:r>
                <a:r>
                  <a:rPr kumimoji="1" lang="en-US" altLang="zh-TW" dirty="0" smtClean="0"/>
                  <a:t>size</a:t>
                </a:r>
                <a:br>
                  <a:rPr kumimoji="1" lang="en-US" altLang="zh-TW" dirty="0" smtClean="0"/>
                </a:br>
                <a:r>
                  <a:rPr kumimoji="1" lang="en-US" altLang="zh-TW" dirty="0" smtClean="0"/>
                  <a:t/>
                </a:r>
                <a:br>
                  <a:rPr kumimoji="1" lang="en-US" altLang="zh-TW" dirty="0" smtClean="0"/>
                </a:br>
                <a:r>
                  <a:rPr kumimoji="1" lang="en-US" altLang="zh-TW" dirty="0" smtClean="0"/>
                  <a:t/>
                </a:r>
                <a:br>
                  <a:rPr kumimoji="1" lang="en-US" altLang="zh-TW" dirty="0" smtClean="0"/>
                </a:br>
                <a:r>
                  <a:rPr kumimoji="1" lang="en-US" altLang="zh-TW" dirty="0" smtClean="0"/>
                  <a:t/>
                </a:r>
                <a:br>
                  <a:rPr kumimoji="1" lang="en-US" altLang="zh-TW" dirty="0" smtClean="0"/>
                </a:br>
                <a:r>
                  <a:rPr kumimoji="1" lang="en-US" altLang="zh-TW" dirty="0" smtClean="0"/>
                  <a:t/>
                </a:r>
                <a:br>
                  <a:rPr kumimoji="1" lang="en-US" altLang="zh-TW" dirty="0" smtClean="0"/>
                </a:br>
                <a:r>
                  <a:rPr kumimoji="1" lang="en-US" altLang="zh-TW" dirty="0" smtClean="0"/>
                  <a:t/>
                </a:r>
                <a:br>
                  <a:rPr kumimoji="1" lang="en-US" altLang="zh-TW" dirty="0" smtClean="0"/>
                </a:br>
                <a:endParaRPr kumimoji="1" lang="en-US" altLang="zh-TW" dirty="0"/>
              </a:p>
              <a:p>
                <a:pPr lvl="1"/>
                <a:endParaRPr kumimoji="1" lang="en-US" altLang="zh-TW" dirty="0"/>
              </a:p>
              <a:p>
                <a:pPr lvl="1"/>
                <a:endParaRPr kumimoji="1" lang="zh-TW" altLang="en-US" dirty="0"/>
              </a:p>
            </p:txBody>
          </p:sp>
        </mc:Choice>
        <mc:Fallback xmlns="">
          <p:sp>
            <p:nvSpPr>
              <p:cNvPr id="3" name="內容版面配置區 2">
                <a:extLst>
                  <a:ext uri="{FF2B5EF4-FFF2-40B4-BE49-F238E27FC236}">
                    <a16:creationId xmlns:a16="http://schemas.microsoft.com/office/drawing/2014/main" xmlns:a14="http://schemas.microsoft.com/office/drawing/2010/main" xmlns="" id="{3C4BC9BD-5EEA-EF44-B3C4-09F406D5470E}"/>
                  </a:ext>
                </a:extLst>
              </p:cNvPr>
              <p:cNvSpPr>
                <a:spLocks noGrp="1" noRot="1" noChangeAspect="1" noMove="1" noResize="1" noEditPoints="1" noAdjustHandles="1" noChangeArrowheads="1" noChangeShapeType="1" noTextEdit="1"/>
              </p:cNvSpPr>
              <p:nvPr>
                <p:ph idx="1"/>
              </p:nvPr>
            </p:nvSpPr>
            <p:spPr>
              <a:blipFill rotWithShape="0">
                <a:blip r:embed="rId3"/>
                <a:stretch>
                  <a:fillRect l="-831" t="-2442"/>
                </a:stretch>
              </a:blipFill>
            </p:spPr>
            <p:txBody>
              <a:bodyPr/>
              <a:lstStyle/>
              <a:p>
                <a:r>
                  <a:rPr lang="zh-TW" altLang="en-US">
                    <a:noFill/>
                  </a:rPr>
                  <a:t> </a:t>
                </a:r>
              </a:p>
            </p:txBody>
          </p:sp>
        </mc:Fallback>
      </mc:AlternateContent>
      <p:cxnSp>
        <p:nvCxnSpPr>
          <p:cNvPr id="5" name="肘形接點 4">
            <a:extLst>
              <a:ext uri="{FF2B5EF4-FFF2-40B4-BE49-F238E27FC236}">
                <a16:creationId xmlns="" xmlns:a16="http://schemas.microsoft.com/office/drawing/2014/main" id="{57FF6323-4575-6443-9BAB-B7F94B46ADA0}"/>
              </a:ext>
            </a:extLst>
          </p:cNvPr>
          <p:cNvCxnSpPr>
            <a:endCxn id="6" idx="1"/>
          </p:cNvCxnSpPr>
          <p:nvPr/>
        </p:nvCxnSpPr>
        <p:spPr>
          <a:xfrm>
            <a:off x="5517079" y="1903728"/>
            <a:ext cx="1715689" cy="986587"/>
          </a:xfrm>
          <a:prstGeom prst="bentConnector3">
            <a:avLst>
              <a:gd name="adj1" fmla="val 42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文字方塊 5">
            <a:extLst>
              <a:ext uri="{FF2B5EF4-FFF2-40B4-BE49-F238E27FC236}">
                <a16:creationId xmlns="" xmlns:a16="http://schemas.microsoft.com/office/drawing/2014/main" id="{9B16DEE6-67C1-0D46-A1FA-5050DF31787E}"/>
              </a:ext>
            </a:extLst>
          </p:cNvPr>
          <p:cNvSpPr txBox="1"/>
          <p:nvPr/>
        </p:nvSpPr>
        <p:spPr>
          <a:xfrm>
            <a:off x="7232768" y="2751815"/>
            <a:ext cx="1908471" cy="276999"/>
          </a:xfrm>
          <a:prstGeom prst="rect">
            <a:avLst/>
          </a:prstGeom>
          <a:noFill/>
        </p:spPr>
        <p:txBody>
          <a:bodyPr wrap="none" rtlCol="0">
            <a:spAutoFit/>
          </a:bodyPr>
          <a:lstStyle/>
          <a:p>
            <a:r>
              <a:rPr kumimoji="1" lang="en-US" altLang="zh-TW" sz="1200" dirty="0"/>
              <a:t>Simulation initial conditions</a:t>
            </a:r>
            <a:endParaRPr kumimoji="1" lang="zh-TW" altLang="en-US" sz="1200" dirty="0"/>
          </a:p>
        </p:txBody>
      </p:sp>
      <p:sp>
        <p:nvSpPr>
          <p:cNvPr id="7" name="文字方塊 6">
            <a:extLst>
              <a:ext uri="{FF2B5EF4-FFF2-40B4-BE49-F238E27FC236}">
                <a16:creationId xmlns="" xmlns:a16="http://schemas.microsoft.com/office/drawing/2014/main" id="{FFCE645E-89DF-694F-B268-FBB4D6E9D768}"/>
              </a:ext>
            </a:extLst>
          </p:cNvPr>
          <p:cNvSpPr txBox="1"/>
          <p:nvPr/>
        </p:nvSpPr>
        <p:spPr>
          <a:xfrm>
            <a:off x="7433184" y="2522307"/>
            <a:ext cx="857286" cy="276999"/>
          </a:xfrm>
          <a:prstGeom prst="rect">
            <a:avLst/>
          </a:prstGeom>
          <a:noFill/>
        </p:spPr>
        <p:txBody>
          <a:bodyPr wrap="none" rtlCol="0">
            <a:spAutoFit/>
          </a:bodyPr>
          <a:lstStyle/>
          <a:p>
            <a:r>
              <a:rPr kumimoji="1" lang="en-US" altLang="zh-TW" sz="1200" dirty="0"/>
              <a:t>Time steps</a:t>
            </a:r>
            <a:endParaRPr kumimoji="1" lang="zh-TW" altLang="en-US" sz="1200" dirty="0"/>
          </a:p>
        </p:txBody>
      </p:sp>
      <p:sp>
        <p:nvSpPr>
          <p:cNvPr id="8" name="文字方塊 7">
            <a:extLst>
              <a:ext uri="{FF2B5EF4-FFF2-40B4-BE49-F238E27FC236}">
                <a16:creationId xmlns="" xmlns:a16="http://schemas.microsoft.com/office/drawing/2014/main" id="{7811339C-1704-2F42-BF25-09E03509F15E}"/>
              </a:ext>
            </a:extLst>
          </p:cNvPr>
          <p:cNvSpPr txBox="1"/>
          <p:nvPr/>
        </p:nvSpPr>
        <p:spPr>
          <a:xfrm>
            <a:off x="7533392" y="2313825"/>
            <a:ext cx="751681" cy="276999"/>
          </a:xfrm>
          <a:prstGeom prst="rect">
            <a:avLst/>
          </a:prstGeom>
          <a:noFill/>
        </p:spPr>
        <p:txBody>
          <a:bodyPr wrap="none" rtlCol="0">
            <a:spAutoFit/>
          </a:bodyPr>
          <a:lstStyle/>
          <a:p>
            <a:r>
              <a:rPr kumimoji="1" lang="en-US" altLang="zh-TW" sz="1200" dirty="0"/>
              <a:t>Variables</a:t>
            </a:r>
            <a:endParaRPr kumimoji="1" lang="zh-TW" altLang="en-US" sz="1200" dirty="0"/>
          </a:p>
        </p:txBody>
      </p:sp>
      <p:sp>
        <p:nvSpPr>
          <p:cNvPr id="9" name="文字方塊 8">
            <a:extLst>
              <a:ext uri="{FF2B5EF4-FFF2-40B4-BE49-F238E27FC236}">
                <a16:creationId xmlns="" xmlns:a16="http://schemas.microsoft.com/office/drawing/2014/main" id="{9B3907AD-A947-A245-A6F3-F468281EB88D}"/>
              </a:ext>
            </a:extLst>
          </p:cNvPr>
          <p:cNvSpPr txBox="1"/>
          <p:nvPr/>
        </p:nvSpPr>
        <p:spPr>
          <a:xfrm>
            <a:off x="7658652" y="2102730"/>
            <a:ext cx="1272913" cy="276999"/>
          </a:xfrm>
          <a:prstGeom prst="rect">
            <a:avLst/>
          </a:prstGeom>
          <a:noFill/>
        </p:spPr>
        <p:txBody>
          <a:bodyPr wrap="none" rtlCol="0">
            <a:spAutoFit/>
          </a:bodyPr>
          <a:lstStyle/>
          <a:p>
            <a:r>
              <a:rPr kumimoji="1" lang="en-US" altLang="zh-TW" sz="1200" dirty="0"/>
              <a:t>Spatial resolution</a:t>
            </a:r>
            <a:endParaRPr kumimoji="1" lang="zh-TW" altLang="en-US" sz="1200" dirty="0"/>
          </a:p>
        </p:txBody>
      </p:sp>
      <p:cxnSp>
        <p:nvCxnSpPr>
          <p:cNvPr id="10" name="肘形接點 9">
            <a:extLst>
              <a:ext uri="{FF2B5EF4-FFF2-40B4-BE49-F238E27FC236}">
                <a16:creationId xmlns="" xmlns:a16="http://schemas.microsoft.com/office/drawing/2014/main" id="{117F73D8-8418-9B43-AC32-1BE519FD7038}"/>
              </a:ext>
            </a:extLst>
          </p:cNvPr>
          <p:cNvCxnSpPr>
            <a:endCxn id="7" idx="1"/>
          </p:cNvCxnSpPr>
          <p:nvPr/>
        </p:nvCxnSpPr>
        <p:spPr>
          <a:xfrm>
            <a:off x="6179431" y="1903728"/>
            <a:ext cx="1253753" cy="757079"/>
          </a:xfrm>
          <a:prstGeom prst="bentConnector3">
            <a:avLst>
              <a:gd name="adj1" fmla="val -35"/>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肘形接點 10">
            <a:extLst>
              <a:ext uri="{FF2B5EF4-FFF2-40B4-BE49-F238E27FC236}">
                <a16:creationId xmlns="" xmlns:a16="http://schemas.microsoft.com/office/drawing/2014/main" id="{E00C6D8D-30FC-1445-AEF4-70898838D1ED}"/>
              </a:ext>
            </a:extLst>
          </p:cNvPr>
          <p:cNvCxnSpPr>
            <a:endCxn id="8" idx="1"/>
          </p:cNvCxnSpPr>
          <p:nvPr/>
        </p:nvCxnSpPr>
        <p:spPr>
          <a:xfrm>
            <a:off x="6741769" y="1924590"/>
            <a:ext cx="791623" cy="527735"/>
          </a:xfrm>
          <a:prstGeom prst="bentConnector3">
            <a:avLst>
              <a:gd name="adj1" fmla="val 29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肘形接點 11">
            <a:extLst>
              <a:ext uri="{FF2B5EF4-FFF2-40B4-BE49-F238E27FC236}">
                <a16:creationId xmlns="" xmlns:a16="http://schemas.microsoft.com/office/drawing/2014/main" id="{C93417E2-0492-BC41-905A-D1DB9BE50142}"/>
              </a:ext>
            </a:extLst>
          </p:cNvPr>
          <p:cNvCxnSpPr>
            <a:endCxn id="9" idx="1"/>
          </p:cNvCxnSpPr>
          <p:nvPr/>
        </p:nvCxnSpPr>
        <p:spPr>
          <a:xfrm>
            <a:off x="7249414" y="1924652"/>
            <a:ext cx="409238" cy="316578"/>
          </a:xfrm>
          <a:prstGeom prst="bentConnector3">
            <a:avLst>
              <a:gd name="adj1" fmla="val -105"/>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9670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1CDD21B3-9E73-5C46-847D-4C07AFAB9351}"/>
              </a:ext>
            </a:extLst>
          </p:cNvPr>
          <p:cNvSpPr>
            <a:spLocks noGrp="1"/>
          </p:cNvSpPr>
          <p:nvPr>
            <p:ph type="title"/>
          </p:nvPr>
        </p:nvSpPr>
        <p:spPr/>
        <p:txBody>
          <a:bodyPr/>
          <a:lstStyle/>
          <a:p>
            <a:r>
              <a:rPr kumimoji="1" lang="en-US" altLang="zh-TW" dirty="0"/>
              <a:t>Motivation</a:t>
            </a:r>
            <a:endParaRPr kumimoji="1"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 xmlns:a16="http://schemas.microsoft.com/office/drawing/2014/main" id="{3C4BC9BD-5EEA-EF44-B3C4-09F406D5470E}"/>
                  </a:ext>
                </a:extLst>
              </p:cNvPr>
              <p:cNvSpPr>
                <a:spLocks noGrp="1"/>
              </p:cNvSpPr>
              <p:nvPr>
                <p:ph idx="1"/>
              </p:nvPr>
            </p:nvSpPr>
            <p:spPr/>
            <p:txBody>
              <a:bodyPr>
                <a:normAutofit lnSpcReduction="10000"/>
              </a:bodyPr>
              <a:lstStyle/>
              <a:p>
                <a:r>
                  <a:rPr kumimoji="1" lang="en-US" altLang="zh-TW" dirty="0"/>
                  <a:t>Data size of an ensemble dataset: </a:t>
                </a:r>
                <a14:m>
                  <m:oMath xmlns:m="http://schemas.openxmlformats.org/officeDocument/2006/math">
                    <m:sSup>
                      <m:sSupPr>
                        <m:ctrlPr>
                          <a:rPr lang="en" altLang="zh-TW" i="1">
                            <a:latin typeface="Cambria Math" charset="0"/>
                            <a:cs typeface="Arial"/>
                          </a:rPr>
                        </m:ctrlPr>
                      </m:sSupPr>
                      <m:e>
                        <m:r>
                          <a:rPr lang="en-US" altLang="zh-TW" i="1">
                            <a:latin typeface="Cambria Math" charset="0"/>
                            <a:cs typeface="Arial"/>
                          </a:rPr>
                          <m:t>𝑃</m:t>
                        </m:r>
                      </m:e>
                      <m:sup>
                        <m:r>
                          <a:rPr lang="en-US" altLang="zh-TW" i="1">
                            <a:latin typeface="Cambria Math" charset="0"/>
                            <a:cs typeface="Arial"/>
                          </a:rPr>
                          <m:t>𝑑</m:t>
                        </m:r>
                      </m:sup>
                    </m:sSup>
                    <m:r>
                      <a:rPr lang="en-US" altLang="zh-TW" i="1">
                        <a:latin typeface="Cambria Math" charset="0"/>
                        <a:cs typeface="Arial"/>
                      </a:rPr>
                      <m:t>∗</m:t>
                    </m:r>
                    <m:r>
                      <a:rPr lang="en-US" altLang="zh-TW" i="1">
                        <a:latin typeface="Cambria Math" charset="0"/>
                        <a:cs typeface="Arial"/>
                      </a:rPr>
                      <m:t>𝑇</m:t>
                    </m:r>
                    <m:r>
                      <a:rPr lang="en-US" altLang="zh-TW" i="1">
                        <a:latin typeface="Cambria Math" charset="0"/>
                        <a:cs typeface="Arial"/>
                      </a:rPr>
                      <m:t>∗</m:t>
                    </m:r>
                    <m:r>
                      <a:rPr lang="en-US" altLang="zh-TW" i="1">
                        <a:latin typeface="Cambria Math" charset="0"/>
                        <a:cs typeface="Arial"/>
                      </a:rPr>
                      <m:t>𝑄</m:t>
                    </m:r>
                    <m:r>
                      <a:rPr lang="en-US" altLang="zh-TW" i="1">
                        <a:latin typeface="Cambria Math" charset="0"/>
                        <a:cs typeface="Arial"/>
                      </a:rPr>
                      <m:t>∗</m:t>
                    </m:r>
                    <m:r>
                      <a:rPr lang="en-US" altLang="zh-TW" i="1">
                        <a:latin typeface="Cambria Math" charset="0"/>
                        <a:cs typeface="Arial"/>
                      </a:rPr>
                      <m:t>𝑆</m:t>
                    </m:r>
                  </m:oMath>
                </a14:m>
                <a:endParaRPr lang="en-US" altLang="zh-TW" dirty="0">
                  <a:latin typeface="Arial"/>
                  <a:cs typeface="Arial"/>
                </a:endParaRPr>
              </a:p>
              <a:p>
                <a:endParaRPr kumimoji="1" lang="en-US" altLang="zh-TW" dirty="0"/>
              </a:p>
              <a:p>
                <a:endParaRPr kumimoji="1" lang="en-US" altLang="zh-TW" dirty="0"/>
              </a:p>
              <a:p>
                <a:endParaRPr kumimoji="1" lang="en-US" altLang="zh-TW" dirty="0"/>
              </a:p>
              <a:p>
                <a:r>
                  <a:rPr kumimoji="1" lang="en-US" altLang="zh-TW" dirty="0"/>
                  <a:t>Nyx can produce several hundreds TBs to several PBs dataset  </a:t>
                </a:r>
              </a:p>
              <a:p>
                <a:pPr lvl="1"/>
                <a:r>
                  <a:rPr kumimoji="1" lang="en-US" altLang="zh-TW" dirty="0"/>
                  <a:t>Limited I/O bandwidth</a:t>
                </a:r>
              </a:p>
              <a:p>
                <a:pPr lvl="1"/>
                <a:r>
                  <a:rPr kumimoji="1" lang="en-US" altLang="zh-TW" dirty="0"/>
                  <a:t>Insufficient storage size</a:t>
                </a:r>
              </a:p>
              <a:p>
                <a:pPr lvl="1"/>
                <a:endParaRPr kumimoji="1" lang="en-US" altLang="zh-TW" dirty="0"/>
              </a:p>
              <a:p>
                <a:r>
                  <a:rPr kumimoji="1" lang="en-US" altLang="zh-TW" dirty="0" smtClean="0"/>
                  <a:t>Reduce the resolution</a:t>
                </a:r>
              </a:p>
              <a:p>
                <a:r>
                  <a:rPr kumimoji="1" lang="en-US" altLang="zh-TW" dirty="0" smtClean="0"/>
                  <a:t>Only use heroic simulation runs</a:t>
                </a:r>
              </a:p>
              <a:p>
                <a:r>
                  <a:rPr kumimoji="1" lang="en-US" altLang="zh-TW" dirty="0" smtClean="0"/>
                  <a:t>Rerun simulation for initial conditions</a:t>
                </a:r>
              </a:p>
              <a:p>
                <a:pPr lvl="1"/>
                <a:endParaRPr kumimoji="1" lang="zh-TW" altLang="en-US" dirty="0"/>
              </a:p>
            </p:txBody>
          </p:sp>
        </mc:Choice>
        <mc:Fallback xmlns="">
          <p:sp>
            <p:nvSpPr>
              <p:cNvPr id="3" name="內容版面配置區 2">
                <a:extLst>
                  <a:ext uri="{FF2B5EF4-FFF2-40B4-BE49-F238E27FC236}">
                    <a16:creationId xmlns:a16="http://schemas.microsoft.com/office/drawing/2014/main" xmlns:a14="http://schemas.microsoft.com/office/drawing/2010/main" xmlns="" id="{3C4BC9BD-5EEA-EF44-B3C4-09F406D5470E}"/>
                  </a:ext>
                </a:extLst>
              </p:cNvPr>
              <p:cNvSpPr>
                <a:spLocks noGrp="1" noRot="1" noChangeAspect="1" noMove="1" noResize="1" noEditPoints="1" noAdjustHandles="1" noChangeArrowheads="1" noChangeShapeType="1" noTextEdit="1"/>
              </p:cNvSpPr>
              <p:nvPr>
                <p:ph idx="1"/>
              </p:nvPr>
            </p:nvSpPr>
            <p:spPr>
              <a:blipFill rotWithShape="0">
                <a:blip r:embed="rId3"/>
                <a:stretch>
                  <a:fillRect l="-831" t="-2442"/>
                </a:stretch>
              </a:blipFill>
            </p:spPr>
            <p:txBody>
              <a:bodyPr/>
              <a:lstStyle/>
              <a:p>
                <a:r>
                  <a:rPr lang="zh-TW" altLang="en-US">
                    <a:noFill/>
                  </a:rPr>
                  <a:t> </a:t>
                </a:r>
              </a:p>
            </p:txBody>
          </p:sp>
        </mc:Fallback>
      </mc:AlternateContent>
      <p:cxnSp>
        <p:nvCxnSpPr>
          <p:cNvPr id="5" name="肘形接點 4">
            <a:extLst>
              <a:ext uri="{FF2B5EF4-FFF2-40B4-BE49-F238E27FC236}">
                <a16:creationId xmlns="" xmlns:a16="http://schemas.microsoft.com/office/drawing/2014/main" id="{57FF6323-4575-6443-9BAB-B7F94B46ADA0}"/>
              </a:ext>
            </a:extLst>
          </p:cNvPr>
          <p:cNvCxnSpPr>
            <a:endCxn id="6" idx="1"/>
          </p:cNvCxnSpPr>
          <p:nvPr/>
        </p:nvCxnSpPr>
        <p:spPr>
          <a:xfrm>
            <a:off x="5517079" y="1903728"/>
            <a:ext cx="1715689" cy="986587"/>
          </a:xfrm>
          <a:prstGeom prst="bentConnector3">
            <a:avLst>
              <a:gd name="adj1" fmla="val 42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文字方塊 5">
            <a:extLst>
              <a:ext uri="{FF2B5EF4-FFF2-40B4-BE49-F238E27FC236}">
                <a16:creationId xmlns="" xmlns:a16="http://schemas.microsoft.com/office/drawing/2014/main" id="{9B16DEE6-67C1-0D46-A1FA-5050DF31787E}"/>
              </a:ext>
            </a:extLst>
          </p:cNvPr>
          <p:cNvSpPr txBox="1"/>
          <p:nvPr/>
        </p:nvSpPr>
        <p:spPr>
          <a:xfrm>
            <a:off x="7232768" y="2751815"/>
            <a:ext cx="1908471" cy="276999"/>
          </a:xfrm>
          <a:prstGeom prst="rect">
            <a:avLst/>
          </a:prstGeom>
          <a:noFill/>
        </p:spPr>
        <p:txBody>
          <a:bodyPr wrap="none" rtlCol="0">
            <a:spAutoFit/>
          </a:bodyPr>
          <a:lstStyle/>
          <a:p>
            <a:r>
              <a:rPr kumimoji="1" lang="en-US" altLang="zh-TW" sz="1200" dirty="0"/>
              <a:t>Simulation initial conditions</a:t>
            </a:r>
            <a:endParaRPr kumimoji="1" lang="zh-TW" altLang="en-US" sz="1200" dirty="0"/>
          </a:p>
        </p:txBody>
      </p:sp>
      <p:sp>
        <p:nvSpPr>
          <p:cNvPr id="7" name="文字方塊 6">
            <a:extLst>
              <a:ext uri="{FF2B5EF4-FFF2-40B4-BE49-F238E27FC236}">
                <a16:creationId xmlns="" xmlns:a16="http://schemas.microsoft.com/office/drawing/2014/main" id="{FFCE645E-89DF-694F-B268-FBB4D6E9D768}"/>
              </a:ext>
            </a:extLst>
          </p:cNvPr>
          <p:cNvSpPr txBox="1"/>
          <p:nvPr/>
        </p:nvSpPr>
        <p:spPr>
          <a:xfrm>
            <a:off x="7433184" y="2522307"/>
            <a:ext cx="857286" cy="276999"/>
          </a:xfrm>
          <a:prstGeom prst="rect">
            <a:avLst/>
          </a:prstGeom>
          <a:noFill/>
        </p:spPr>
        <p:txBody>
          <a:bodyPr wrap="none" rtlCol="0">
            <a:spAutoFit/>
          </a:bodyPr>
          <a:lstStyle/>
          <a:p>
            <a:r>
              <a:rPr kumimoji="1" lang="en-US" altLang="zh-TW" sz="1200" dirty="0"/>
              <a:t>Time steps</a:t>
            </a:r>
            <a:endParaRPr kumimoji="1" lang="zh-TW" altLang="en-US" sz="1200" dirty="0"/>
          </a:p>
        </p:txBody>
      </p:sp>
      <p:sp>
        <p:nvSpPr>
          <p:cNvPr id="8" name="文字方塊 7">
            <a:extLst>
              <a:ext uri="{FF2B5EF4-FFF2-40B4-BE49-F238E27FC236}">
                <a16:creationId xmlns="" xmlns:a16="http://schemas.microsoft.com/office/drawing/2014/main" id="{7811339C-1704-2F42-BF25-09E03509F15E}"/>
              </a:ext>
            </a:extLst>
          </p:cNvPr>
          <p:cNvSpPr txBox="1"/>
          <p:nvPr/>
        </p:nvSpPr>
        <p:spPr>
          <a:xfrm>
            <a:off x="7533392" y="2313825"/>
            <a:ext cx="751681" cy="276999"/>
          </a:xfrm>
          <a:prstGeom prst="rect">
            <a:avLst/>
          </a:prstGeom>
          <a:noFill/>
        </p:spPr>
        <p:txBody>
          <a:bodyPr wrap="none" rtlCol="0">
            <a:spAutoFit/>
          </a:bodyPr>
          <a:lstStyle/>
          <a:p>
            <a:r>
              <a:rPr kumimoji="1" lang="en-US" altLang="zh-TW" sz="1200" dirty="0"/>
              <a:t>Variables</a:t>
            </a:r>
            <a:endParaRPr kumimoji="1" lang="zh-TW" altLang="en-US" sz="1200" dirty="0"/>
          </a:p>
        </p:txBody>
      </p:sp>
      <p:sp>
        <p:nvSpPr>
          <p:cNvPr id="9" name="文字方塊 8">
            <a:extLst>
              <a:ext uri="{FF2B5EF4-FFF2-40B4-BE49-F238E27FC236}">
                <a16:creationId xmlns="" xmlns:a16="http://schemas.microsoft.com/office/drawing/2014/main" id="{9B3907AD-A947-A245-A6F3-F468281EB88D}"/>
              </a:ext>
            </a:extLst>
          </p:cNvPr>
          <p:cNvSpPr txBox="1"/>
          <p:nvPr/>
        </p:nvSpPr>
        <p:spPr>
          <a:xfrm>
            <a:off x="7658652" y="2102730"/>
            <a:ext cx="1272913" cy="276999"/>
          </a:xfrm>
          <a:prstGeom prst="rect">
            <a:avLst/>
          </a:prstGeom>
          <a:noFill/>
        </p:spPr>
        <p:txBody>
          <a:bodyPr wrap="none" rtlCol="0">
            <a:spAutoFit/>
          </a:bodyPr>
          <a:lstStyle/>
          <a:p>
            <a:r>
              <a:rPr kumimoji="1" lang="en-US" altLang="zh-TW" sz="1200" dirty="0"/>
              <a:t>Spatial resolution</a:t>
            </a:r>
            <a:endParaRPr kumimoji="1" lang="zh-TW" altLang="en-US" sz="1200" dirty="0"/>
          </a:p>
        </p:txBody>
      </p:sp>
      <p:cxnSp>
        <p:nvCxnSpPr>
          <p:cNvPr id="10" name="肘形接點 9">
            <a:extLst>
              <a:ext uri="{FF2B5EF4-FFF2-40B4-BE49-F238E27FC236}">
                <a16:creationId xmlns="" xmlns:a16="http://schemas.microsoft.com/office/drawing/2014/main" id="{117F73D8-8418-9B43-AC32-1BE519FD7038}"/>
              </a:ext>
            </a:extLst>
          </p:cNvPr>
          <p:cNvCxnSpPr>
            <a:endCxn id="7" idx="1"/>
          </p:cNvCxnSpPr>
          <p:nvPr/>
        </p:nvCxnSpPr>
        <p:spPr>
          <a:xfrm>
            <a:off x="6179431" y="1903728"/>
            <a:ext cx="1253753" cy="757079"/>
          </a:xfrm>
          <a:prstGeom prst="bentConnector3">
            <a:avLst>
              <a:gd name="adj1" fmla="val -35"/>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肘形接點 10">
            <a:extLst>
              <a:ext uri="{FF2B5EF4-FFF2-40B4-BE49-F238E27FC236}">
                <a16:creationId xmlns="" xmlns:a16="http://schemas.microsoft.com/office/drawing/2014/main" id="{E00C6D8D-30FC-1445-AEF4-70898838D1ED}"/>
              </a:ext>
            </a:extLst>
          </p:cNvPr>
          <p:cNvCxnSpPr>
            <a:endCxn id="8" idx="1"/>
          </p:cNvCxnSpPr>
          <p:nvPr/>
        </p:nvCxnSpPr>
        <p:spPr>
          <a:xfrm>
            <a:off x="6741769" y="1924590"/>
            <a:ext cx="791623" cy="527735"/>
          </a:xfrm>
          <a:prstGeom prst="bentConnector3">
            <a:avLst>
              <a:gd name="adj1" fmla="val 29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肘形接點 11">
            <a:extLst>
              <a:ext uri="{FF2B5EF4-FFF2-40B4-BE49-F238E27FC236}">
                <a16:creationId xmlns="" xmlns:a16="http://schemas.microsoft.com/office/drawing/2014/main" id="{C93417E2-0492-BC41-905A-D1DB9BE50142}"/>
              </a:ext>
            </a:extLst>
          </p:cNvPr>
          <p:cNvCxnSpPr>
            <a:endCxn id="9" idx="1"/>
          </p:cNvCxnSpPr>
          <p:nvPr/>
        </p:nvCxnSpPr>
        <p:spPr>
          <a:xfrm>
            <a:off x="7249414" y="1924652"/>
            <a:ext cx="409238" cy="316578"/>
          </a:xfrm>
          <a:prstGeom prst="bentConnector3">
            <a:avLst>
              <a:gd name="adj1" fmla="val -105"/>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6797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a:t>Our Contributions</a:t>
            </a:r>
            <a:endParaRPr kumimoji="1" lang="zh-TW" altLang="en-US" dirty="0"/>
          </a:p>
        </p:txBody>
      </p:sp>
      <p:sp>
        <p:nvSpPr>
          <p:cNvPr id="3" name="內容版面配置區 2"/>
          <p:cNvSpPr>
            <a:spLocks noGrp="1"/>
          </p:cNvSpPr>
          <p:nvPr>
            <p:ph idx="1"/>
          </p:nvPr>
        </p:nvSpPr>
        <p:spPr>
          <a:xfrm>
            <a:off x="587829" y="1500189"/>
            <a:ext cx="11153898" cy="4739714"/>
          </a:xfrm>
        </p:spPr>
        <p:txBody>
          <a:bodyPr vert="horz" lIns="91440" tIns="45720" rIns="91440" bIns="45720" rtlCol="0" anchor="t">
            <a:normAutofit/>
          </a:bodyPr>
          <a:lstStyle/>
          <a:p>
            <a:r>
              <a:rPr kumimoji="1" lang="en-US" altLang="zh-TW" dirty="0">
                <a:ea typeface="新細明體"/>
              </a:rPr>
              <a:t>Propose an in-situ and statistical-based approach to handle large-scale cosmological ensemble dataset</a:t>
            </a:r>
          </a:p>
          <a:p>
            <a:pPr lvl="1"/>
            <a:endParaRPr kumimoji="1" lang="en-US" altLang="zh-TW" dirty="0"/>
          </a:p>
          <a:p>
            <a:r>
              <a:rPr kumimoji="1" lang="en-US" dirty="0">
                <a:ea typeface="新細明體"/>
              </a:rPr>
              <a:t>Reduce the requirements of the I/O bandwidth and disk storage</a:t>
            </a:r>
            <a:endParaRPr kumimoji="1" lang="en-US" altLang="zh-TW" dirty="0">
              <a:ea typeface="新細明體"/>
            </a:endParaRPr>
          </a:p>
          <a:p>
            <a:pPr lvl="1"/>
            <a:r>
              <a:rPr kumimoji="1" lang="en-US" dirty="0">
                <a:ea typeface="新細明體"/>
              </a:rPr>
              <a:t>Integrate the proposed technique with Nyx simulation</a:t>
            </a:r>
            <a:endParaRPr lang="en-US" dirty="0">
              <a:ea typeface="新細明體"/>
              <a:cs typeface="Calibri"/>
            </a:endParaRPr>
          </a:p>
          <a:p>
            <a:pPr lvl="1"/>
            <a:r>
              <a:rPr kumimoji="1" lang="en-US" altLang="zh-TW" dirty="0">
                <a:ea typeface="新細明體"/>
              </a:rPr>
              <a:t>Process the data without moving the data to disk</a:t>
            </a:r>
            <a:endParaRPr lang="en-US" altLang="zh-TW" dirty="0">
              <a:ea typeface="新細明體"/>
              <a:cs typeface="Calibri"/>
            </a:endParaRPr>
          </a:p>
          <a:p>
            <a:pPr lvl="1"/>
            <a:endParaRPr lang="en-US" altLang="zh-TW" dirty="0">
              <a:ea typeface="新細明體" panose="02020500000000000000" pitchFamily="18" charset="-120"/>
              <a:cs typeface="Calibri"/>
            </a:endParaRPr>
          </a:p>
          <a:p>
            <a:r>
              <a:rPr lang="en-US" altLang="zh-TW" dirty="0">
                <a:ea typeface="新細明體"/>
              </a:rPr>
              <a:t>Provide high-quality reconstructed data for domain expert’s analysis tasks</a:t>
            </a:r>
            <a:endParaRPr lang="en-US" altLang="zh-TW" dirty="0">
              <a:ea typeface="新細明體"/>
              <a:cs typeface="Calibri"/>
            </a:endParaRPr>
          </a:p>
          <a:p>
            <a:pPr lvl="1"/>
            <a:r>
              <a:rPr lang="en-US" altLang="zh-TW" dirty="0"/>
              <a:t>Utilize the data coherence in the parameter space</a:t>
            </a:r>
          </a:p>
          <a:p>
            <a:endParaRPr kumimoji="1" lang="zh-TW" altLang="en-US" dirty="0"/>
          </a:p>
        </p:txBody>
      </p:sp>
    </p:spTree>
    <p:extLst>
      <p:ext uri="{BB962C8B-B14F-4D97-AF65-F5344CB8AC3E}">
        <p14:creationId xmlns:p14="http://schemas.microsoft.com/office/powerpoint/2010/main" val="11492785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Rectangle 60">
            <a:extLst>
              <a:ext uri="{FF2B5EF4-FFF2-40B4-BE49-F238E27FC236}">
                <a16:creationId xmlns="" xmlns:a16="http://schemas.microsoft.com/office/drawing/2014/main" id="{5925DC97-87F1-7D4D-AD18-8DAD7A962729}"/>
              </a:ext>
            </a:extLst>
          </p:cNvPr>
          <p:cNvSpPr/>
          <p:nvPr/>
        </p:nvSpPr>
        <p:spPr>
          <a:xfrm>
            <a:off x="9544133" y="2042081"/>
            <a:ext cx="2491532" cy="3252934"/>
          </a:xfrm>
          <a:prstGeom prst="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r>
              <a:rPr lang="en-US" sz="1600" dirty="0">
                <a:solidFill>
                  <a:schemeClr val="tx1"/>
                </a:solidFill>
              </a:rPr>
              <a:t>Post-Analysis</a:t>
            </a: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p:txBody>
      </p:sp>
      <p:sp>
        <p:nvSpPr>
          <p:cNvPr id="62" name="Rectangle 60">
            <a:extLst>
              <a:ext uri="{FF2B5EF4-FFF2-40B4-BE49-F238E27FC236}">
                <a16:creationId xmlns="" xmlns:a16="http://schemas.microsoft.com/office/drawing/2014/main" id="{5925DC97-87F1-7D4D-AD18-8DAD7A962729}"/>
              </a:ext>
            </a:extLst>
          </p:cNvPr>
          <p:cNvSpPr/>
          <p:nvPr/>
        </p:nvSpPr>
        <p:spPr>
          <a:xfrm>
            <a:off x="2408904" y="1593602"/>
            <a:ext cx="3766714" cy="4318096"/>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r>
              <a:rPr lang="en-US" sz="1600" dirty="0">
                <a:solidFill>
                  <a:schemeClr val="tx1"/>
                </a:solidFill>
              </a:rPr>
              <a:t>Supercomputer</a:t>
            </a: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p:txBody>
      </p:sp>
      <p:sp>
        <p:nvSpPr>
          <p:cNvPr id="2" name="標題 1">
            <a:extLst>
              <a:ext uri="{FF2B5EF4-FFF2-40B4-BE49-F238E27FC236}">
                <a16:creationId xmlns="" xmlns:a16="http://schemas.microsoft.com/office/drawing/2014/main" id="{F5AA41B0-F621-1340-A019-B06F034CAFEB}"/>
              </a:ext>
            </a:extLst>
          </p:cNvPr>
          <p:cNvSpPr>
            <a:spLocks noGrp="1"/>
          </p:cNvSpPr>
          <p:nvPr>
            <p:ph type="title"/>
          </p:nvPr>
        </p:nvSpPr>
        <p:spPr/>
        <p:txBody>
          <a:bodyPr/>
          <a:lstStyle/>
          <a:p>
            <a:r>
              <a:rPr kumimoji="1" lang="en-US" altLang="zh-TW" dirty="0"/>
              <a:t>Overview</a:t>
            </a:r>
            <a:endParaRPr kumimoji="1" lang="zh-TW" altLang="en-US" dirty="0"/>
          </a:p>
        </p:txBody>
      </p:sp>
      <p:sp>
        <p:nvSpPr>
          <p:cNvPr id="38" name="圓柱 64">
            <a:extLst>
              <a:ext uri="{FF2B5EF4-FFF2-40B4-BE49-F238E27FC236}">
                <a16:creationId xmlns="" xmlns:a16="http://schemas.microsoft.com/office/drawing/2014/main" id="{05D33C14-4756-554A-AB2C-79372EF48B54}"/>
              </a:ext>
            </a:extLst>
          </p:cNvPr>
          <p:cNvSpPr/>
          <p:nvPr/>
        </p:nvSpPr>
        <p:spPr>
          <a:xfrm>
            <a:off x="6662334" y="2498568"/>
            <a:ext cx="2489417" cy="2157599"/>
          </a:xfrm>
          <a:prstGeom prst="can">
            <a:avLst>
              <a:gd name="adj" fmla="val 15514"/>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TW" altLang="en-US" dirty="0"/>
          </a:p>
        </p:txBody>
      </p:sp>
      <p:sp>
        <p:nvSpPr>
          <p:cNvPr id="39" name="Rectangle: Rounded Corners 29">
            <a:extLst>
              <a:ext uri="{FF2B5EF4-FFF2-40B4-BE49-F238E27FC236}">
                <a16:creationId xmlns="" xmlns:a16="http://schemas.microsoft.com/office/drawing/2014/main" id="{1FDD4043-F686-9643-AF74-42C4042D01C2}"/>
              </a:ext>
            </a:extLst>
          </p:cNvPr>
          <p:cNvSpPr/>
          <p:nvPr/>
        </p:nvSpPr>
        <p:spPr>
          <a:xfrm>
            <a:off x="7534924" y="2532969"/>
            <a:ext cx="736020" cy="27921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solidFill>
                  <a:schemeClr val="tx1"/>
                </a:solidFill>
                <a:cs typeface="Calibri"/>
              </a:rPr>
              <a:t>Disk</a:t>
            </a:r>
          </a:p>
        </p:txBody>
      </p:sp>
      <p:cxnSp>
        <p:nvCxnSpPr>
          <p:cNvPr id="46" name="曲線接點 88">
            <a:extLst>
              <a:ext uri="{FF2B5EF4-FFF2-40B4-BE49-F238E27FC236}">
                <a16:creationId xmlns="" xmlns:a16="http://schemas.microsoft.com/office/drawing/2014/main" id="{AF34D049-1538-3A40-B869-8B09AD96A741}"/>
              </a:ext>
            </a:extLst>
          </p:cNvPr>
          <p:cNvCxnSpPr>
            <a:cxnSpLocks/>
            <a:stCxn id="53" idx="3"/>
            <a:endCxn id="7" idx="1"/>
          </p:cNvCxnSpPr>
          <p:nvPr/>
        </p:nvCxnSpPr>
        <p:spPr>
          <a:xfrm>
            <a:off x="8282832" y="4165924"/>
            <a:ext cx="2063823" cy="85594"/>
          </a:xfrm>
          <a:prstGeom prst="curvedConnector3">
            <a:avLst>
              <a:gd name="adj1" fmla="val 52061"/>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nvGrpSpPr>
          <p:cNvPr id="48" name="群組 113">
            <a:extLst>
              <a:ext uri="{FF2B5EF4-FFF2-40B4-BE49-F238E27FC236}">
                <a16:creationId xmlns="" xmlns:a16="http://schemas.microsoft.com/office/drawing/2014/main" id="{A007D90D-2139-2544-A56F-FF4EC4850E02}"/>
              </a:ext>
            </a:extLst>
          </p:cNvPr>
          <p:cNvGrpSpPr/>
          <p:nvPr/>
        </p:nvGrpSpPr>
        <p:grpSpPr>
          <a:xfrm>
            <a:off x="7508224" y="3804792"/>
            <a:ext cx="774608" cy="722264"/>
            <a:chOff x="7444040" y="5616105"/>
            <a:chExt cx="766310" cy="704287"/>
          </a:xfrm>
        </p:grpSpPr>
        <p:sp>
          <p:nvSpPr>
            <p:cNvPr id="53" name="Rectangle: Rounded Corners 16">
              <a:extLst>
                <a:ext uri="{FF2B5EF4-FFF2-40B4-BE49-F238E27FC236}">
                  <a16:creationId xmlns="" xmlns:a16="http://schemas.microsoft.com/office/drawing/2014/main" id="{604E3211-920B-F84F-A147-04689420F39D}"/>
                </a:ext>
              </a:extLst>
            </p:cNvPr>
            <p:cNvSpPr/>
            <p:nvPr/>
          </p:nvSpPr>
          <p:spPr>
            <a:xfrm>
              <a:off x="7444040" y="5616105"/>
              <a:ext cx="766310" cy="704287"/>
            </a:xfrm>
            <a:prstGeom prst="roundRect">
              <a:avLst/>
            </a:prstGeom>
            <a:solidFill>
              <a:schemeClr val="accent2">
                <a:lumMod val="60000"/>
                <a:lumOff val="40000"/>
                <a:alpha val="8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zh-TW" sz="1200" dirty="0">
                <a:solidFill>
                  <a:schemeClr val="bg1"/>
                </a:solidFill>
                <a:cs typeface="Calibri"/>
              </a:endParaRPr>
            </a:p>
            <a:p>
              <a:pPr algn="ctr"/>
              <a:endParaRPr lang="en-US" altLang="zh-TW" sz="1200" dirty="0">
                <a:solidFill>
                  <a:schemeClr val="bg1"/>
                </a:solidFill>
                <a:cs typeface="Calibri"/>
              </a:endParaRPr>
            </a:p>
            <a:p>
              <a:pPr algn="ctr"/>
              <a:endParaRPr lang="en-US" altLang="zh-TW" sz="1200" dirty="0">
                <a:solidFill>
                  <a:schemeClr val="bg1"/>
                </a:solidFill>
                <a:cs typeface="Calibri"/>
              </a:endParaRPr>
            </a:p>
            <a:p>
              <a:pPr algn="ctr"/>
              <a:endParaRPr lang="en-US" altLang="zh-TW" sz="1200" dirty="0">
                <a:solidFill>
                  <a:schemeClr val="bg1"/>
                </a:solidFill>
              </a:endParaRPr>
            </a:p>
          </p:txBody>
        </p:sp>
        <p:grpSp>
          <p:nvGrpSpPr>
            <p:cNvPr id="54" name="群組 110">
              <a:extLst>
                <a:ext uri="{FF2B5EF4-FFF2-40B4-BE49-F238E27FC236}">
                  <a16:creationId xmlns="" xmlns:a16="http://schemas.microsoft.com/office/drawing/2014/main" id="{55CFE317-2368-C140-998F-8A4F8F6D9CB8}"/>
                </a:ext>
              </a:extLst>
            </p:cNvPr>
            <p:cNvGrpSpPr/>
            <p:nvPr/>
          </p:nvGrpSpPr>
          <p:grpSpPr>
            <a:xfrm>
              <a:off x="7601355" y="5700153"/>
              <a:ext cx="462089" cy="510834"/>
              <a:chOff x="6181021" y="5753339"/>
              <a:chExt cx="745663" cy="693883"/>
            </a:xfrm>
          </p:grpSpPr>
          <p:sp>
            <p:nvSpPr>
              <p:cNvPr id="55" name="Cube 194">
                <a:extLst>
                  <a:ext uri="{FF2B5EF4-FFF2-40B4-BE49-F238E27FC236}">
                    <a16:creationId xmlns="" xmlns:a16="http://schemas.microsoft.com/office/drawing/2014/main" id="{F21F91AD-E6F3-814A-8130-8E22E840C15F}"/>
                  </a:ext>
                </a:extLst>
              </p:cNvPr>
              <p:cNvSpPr/>
              <p:nvPr/>
            </p:nvSpPr>
            <p:spPr>
              <a:xfrm>
                <a:off x="6181430" y="5753339"/>
                <a:ext cx="745254" cy="693883"/>
              </a:xfrm>
              <a:prstGeom prst="cub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56" name="Picture 195">
                <a:extLst>
                  <a:ext uri="{FF2B5EF4-FFF2-40B4-BE49-F238E27FC236}">
                    <a16:creationId xmlns="" xmlns:a16="http://schemas.microsoft.com/office/drawing/2014/main" id="{1887D2FF-5E00-244C-B26D-5547F16F5490}"/>
                  </a:ext>
                </a:extLst>
              </p:cNvPr>
              <p:cNvPicPr>
                <a:picLocks noChangeAspect="1"/>
              </p:cNvPicPr>
              <p:nvPr/>
            </p:nvPicPr>
            <p:blipFill rotWithShape="1">
              <a:blip r:embed="rId3"/>
              <a:srcRect l="21046" t="41071" r="39410" b="14614"/>
              <a:stretch/>
            </p:blipFill>
            <p:spPr>
              <a:xfrm>
                <a:off x="6181021" y="5930538"/>
                <a:ext cx="580636" cy="515734"/>
              </a:xfrm>
              <a:prstGeom prst="rect">
                <a:avLst/>
              </a:prstGeom>
            </p:spPr>
          </p:pic>
        </p:grpSp>
      </p:grpSp>
      <p:sp>
        <p:nvSpPr>
          <p:cNvPr id="50" name="Rectangle: Rounded Corners 30">
            <a:extLst>
              <a:ext uri="{FF2B5EF4-FFF2-40B4-BE49-F238E27FC236}">
                <a16:creationId xmlns="" xmlns:a16="http://schemas.microsoft.com/office/drawing/2014/main" id="{7518566C-01E7-1C49-B73B-EEE1948C357C}"/>
              </a:ext>
            </a:extLst>
          </p:cNvPr>
          <p:cNvSpPr/>
          <p:nvPr/>
        </p:nvSpPr>
        <p:spPr>
          <a:xfrm>
            <a:off x="9736887" y="4756465"/>
            <a:ext cx="2277512" cy="407228"/>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lumMod val="85000"/>
                    <a:lumOff val="15000"/>
                  </a:schemeClr>
                </a:solidFill>
                <a:cs typeface="Calibri"/>
              </a:rPr>
              <a:t>Data Reconstruction</a:t>
            </a:r>
            <a:endParaRPr lang="en-US" sz="1200" dirty="0">
              <a:solidFill>
                <a:schemeClr val="tx1">
                  <a:lumMod val="85000"/>
                  <a:lumOff val="15000"/>
                </a:schemeClr>
              </a:solidFill>
            </a:endParaRPr>
          </a:p>
        </p:txBody>
      </p:sp>
      <p:pic>
        <p:nvPicPr>
          <p:cNvPr id="7" name="圖片 6">
            <a:extLst>
              <a:ext uri="{FF2B5EF4-FFF2-40B4-BE49-F238E27FC236}">
                <a16:creationId xmlns="" xmlns:a16="http://schemas.microsoft.com/office/drawing/2014/main" id="{1046F846-7372-7548-9D92-4AC15F1DBE2A}"/>
              </a:ext>
            </a:extLst>
          </p:cNvPr>
          <p:cNvPicPr>
            <a:picLocks noChangeAspect="1"/>
          </p:cNvPicPr>
          <p:nvPr/>
        </p:nvPicPr>
        <p:blipFill rotWithShape="1">
          <a:blip r:embed="rId4">
            <a:extLst>
              <a:ext uri="{28A0092B-C50C-407E-A947-70E740481C1C}">
                <a14:useLocalDpi xmlns:a14="http://schemas.microsoft.com/office/drawing/2010/main" val="0"/>
              </a:ext>
            </a:extLst>
          </a:blip>
          <a:srcRect t="20670" r="52556" b="22808"/>
          <a:stretch/>
        </p:blipFill>
        <p:spPr>
          <a:xfrm>
            <a:off x="10346655" y="3651745"/>
            <a:ext cx="1090003" cy="1199546"/>
          </a:xfrm>
          <a:prstGeom prst="rect">
            <a:avLst/>
          </a:prstGeom>
        </p:spPr>
      </p:pic>
      <p:cxnSp>
        <p:nvCxnSpPr>
          <p:cNvPr id="60" name="曲線接點 88">
            <a:extLst>
              <a:ext uri="{FF2B5EF4-FFF2-40B4-BE49-F238E27FC236}">
                <a16:creationId xmlns="" xmlns:a16="http://schemas.microsoft.com/office/drawing/2014/main" id="{6E083971-CDCC-4C45-8A40-B2C957EB375A}"/>
              </a:ext>
            </a:extLst>
          </p:cNvPr>
          <p:cNvCxnSpPr>
            <a:cxnSpLocks/>
            <a:stCxn id="129" idx="2"/>
          </p:cNvCxnSpPr>
          <p:nvPr/>
        </p:nvCxnSpPr>
        <p:spPr>
          <a:xfrm rot="5400000">
            <a:off x="9778449" y="3210984"/>
            <a:ext cx="1046015" cy="1035056"/>
          </a:xfrm>
          <a:prstGeom prst="curvedConnector3">
            <a:avLst>
              <a:gd name="adj1" fmla="val 31703"/>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nvGrpSpPr>
          <p:cNvPr id="20" name="群組 19">
            <a:extLst>
              <a:ext uri="{FF2B5EF4-FFF2-40B4-BE49-F238E27FC236}">
                <a16:creationId xmlns="" xmlns:a16="http://schemas.microsoft.com/office/drawing/2014/main" id="{469E60D0-0768-8645-BEBB-00139991601E}"/>
              </a:ext>
            </a:extLst>
          </p:cNvPr>
          <p:cNvGrpSpPr/>
          <p:nvPr/>
        </p:nvGrpSpPr>
        <p:grpSpPr>
          <a:xfrm>
            <a:off x="155706" y="2773032"/>
            <a:ext cx="1934877" cy="1778068"/>
            <a:chOff x="155706" y="2773032"/>
            <a:chExt cx="1934877" cy="1778068"/>
          </a:xfrm>
        </p:grpSpPr>
        <p:grpSp>
          <p:nvGrpSpPr>
            <p:cNvPr id="61" name="群組 60">
              <a:extLst>
                <a:ext uri="{FF2B5EF4-FFF2-40B4-BE49-F238E27FC236}">
                  <a16:creationId xmlns="" xmlns:a16="http://schemas.microsoft.com/office/drawing/2014/main" id="{2526244D-D31A-0848-8AC9-7A6E74041AE5}"/>
                </a:ext>
              </a:extLst>
            </p:cNvPr>
            <p:cNvGrpSpPr/>
            <p:nvPr/>
          </p:nvGrpSpPr>
          <p:grpSpPr>
            <a:xfrm>
              <a:off x="535374" y="3081981"/>
              <a:ext cx="1367354" cy="1367354"/>
              <a:chOff x="457200" y="2743200"/>
              <a:chExt cx="914400" cy="914400"/>
            </a:xfrm>
          </p:grpSpPr>
          <p:sp>
            <p:nvSpPr>
              <p:cNvPr id="63" name="矩形 62">
                <a:extLst>
                  <a:ext uri="{FF2B5EF4-FFF2-40B4-BE49-F238E27FC236}">
                    <a16:creationId xmlns="" xmlns:a16="http://schemas.microsoft.com/office/drawing/2014/main" id="{B200C50F-E004-864E-91A0-DCF5ABEA1049}"/>
                  </a:ext>
                </a:extLst>
              </p:cNvPr>
              <p:cNvSpPr/>
              <p:nvPr/>
            </p:nvSpPr>
            <p:spPr>
              <a:xfrm>
                <a:off x="4572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4" name="矩形 63">
                <a:extLst>
                  <a:ext uri="{FF2B5EF4-FFF2-40B4-BE49-F238E27FC236}">
                    <a16:creationId xmlns="" xmlns:a16="http://schemas.microsoft.com/office/drawing/2014/main" id="{67B4E9CC-FC30-DC42-8DEA-836D25D50FCF}"/>
                  </a:ext>
                </a:extLst>
              </p:cNvPr>
              <p:cNvSpPr/>
              <p:nvPr/>
            </p:nvSpPr>
            <p:spPr>
              <a:xfrm>
                <a:off x="6096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5" name="矩形 64">
                <a:extLst>
                  <a:ext uri="{FF2B5EF4-FFF2-40B4-BE49-F238E27FC236}">
                    <a16:creationId xmlns="" xmlns:a16="http://schemas.microsoft.com/office/drawing/2014/main" id="{6C11FD5A-F407-1946-A93C-49C78183759F}"/>
                  </a:ext>
                </a:extLst>
              </p:cNvPr>
              <p:cNvSpPr/>
              <p:nvPr/>
            </p:nvSpPr>
            <p:spPr>
              <a:xfrm>
                <a:off x="7620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6" name="矩形 65">
                <a:extLst>
                  <a:ext uri="{FF2B5EF4-FFF2-40B4-BE49-F238E27FC236}">
                    <a16:creationId xmlns="" xmlns:a16="http://schemas.microsoft.com/office/drawing/2014/main" id="{923EC9AE-1380-5D4C-9068-31C51C69786D}"/>
                  </a:ext>
                </a:extLst>
              </p:cNvPr>
              <p:cNvSpPr/>
              <p:nvPr/>
            </p:nvSpPr>
            <p:spPr>
              <a:xfrm>
                <a:off x="914400" y="27445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8" name="矩形 67">
                <a:extLst>
                  <a:ext uri="{FF2B5EF4-FFF2-40B4-BE49-F238E27FC236}">
                    <a16:creationId xmlns="" xmlns:a16="http://schemas.microsoft.com/office/drawing/2014/main" id="{E1D1EDC1-34D7-944D-933F-D2254C1F866F}"/>
                  </a:ext>
                </a:extLst>
              </p:cNvPr>
              <p:cNvSpPr/>
              <p:nvPr/>
            </p:nvSpPr>
            <p:spPr>
              <a:xfrm>
                <a:off x="1066800" y="27445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9" name="矩形 68">
                <a:extLst>
                  <a:ext uri="{FF2B5EF4-FFF2-40B4-BE49-F238E27FC236}">
                    <a16:creationId xmlns="" xmlns:a16="http://schemas.microsoft.com/office/drawing/2014/main" id="{5F11010F-CF32-2B43-954B-72D93743DF64}"/>
                  </a:ext>
                </a:extLst>
              </p:cNvPr>
              <p:cNvSpPr/>
              <p:nvPr/>
            </p:nvSpPr>
            <p:spPr>
              <a:xfrm>
                <a:off x="1219200" y="2744525"/>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0" name="矩形 69">
                <a:extLst>
                  <a:ext uri="{FF2B5EF4-FFF2-40B4-BE49-F238E27FC236}">
                    <a16:creationId xmlns="" xmlns:a16="http://schemas.microsoft.com/office/drawing/2014/main" id="{D46DFB83-326F-E348-B775-BF8BFD89D1CC}"/>
                  </a:ext>
                </a:extLst>
              </p:cNvPr>
              <p:cNvSpPr/>
              <p:nvPr/>
            </p:nvSpPr>
            <p:spPr>
              <a:xfrm>
                <a:off x="457200" y="28956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1" name="矩形 70">
                <a:extLst>
                  <a:ext uri="{FF2B5EF4-FFF2-40B4-BE49-F238E27FC236}">
                    <a16:creationId xmlns="" xmlns:a16="http://schemas.microsoft.com/office/drawing/2014/main" id="{247FA0E8-F33C-DC40-BF1C-5F1AB9624BD3}"/>
                  </a:ext>
                </a:extLst>
              </p:cNvPr>
              <p:cNvSpPr/>
              <p:nvPr/>
            </p:nvSpPr>
            <p:spPr>
              <a:xfrm>
                <a:off x="609600" y="28956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2" name="矩形 71">
                <a:extLst>
                  <a:ext uri="{FF2B5EF4-FFF2-40B4-BE49-F238E27FC236}">
                    <a16:creationId xmlns="" xmlns:a16="http://schemas.microsoft.com/office/drawing/2014/main" id="{37C373F9-65B1-894B-9906-4A6BFF59C532}"/>
                  </a:ext>
                </a:extLst>
              </p:cNvPr>
              <p:cNvSpPr/>
              <p:nvPr/>
            </p:nvSpPr>
            <p:spPr>
              <a:xfrm>
                <a:off x="762000" y="28956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3" name="矩形 72">
                <a:extLst>
                  <a:ext uri="{FF2B5EF4-FFF2-40B4-BE49-F238E27FC236}">
                    <a16:creationId xmlns="" xmlns:a16="http://schemas.microsoft.com/office/drawing/2014/main" id="{E565760A-F8E0-5F40-AFC6-6C08B57214D0}"/>
                  </a:ext>
                </a:extLst>
              </p:cNvPr>
              <p:cNvSpPr/>
              <p:nvPr/>
            </p:nvSpPr>
            <p:spPr>
              <a:xfrm>
                <a:off x="9144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4" name="矩形 73">
                <a:extLst>
                  <a:ext uri="{FF2B5EF4-FFF2-40B4-BE49-F238E27FC236}">
                    <a16:creationId xmlns="" xmlns:a16="http://schemas.microsoft.com/office/drawing/2014/main" id="{72A46632-C185-BD44-B98F-1B441B4E8CCA}"/>
                  </a:ext>
                </a:extLst>
              </p:cNvPr>
              <p:cNvSpPr/>
              <p:nvPr/>
            </p:nvSpPr>
            <p:spPr>
              <a:xfrm>
                <a:off x="10668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5" name="矩形 74">
                <a:extLst>
                  <a:ext uri="{FF2B5EF4-FFF2-40B4-BE49-F238E27FC236}">
                    <a16:creationId xmlns="" xmlns:a16="http://schemas.microsoft.com/office/drawing/2014/main" id="{E0AD261A-BA95-DC40-8DC8-AB22190C024D}"/>
                  </a:ext>
                </a:extLst>
              </p:cNvPr>
              <p:cNvSpPr/>
              <p:nvPr/>
            </p:nvSpPr>
            <p:spPr>
              <a:xfrm>
                <a:off x="12192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6" name="矩形 75">
                <a:extLst>
                  <a:ext uri="{FF2B5EF4-FFF2-40B4-BE49-F238E27FC236}">
                    <a16:creationId xmlns="" xmlns:a16="http://schemas.microsoft.com/office/drawing/2014/main" id="{FA02F7D7-E6DB-A64E-91F6-9A7CE1242912}"/>
                  </a:ext>
                </a:extLst>
              </p:cNvPr>
              <p:cNvSpPr/>
              <p:nvPr/>
            </p:nvSpPr>
            <p:spPr>
              <a:xfrm>
                <a:off x="4572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7" name="矩形 76">
                <a:extLst>
                  <a:ext uri="{FF2B5EF4-FFF2-40B4-BE49-F238E27FC236}">
                    <a16:creationId xmlns="" xmlns:a16="http://schemas.microsoft.com/office/drawing/2014/main" id="{A6E0E0E4-6C67-2540-B2F9-D673BB50535D}"/>
                  </a:ext>
                </a:extLst>
              </p:cNvPr>
              <p:cNvSpPr/>
              <p:nvPr/>
            </p:nvSpPr>
            <p:spPr>
              <a:xfrm>
                <a:off x="6096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8" name="矩形 77">
                <a:extLst>
                  <a:ext uri="{FF2B5EF4-FFF2-40B4-BE49-F238E27FC236}">
                    <a16:creationId xmlns="" xmlns:a16="http://schemas.microsoft.com/office/drawing/2014/main" id="{79EC6597-3018-1346-8D32-38E9584658BD}"/>
                  </a:ext>
                </a:extLst>
              </p:cNvPr>
              <p:cNvSpPr/>
              <p:nvPr/>
            </p:nvSpPr>
            <p:spPr>
              <a:xfrm>
                <a:off x="7620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9" name="矩形 78">
                <a:extLst>
                  <a:ext uri="{FF2B5EF4-FFF2-40B4-BE49-F238E27FC236}">
                    <a16:creationId xmlns="" xmlns:a16="http://schemas.microsoft.com/office/drawing/2014/main" id="{FAB11CC2-6517-AD44-AD88-5E888DB9155F}"/>
                  </a:ext>
                </a:extLst>
              </p:cNvPr>
              <p:cNvSpPr/>
              <p:nvPr/>
            </p:nvSpPr>
            <p:spPr>
              <a:xfrm>
                <a:off x="914400" y="3048000"/>
                <a:ext cx="152400" cy="152400"/>
              </a:xfrm>
              <a:prstGeom prst="rect">
                <a:avLst/>
              </a:prstGeom>
              <a:solidFill>
                <a:srgbClr val="00B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0" name="矩形 79">
                <a:extLst>
                  <a:ext uri="{FF2B5EF4-FFF2-40B4-BE49-F238E27FC236}">
                    <a16:creationId xmlns="" xmlns:a16="http://schemas.microsoft.com/office/drawing/2014/main" id="{2ED7FFC3-239F-BC4F-8B60-106F7F2FDA0E}"/>
                  </a:ext>
                </a:extLst>
              </p:cNvPr>
              <p:cNvSpPr/>
              <p:nvPr/>
            </p:nvSpPr>
            <p:spPr>
              <a:xfrm>
                <a:off x="1066800" y="30480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1" name="矩形 80">
                <a:extLst>
                  <a:ext uri="{FF2B5EF4-FFF2-40B4-BE49-F238E27FC236}">
                    <a16:creationId xmlns="" xmlns:a16="http://schemas.microsoft.com/office/drawing/2014/main" id="{951ED981-5413-844C-82E6-6AE4B10ED2A2}"/>
                  </a:ext>
                </a:extLst>
              </p:cNvPr>
              <p:cNvSpPr/>
              <p:nvPr/>
            </p:nvSpPr>
            <p:spPr>
              <a:xfrm>
                <a:off x="1219200" y="30480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2" name="矩形 81">
                <a:extLst>
                  <a:ext uri="{FF2B5EF4-FFF2-40B4-BE49-F238E27FC236}">
                    <a16:creationId xmlns="" xmlns:a16="http://schemas.microsoft.com/office/drawing/2014/main" id="{36336FCF-A537-1346-980F-CD77C9539CA2}"/>
                  </a:ext>
                </a:extLst>
              </p:cNvPr>
              <p:cNvSpPr/>
              <p:nvPr/>
            </p:nvSpPr>
            <p:spPr>
              <a:xfrm>
                <a:off x="457200" y="32004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3" name="矩形 82">
                <a:extLst>
                  <a:ext uri="{FF2B5EF4-FFF2-40B4-BE49-F238E27FC236}">
                    <a16:creationId xmlns="" xmlns:a16="http://schemas.microsoft.com/office/drawing/2014/main" id="{39EFF9F8-7C03-CC4B-B340-7C0AA4FC6639}"/>
                  </a:ext>
                </a:extLst>
              </p:cNvPr>
              <p:cNvSpPr/>
              <p:nvPr/>
            </p:nvSpPr>
            <p:spPr>
              <a:xfrm>
                <a:off x="609600" y="32004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4" name="矩形 83">
                <a:extLst>
                  <a:ext uri="{FF2B5EF4-FFF2-40B4-BE49-F238E27FC236}">
                    <a16:creationId xmlns="" xmlns:a16="http://schemas.microsoft.com/office/drawing/2014/main" id="{F29C4EDC-B569-D74C-9A69-D862E3495072}"/>
                  </a:ext>
                </a:extLst>
              </p:cNvPr>
              <p:cNvSpPr/>
              <p:nvPr/>
            </p:nvSpPr>
            <p:spPr>
              <a:xfrm>
                <a:off x="762000" y="32004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5" name="矩形 84">
                <a:extLst>
                  <a:ext uri="{FF2B5EF4-FFF2-40B4-BE49-F238E27FC236}">
                    <a16:creationId xmlns="" xmlns:a16="http://schemas.microsoft.com/office/drawing/2014/main" id="{727CD8C3-9113-9D43-A6F4-015E7436F0C8}"/>
                  </a:ext>
                </a:extLst>
              </p:cNvPr>
              <p:cNvSpPr/>
              <p:nvPr/>
            </p:nvSpPr>
            <p:spPr>
              <a:xfrm>
                <a:off x="9144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6" name="矩形 85">
                <a:extLst>
                  <a:ext uri="{FF2B5EF4-FFF2-40B4-BE49-F238E27FC236}">
                    <a16:creationId xmlns="" xmlns:a16="http://schemas.microsoft.com/office/drawing/2014/main" id="{CE14B37A-75A6-614A-AE0A-30B6552FC2BC}"/>
                  </a:ext>
                </a:extLst>
              </p:cNvPr>
              <p:cNvSpPr/>
              <p:nvPr/>
            </p:nvSpPr>
            <p:spPr>
              <a:xfrm>
                <a:off x="10668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7" name="矩形 86">
                <a:extLst>
                  <a:ext uri="{FF2B5EF4-FFF2-40B4-BE49-F238E27FC236}">
                    <a16:creationId xmlns="" xmlns:a16="http://schemas.microsoft.com/office/drawing/2014/main" id="{69D94822-B4AF-0D42-A5DA-5AA89D086FDE}"/>
                  </a:ext>
                </a:extLst>
              </p:cNvPr>
              <p:cNvSpPr/>
              <p:nvPr/>
            </p:nvSpPr>
            <p:spPr>
              <a:xfrm>
                <a:off x="12192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8" name="矩形 87">
                <a:extLst>
                  <a:ext uri="{FF2B5EF4-FFF2-40B4-BE49-F238E27FC236}">
                    <a16:creationId xmlns="" xmlns:a16="http://schemas.microsoft.com/office/drawing/2014/main" id="{36EA5BC3-7021-3443-B111-D06160CBD6D1}"/>
                  </a:ext>
                </a:extLst>
              </p:cNvPr>
              <p:cNvSpPr/>
              <p:nvPr/>
            </p:nvSpPr>
            <p:spPr>
              <a:xfrm>
                <a:off x="457200" y="33528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9" name="矩形 88">
                <a:extLst>
                  <a:ext uri="{FF2B5EF4-FFF2-40B4-BE49-F238E27FC236}">
                    <a16:creationId xmlns="" xmlns:a16="http://schemas.microsoft.com/office/drawing/2014/main" id="{6CF91321-273F-1047-8C80-77DF67C11C7E}"/>
                  </a:ext>
                </a:extLst>
              </p:cNvPr>
              <p:cNvSpPr/>
              <p:nvPr/>
            </p:nvSpPr>
            <p:spPr>
              <a:xfrm>
                <a:off x="609600" y="33528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0" name="矩形 89">
                <a:extLst>
                  <a:ext uri="{FF2B5EF4-FFF2-40B4-BE49-F238E27FC236}">
                    <a16:creationId xmlns="" xmlns:a16="http://schemas.microsoft.com/office/drawing/2014/main" id="{3D7A3D7E-099F-AE41-A194-206F20F95C7E}"/>
                  </a:ext>
                </a:extLst>
              </p:cNvPr>
              <p:cNvSpPr/>
              <p:nvPr/>
            </p:nvSpPr>
            <p:spPr>
              <a:xfrm>
                <a:off x="762000" y="33528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1" name="矩形 90">
                <a:extLst>
                  <a:ext uri="{FF2B5EF4-FFF2-40B4-BE49-F238E27FC236}">
                    <a16:creationId xmlns="" xmlns:a16="http://schemas.microsoft.com/office/drawing/2014/main" id="{214F6CED-6580-4A46-9B42-3E40CE481395}"/>
                  </a:ext>
                </a:extLst>
              </p:cNvPr>
              <p:cNvSpPr/>
              <p:nvPr/>
            </p:nvSpPr>
            <p:spPr>
              <a:xfrm>
                <a:off x="9144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2" name="矩形 91">
                <a:extLst>
                  <a:ext uri="{FF2B5EF4-FFF2-40B4-BE49-F238E27FC236}">
                    <a16:creationId xmlns="" xmlns:a16="http://schemas.microsoft.com/office/drawing/2014/main" id="{0EC43DF7-8748-8743-AA01-941973868B66}"/>
                  </a:ext>
                </a:extLst>
              </p:cNvPr>
              <p:cNvSpPr/>
              <p:nvPr/>
            </p:nvSpPr>
            <p:spPr>
              <a:xfrm>
                <a:off x="10668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3" name="矩形 92">
                <a:extLst>
                  <a:ext uri="{FF2B5EF4-FFF2-40B4-BE49-F238E27FC236}">
                    <a16:creationId xmlns="" xmlns:a16="http://schemas.microsoft.com/office/drawing/2014/main" id="{1830E46E-E526-564E-8C16-C29847425845}"/>
                  </a:ext>
                </a:extLst>
              </p:cNvPr>
              <p:cNvSpPr/>
              <p:nvPr/>
            </p:nvSpPr>
            <p:spPr>
              <a:xfrm>
                <a:off x="12192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4" name="矩形 93">
                <a:extLst>
                  <a:ext uri="{FF2B5EF4-FFF2-40B4-BE49-F238E27FC236}">
                    <a16:creationId xmlns="" xmlns:a16="http://schemas.microsoft.com/office/drawing/2014/main" id="{77112185-58EB-5F47-9F56-B530788424D8}"/>
                  </a:ext>
                </a:extLst>
              </p:cNvPr>
              <p:cNvSpPr/>
              <p:nvPr/>
            </p:nvSpPr>
            <p:spPr>
              <a:xfrm>
                <a:off x="4572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5" name="矩形 94">
                <a:extLst>
                  <a:ext uri="{FF2B5EF4-FFF2-40B4-BE49-F238E27FC236}">
                    <a16:creationId xmlns="" xmlns:a16="http://schemas.microsoft.com/office/drawing/2014/main" id="{9E56ADED-64D3-EC4F-B93E-48A5AAD1D67F}"/>
                  </a:ext>
                </a:extLst>
              </p:cNvPr>
              <p:cNvSpPr/>
              <p:nvPr/>
            </p:nvSpPr>
            <p:spPr>
              <a:xfrm>
                <a:off x="6096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6" name="矩形 95">
                <a:extLst>
                  <a:ext uri="{FF2B5EF4-FFF2-40B4-BE49-F238E27FC236}">
                    <a16:creationId xmlns="" xmlns:a16="http://schemas.microsoft.com/office/drawing/2014/main" id="{45A09F52-22E9-B44F-A28E-7411EDAD2A3B}"/>
                  </a:ext>
                </a:extLst>
              </p:cNvPr>
              <p:cNvSpPr/>
              <p:nvPr/>
            </p:nvSpPr>
            <p:spPr>
              <a:xfrm>
                <a:off x="7620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7" name="矩形 96">
                <a:extLst>
                  <a:ext uri="{FF2B5EF4-FFF2-40B4-BE49-F238E27FC236}">
                    <a16:creationId xmlns="" xmlns:a16="http://schemas.microsoft.com/office/drawing/2014/main" id="{E9E33397-E615-DD46-8DEE-4A7AB90B1ECC}"/>
                  </a:ext>
                </a:extLst>
              </p:cNvPr>
              <p:cNvSpPr/>
              <p:nvPr/>
            </p:nvSpPr>
            <p:spPr>
              <a:xfrm>
                <a:off x="914400" y="3505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8" name="矩形 97">
                <a:extLst>
                  <a:ext uri="{FF2B5EF4-FFF2-40B4-BE49-F238E27FC236}">
                    <a16:creationId xmlns="" xmlns:a16="http://schemas.microsoft.com/office/drawing/2014/main" id="{B64377BF-E5DE-654A-BFA7-1CCB47860419}"/>
                  </a:ext>
                </a:extLst>
              </p:cNvPr>
              <p:cNvSpPr/>
              <p:nvPr/>
            </p:nvSpPr>
            <p:spPr>
              <a:xfrm>
                <a:off x="1066800" y="35052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9" name="矩形 98">
                <a:extLst>
                  <a:ext uri="{FF2B5EF4-FFF2-40B4-BE49-F238E27FC236}">
                    <a16:creationId xmlns="" xmlns:a16="http://schemas.microsoft.com/office/drawing/2014/main" id="{593598CE-7553-D34C-9A76-B012F2FE727F}"/>
                  </a:ext>
                </a:extLst>
              </p:cNvPr>
              <p:cNvSpPr/>
              <p:nvPr/>
            </p:nvSpPr>
            <p:spPr>
              <a:xfrm>
                <a:off x="1219200" y="3505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cxnSp>
          <p:nvCxnSpPr>
            <p:cNvPr id="102" name="直線箭頭接點 101">
              <a:extLst>
                <a:ext uri="{FF2B5EF4-FFF2-40B4-BE49-F238E27FC236}">
                  <a16:creationId xmlns="" xmlns:a16="http://schemas.microsoft.com/office/drawing/2014/main" id="{A4C8B686-B4E5-1F4A-B52B-2275F4CC3A7E}"/>
                </a:ext>
              </a:extLst>
            </p:cNvPr>
            <p:cNvCxnSpPr>
              <a:cxnSpLocks/>
            </p:cNvCxnSpPr>
            <p:nvPr/>
          </p:nvCxnSpPr>
          <p:spPr>
            <a:xfrm flipV="1">
              <a:off x="462448" y="3012593"/>
              <a:ext cx="1508013" cy="746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線箭頭接點 102">
              <a:extLst>
                <a:ext uri="{FF2B5EF4-FFF2-40B4-BE49-F238E27FC236}">
                  <a16:creationId xmlns="" xmlns:a16="http://schemas.microsoft.com/office/drawing/2014/main" id="{CA4D45D2-6A0D-A74C-B01D-EF056595CD71}"/>
                </a:ext>
              </a:extLst>
            </p:cNvPr>
            <p:cNvCxnSpPr>
              <a:cxnSpLocks/>
            </p:cNvCxnSpPr>
            <p:nvPr/>
          </p:nvCxnSpPr>
          <p:spPr>
            <a:xfrm>
              <a:off x="451470" y="3014574"/>
              <a:ext cx="0" cy="153652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 name="文字方塊 103">
              <a:extLst>
                <a:ext uri="{FF2B5EF4-FFF2-40B4-BE49-F238E27FC236}">
                  <a16:creationId xmlns="" xmlns:a16="http://schemas.microsoft.com/office/drawing/2014/main" id="{B7C653D1-CB8D-7043-8E97-79797BB040A5}"/>
                </a:ext>
              </a:extLst>
            </p:cNvPr>
            <p:cNvSpPr txBox="1"/>
            <p:nvPr/>
          </p:nvSpPr>
          <p:spPr>
            <a:xfrm>
              <a:off x="731295" y="2773032"/>
              <a:ext cx="1359288" cy="409436"/>
            </a:xfrm>
            <a:prstGeom prst="rect">
              <a:avLst/>
            </a:prstGeom>
            <a:noFill/>
          </p:spPr>
          <p:txBody>
            <a:bodyPr wrap="none" rtlCol="0">
              <a:spAutoFit/>
            </a:bodyPr>
            <a:lstStyle/>
            <a:p>
              <a:r>
                <a:rPr kumimoji="1" lang="en-US" altLang="zh-TW" sz="1200" dirty="0"/>
                <a:t>parameter1</a:t>
              </a:r>
              <a:endParaRPr kumimoji="1" lang="zh-TW" altLang="en-US" sz="1200" dirty="0"/>
            </a:p>
          </p:txBody>
        </p:sp>
        <p:sp>
          <p:nvSpPr>
            <p:cNvPr id="105" name="文字方塊 104">
              <a:extLst>
                <a:ext uri="{FF2B5EF4-FFF2-40B4-BE49-F238E27FC236}">
                  <a16:creationId xmlns="" xmlns:a16="http://schemas.microsoft.com/office/drawing/2014/main" id="{2D5546F6-B9F7-E04F-9B19-CC94CA9DA447}"/>
                </a:ext>
              </a:extLst>
            </p:cNvPr>
            <p:cNvSpPr txBox="1"/>
            <p:nvPr/>
          </p:nvSpPr>
          <p:spPr>
            <a:xfrm rot="16200000">
              <a:off x="-319220" y="3340008"/>
              <a:ext cx="1359288" cy="409436"/>
            </a:xfrm>
            <a:prstGeom prst="rect">
              <a:avLst/>
            </a:prstGeom>
            <a:noFill/>
          </p:spPr>
          <p:txBody>
            <a:bodyPr wrap="none" rtlCol="0">
              <a:spAutoFit/>
            </a:bodyPr>
            <a:lstStyle/>
            <a:p>
              <a:r>
                <a:rPr kumimoji="1" lang="en-US" altLang="zh-TW" sz="1200" dirty="0"/>
                <a:t>parameter2</a:t>
              </a:r>
              <a:endParaRPr kumimoji="1" lang="zh-TW" altLang="en-US" sz="1200" dirty="0"/>
            </a:p>
          </p:txBody>
        </p:sp>
      </p:grpSp>
      <p:sp>
        <p:nvSpPr>
          <p:cNvPr id="129" name="矩形 128"/>
          <p:cNvSpPr/>
          <p:nvPr/>
        </p:nvSpPr>
        <p:spPr>
          <a:xfrm>
            <a:off x="9955280" y="2435261"/>
            <a:ext cx="1727407" cy="770244"/>
          </a:xfrm>
          <a:prstGeom prst="rect">
            <a:avLst/>
          </a:prstGeom>
          <a:solidFill>
            <a:schemeClr val="bg1"/>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TW" sz="1600" dirty="0">
                <a:solidFill>
                  <a:schemeClr val="tx1">
                    <a:lumMod val="85000"/>
                    <a:lumOff val="15000"/>
                  </a:schemeClr>
                </a:solidFill>
              </a:rPr>
              <a:t>Prior knowledge</a:t>
            </a:r>
          </a:p>
          <a:p>
            <a:pPr algn="ctr"/>
            <a:r>
              <a:rPr kumimoji="1" lang="en-US" altLang="zh-TW" sz="1050" dirty="0">
                <a:solidFill>
                  <a:schemeClr val="tx1">
                    <a:lumMod val="85000"/>
                    <a:lumOff val="15000"/>
                  </a:schemeClr>
                </a:solidFill>
              </a:rPr>
              <a:t>(map low to high resolution)</a:t>
            </a:r>
            <a:endParaRPr kumimoji="1" lang="zh-TW" altLang="en-US" sz="1050" dirty="0">
              <a:solidFill>
                <a:schemeClr val="tx1">
                  <a:lumMod val="85000"/>
                  <a:lumOff val="15000"/>
                </a:schemeClr>
              </a:solidFill>
            </a:endParaRPr>
          </a:p>
        </p:txBody>
      </p:sp>
      <p:sp>
        <p:nvSpPr>
          <p:cNvPr id="132" name="矩形 131"/>
          <p:cNvSpPr/>
          <p:nvPr/>
        </p:nvSpPr>
        <p:spPr>
          <a:xfrm>
            <a:off x="2487559" y="3363038"/>
            <a:ext cx="967541" cy="1102414"/>
          </a:xfrm>
          <a:prstGeom prst="rect">
            <a:avLst/>
          </a:prstGeom>
          <a:solidFill>
            <a:schemeClr val="tx1">
              <a:lumMod val="75000"/>
              <a:lumOff val="2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en-US" altLang="zh-TW" sz="1400" dirty="0"/>
              <a:t>Nyx</a:t>
            </a:r>
          </a:p>
          <a:p>
            <a:pPr algn="ctr"/>
            <a:r>
              <a:rPr kumimoji="1" lang="en-US" altLang="zh-TW" sz="1400" dirty="0"/>
              <a:t>Simulation</a:t>
            </a:r>
            <a:endParaRPr kumimoji="1" lang="zh-TW" altLang="en-US" sz="1400" dirty="0"/>
          </a:p>
        </p:txBody>
      </p:sp>
      <p:grpSp>
        <p:nvGrpSpPr>
          <p:cNvPr id="18" name="群組 17">
            <a:extLst>
              <a:ext uri="{FF2B5EF4-FFF2-40B4-BE49-F238E27FC236}">
                <a16:creationId xmlns="" xmlns:a16="http://schemas.microsoft.com/office/drawing/2014/main" id="{952FC69D-6862-4D4E-B352-EDA5EF088DC5}"/>
              </a:ext>
            </a:extLst>
          </p:cNvPr>
          <p:cNvGrpSpPr/>
          <p:nvPr/>
        </p:nvGrpSpPr>
        <p:grpSpPr>
          <a:xfrm>
            <a:off x="1902728" y="2042077"/>
            <a:ext cx="8052552" cy="1901558"/>
            <a:chOff x="1902728" y="2042077"/>
            <a:chExt cx="8052552" cy="1901558"/>
          </a:xfrm>
        </p:grpSpPr>
        <p:sp>
          <p:nvSpPr>
            <p:cNvPr id="51" name="Rectangle: Rounded Corners 29">
              <a:extLst>
                <a:ext uri="{FF2B5EF4-FFF2-40B4-BE49-F238E27FC236}">
                  <a16:creationId xmlns="" xmlns:a16="http://schemas.microsoft.com/office/drawing/2014/main" id="{067BCD6F-9BE2-FF46-98C8-7D91F076097C}"/>
                </a:ext>
              </a:extLst>
            </p:cNvPr>
            <p:cNvSpPr/>
            <p:nvPr/>
          </p:nvSpPr>
          <p:spPr>
            <a:xfrm>
              <a:off x="1993069" y="2645975"/>
              <a:ext cx="1352892" cy="438492"/>
            </a:xfrm>
            <a:prstGeom prst="roundRect">
              <a:avLst/>
            </a:prstGeom>
            <a:solidFill>
              <a:schemeClr val="bg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solidFill>
                    <a:schemeClr val="tx1"/>
                  </a:solidFill>
                  <a:cs typeface="Calibri"/>
                </a:rPr>
                <a:t>Initial conditions</a:t>
              </a:r>
            </a:p>
            <a:p>
              <a:pPr algn="ctr"/>
              <a:r>
                <a:rPr lang="en-US" sz="1100" dirty="0">
                  <a:solidFill>
                    <a:schemeClr val="tx1"/>
                  </a:solidFill>
                  <a:cs typeface="Calibri"/>
                </a:rPr>
                <a:t>for prior knowledge</a:t>
              </a:r>
            </a:p>
          </p:txBody>
        </p:sp>
        <p:grpSp>
          <p:nvGrpSpPr>
            <p:cNvPr id="3" name="群組 2">
              <a:extLst>
                <a:ext uri="{FF2B5EF4-FFF2-40B4-BE49-F238E27FC236}">
                  <a16:creationId xmlns="" xmlns:a16="http://schemas.microsoft.com/office/drawing/2014/main" id="{9D784ED3-2A5B-A146-97E7-81D5805FFF3B}"/>
                </a:ext>
              </a:extLst>
            </p:cNvPr>
            <p:cNvGrpSpPr/>
            <p:nvPr/>
          </p:nvGrpSpPr>
          <p:grpSpPr>
            <a:xfrm>
              <a:off x="1902728" y="2042077"/>
              <a:ext cx="8052552" cy="1901558"/>
              <a:chOff x="1902728" y="2042077"/>
              <a:chExt cx="8052552" cy="1901558"/>
            </a:xfrm>
          </p:grpSpPr>
          <p:sp>
            <p:nvSpPr>
              <p:cNvPr id="33" name="Rectangle: Rounded Corners 16">
                <a:extLst>
                  <a:ext uri="{FF2B5EF4-FFF2-40B4-BE49-F238E27FC236}">
                    <a16:creationId xmlns="" xmlns:a16="http://schemas.microsoft.com/office/drawing/2014/main" id="{29D05D80-AC21-0543-8B53-61B6D596BB1E}"/>
                  </a:ext>
                </a:extLst>
              </p:cNvPr>
              <p:cNvSpPr/>
              <p:nvPr/>
            </p:nvSpPr>
            <p:spPr>
              <a:xfrm>
                <a:off x="4105970" y="2042077"/>
                <a:ext cx="1763921" cy="1901558"/>
              </a:xfrm>
              <a:prstGeom prst="roundRect">
                <a:avLst/>
              </a:prstGeom>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a:solidFill>
                      <a:schemeClr val="tx1"/>
                    </a:solidFill>
                    <a:cs typeface="Calibri"/>
                  </a:rPr>
                  <a:t>Full resolution data</a:t>
                </a:r>
              </a:p>
              <a:p>
                <a:pPr algn="ctr"/>
                <a:endParaRPr lang="en-US" sz="1400" dirty="0">
                  <a:solidFill>
                    <a:schemeClr val="tx1"/>
                  </a:solidFill>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p:txBody>
          </p:sp>
          <p:cxnSp>
            <p:nvCxnSpPr>
              <p:cNvPr id="37" name="曲線接點 56">
                <a:extLst>
                  <a:ext uri="{FF2B5EF4-FFF2-40B4-BE49-F238E27FC236}">
                    <a16:creationId xmlns="" xmlns:a16="http://schemas.microsoft.com/office/drawing/2014/main" id="{7B5D7E92-CD69-9A46-8E7A-45A9479C4DCA}"/>
                  </a:ext>
                </a:extLst>
              </p:cNvPr>
              <p:cNvCxnSpPr>
                <a:cxnSpLocks/>
                <a:stCxn id="69" idx="3"/>
                <a:endCxn id="132" idx="0"/>
              </p:cNvCxnSpPr>
              <p:nvPr/>
            </p:nvCxnSpPr>
            <p:spPr>
              <a:xfrm>
                <a:off x="1902728" y="3197908"/>
                <a:ext cx="1068602" cy="165130"/>
              </a:xfrm>
              <a:prstGeom prst="curvedConnector2">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曲線接點 70">
                <a:extLst>
                  <a:ext uri="{FF2B5EF4-FFF2-40B4-BE49-F238E27FC236}">
                    <a16:creationId xmlns="" xmlns:a16="http://schemas.microsoft.com/office/drawing/2014/main" id="{C64EA192-053B-8243-8FA5-A71E22EF7B2D}"/>
                  </a:ext>
                </a:extLst>
              </p:cNvPr>
              <p:cNvCxnSpPr>
                <a:cxnSpLocks/>
                <a:stCxn id="33" idx="3"/>
              </p:cNvCxnSpPr>
              <p:nvPr/>
            </p:nvCxnSpPr>
            <p:spPr>
              <a:xfrm>
                <a:off x="5869890" y="2992856"/>
                <a:ext cx="792445" cy="584452"/>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Rounded Corners 16">
                <a:extLst>
                  <a:ext uri="{FF2B5EF4-FFF2-40B4-BE49-F238E27FC236}">
                    <a16:creationId xmlns="" xmlns:a16="http://schemas.microsoft.com/office/drawing/2014/main" id="{11D5E234-63E4-A040-866E-8F7E4D165D7D}"/>
                  </a:ext>
                </a:extLst>
              </p:cNvPr>
              <p:cNvSpPr/>
              <p:nvPr/>
            </p:nvSpPr>
            <p:spPr>
              <a:xfrm>
                <a:off x="6867833" y="3017272"/>
                <a:ext cx="2070205" cy="612305"/>
              </a:xfrm>
              <a:prstGeom prst="roundRect">
                <a:avLst/>
              </a:prstGeom>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200" dirty="0">
                  <a:cs typeface="Calibri"/>
                </a:endParaRPr>
              </a:p>
            </p:txBody>
          </p:sp>
          <p:cxnSp>
            <p:nvCxnSpPr>
              <p:cNvPr id="49" name="曲線接點 73">
                <a:extLst>
                  <a:ext uri="{FF2B5EF4-FFF2-40B4-BE49-F238E27FC236}">
                    <a16:creationId xmlns="" xmlns:a16="http://schemas.microsoft.com/office/drawing/2014/main" id="{EED778DB-AE6C-2542-8C45-A22E9027EC2B}"/>
                  </a:ext>
                </a:extLst>
              </p:cNvPr>
              <p:cNvCxnSpPr>
                <a:cxnSpLocks/>
                <a:stCxn id="47" idx="3"/>
                <a:endCxn id="129" idx="1"/>
              </p:cNvCxnSpPr>
              <p:nvPr/>
            </p:nvCxnSpPr>
            <p:spPr>
              <a:xfrm flipV="1">
                <a:off x="8938038" y="2820379"/>
                <a:ext cx="1017242" cy="503046"/>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8" name="圖片 7">
                <a:extLst>
                  <a:ext uri="{FF2B5EF4-FFF2-40B4-BE49-F238E27FC236}">
                    <a16:creationId xmlns="" xmlns:a16="http://schemas.microsoft.com/office/drawing/2014/main" id="{77A13DB3-B04A-8543-9581-EEB02D3E993C}"/>
                  </a:ext>
                </a:extLst>
              </p:cNvPr>
              <p:cNvPicPr>
                <a:picLocks/>
              </p:cNvPicPr>
              <p:nvPr/>
            </p:nvPicPr>
            <p:blipFill rotWithShape="1">
              <a:blip r:embed="rId5">
                <a:extLst>
                  <a:ext uri="{28A0092B-C50C-407E-A947-70E740481C1C}">
                    <a14:useLocalDpi xmlns:a14="http://schemas.microsoft.com/office/drawing/2010/main" val="0"/>
                  </a:ext>
                </a:extLst>
              </a:blip>
              <a:srcRect l="1380" t="22095" r="49856" b="21100"/>
              <a:stretch/>
            </p:blipFill>
            <p:spPr>
              <a:xfrm>
                <a:off x="4286067" y="2428396"/>
                <a:ext cx="676800" cy="676800"/>
              </a:xfrm>
              <a:prstGeom prst="rect">
                <a:avLst/>
              </a:prstGeom>
            </p:spPr>
          </p:pic>
          <p:pic>
            <p:nvPicPr>
              <p:cNvPr id="9" name="圖片 8">
                <a:extLst>
                  <a:ext uri="{FF2B5EF4-FFF2-40B4-BE49-F238E27FC236}">
                    <a16:creationId xmlns="" xmlns:a16="http://schemas.microsoft.com/office/drawing/2014/main" id="{6A8A1C04-2F5A-7543-BF33-3B57BAC751EB}"/>
                  </a:ext>
                </a:extLst>
              </p:cNvPr>
              <p:cNvPicPr>
                <a:picLocks/>
              </p:cNvPicPr>
              <p:nvPr/>
            </p:nvPicPr>
            <p:blipFill rotWithShape="1">
              <a:blip r:embed="rId6">
                <a:extLst>
                  <a:ext uri="{28A0092B-C50C-407E-A947-70E740481C1C}">
                    <a14:useLocalDpi xmlns:a14="http://schemas.microsoft.com/office/drawing/2010/main" val="0"/>
                  </a:ext>
                </a:extLst>
              </a:blip>
              <a:srcRect t="23997" r="51641" b="26598"/>
              <a:stretch/>
            </p:blipFill>
            <p:spPr>
              <a:xfrm>
                <a:off x="5006185" y="2422751"/>
                <a:ext cx="676800" cy="676800"/>
              </a:xfrm>
              <a:prstGeom prst="rect">
                <a:avLst/>
              </a:prstGeom>
            </p:spPr>
          </p:pic>
          <p:pic>
            <p:nvPicPr>
              <p:cNvPr id="10" name="圖片 9">
                <a:extLst>
                  <a:ext uri="{FF2B5EF4-FFF2-40B4-BE49-F238E27FC236}">
                    <a16:creationId xmlns="" xmlns:a16="http://schemas.microsoft.com/office/drawing/2014/main" id="{D9AAF968-4A3A-F442-9639-C69A051A5432}"/>
                  </a:ext>
                </a:extLst>
              </p:cNvPr>
              <p:cNvPicPr>
                <a:picLocks/>
              </p:cNvPicPr>
              <p:nvPr/>
            </p:nvPicPr>
            <p:blipFill rotWithShape="1">
              <a:blip r:embed="rId7">
                <a:extLst>
                  <a:ext uri="{28A0092B-C50C-407E-A947-70E740481C1C}">
                    <a14:useLocalDpi xmlns:a14="http://schemas.microsoft.com/office/drawing/2010/main" val="0"/>
                  </a:ext>
                </a:extLst>
              </a:blip>
              <a:srcRect t="19117" r="50252" b="17718"/>
              <a:stretch/>
            </p:blipFill>
            <p:spPr>
              <a:xfrm>
                <a:off x="4275360" y="3154155"/>
                <a:ext cx="676800" cy="676800"/>
              </a:xfrm>
              <a:prstGeom prst="rect">
                <a:avLst/>
              </a:prstGeom>
            </p:spPr>
          </p:pic>
          <p:pic>
            <p:nvPicPr>
              <p:cNvPr id="11" name="圖片 10">
                <a:extLst>
                  <a:ext uri="{FF2B5EF4-FFF2-40B4-BE49-F238E27FC236}">
                    <a16:creationId xmlns="" xmlns:a16="http://schemas.microsoft.com/office/drawing/2014/main" id="{4E078803-E7EE-FF42-A592-B39531D543BE}"/>
                  </a:ext>
                </a:extLst>
              </p:cNvPr>
              <p:cNvPicPr>
                <a:picLocks/>
              </p:cNvPicPr>
              <p:nvPr/>
            </p:nvPicPr>
            <p:blipFill rotWithShape="1">
              <a:blip r:embed="rId8">
                <a:extLst>
                  <a:ext uri="{28A0092B-C50C-407E-A947-70E740481C1C}">
                    <a14:useLocalDpi xmlns:a14="http://schemas.microsoft.com/office/drawing/2010/main" val="0"/>
                  </a:ext>
                </a:extLst>
              </a:blip>
              <a:srcRect t="25438" r="50133" b="25361"/>
              <a:stretch/>
            </p:blipFill>
            <p:spPr>
              <a:xfrm>
                <a:off x="5002013" y="3155339"/>
                <a:ext cx="676800" cy="675616"/>
              </a:xfrm>
              <a:prstGeom prst="rect">
                <a:avLst/>
              </a:prstGeom>
            </p:spPr>
          </p:pic>
          <p:pic>
            <p:nvPicPr>
              <p:cNvPr id="12" name="圖片 11">
                <a:extLst>
                  <a:ext uri="{FF2B5EF4-FFF2-40B4-BE49-F238E27FC236}">
                    <a16:creationId xmlns="" xmlns:a16="http://schemas.microsoft.com/office/drawing/2014/main" id="{E9082FB9-E7E5-834B-97EA-EA5D0C335D41}"/>
                  </a:ext>
                </a:extLst>
              </p:cNvPr>
              <p:cNvPicPr>
                <a:picLocks noChangeAspect="1"/>
              </p:cNvPicPr>
              <p:nvPr/>
            </p:nvPicPr>
            <p:blipFill rotWithShape="1">
              <a:blip r:embed="rId5">
                <a:extLst>
                  <a:ext uri="{28A0092B-C50C-407E-A947-70E740481C1C}">
                    <a14:useLocalDpi xmlns:a14="http://schemas.microsoft.com/office/drawing/2010/main" val="0"/>
                  </a:ext>
                </a:extLst>
              </a:blip>
              <a:srcRect l="1380" t="22095" r="49856" b="21100"/>
              <a:stretch/>
            </p:blipFill>
            <p:spPr>
              <a:xfrm>
                <a:off x="6960311" y="3122312"/>
                <a:ext cx="373970" cy="402416"/>
              </a:xfrm>
              <a:prstGeom prst="rect">
                <a:avLst/>
              </a:prstGeom>
            </p:spPr>
          </p:pic>
          <p:pic>
            <p:nvPicPr>
              <p:cNvPr id="13" name="圖片 12">
                <a:extLst>
                  <a:ext uri="{FF2B5EF4-FFF2-40B4-BE49-F238E27FC236}">
                    <a16:creationId xmlns="" xmlns:a16="http://schemas.microsoft.com/office/drawing/2014/main" id="{B6C49564-72CE-8343-BF2C-97546A6DFF30}"/>
                  </a:ext>
                </a:extLst>
              </p:cNvPr>
              <p:cNvPicPr>
                <a:picLocks noChangeAspect="1"/>
              </p:cNvPicPr>
              <p:nvPr/>
            </p:nvPicPr>
            <p:blipFill rotWithShape="1">
              <a:blip r:embed="rId6">
                <a:extLst>
                  <a:ext uri="{28A0092B-C50C-407E-A947-70E740481C1C}">
                    <a14:useLocalDpi xmlns:a14="http://schemas.microsoft.com/office/drawing/2010/main" val="0"/>
                  </a:ext>
                </a:extLst>
              </a:blip>
              <a:srcRect t="23997" r="51641" b="26598"/>
              <a:stretch/>
            </p:blipFill>
            <p:spPr>
              <a:xfrm>
                <a:off x="7452664" y="3131504"/>
                <a:ext cx="426413" cy="402416"/>
              </a:xfrm>
              <a:prstGeom prst="rect">
                <a:avLst/>
              </a:prstGeom>
            </p:spPr>
          </p:pic>
          <p:pic>
            <p:nvPicPr>
              <p:cNvPr id="14" name="圖片 13">
                <a:extLst>
                  <a:ext uri="{FF2B5EF4-FFF2-40B4-BE49-F238E27FC236}">
                    <a16:creationId xmlns="" xmlns:a16="http://schemas.microsoft.com/office/drawing/2014/main" id="{012689D6-1ABF-7F47-A031-430B26E6F9C4}"/>
                  </a:ext>
                </a:extLst>
              </p:cNvPr>
              <p:cNvPicPr>
                <a:picLocks noChangeAspect="1"/>
              </p:cNvPicPr>
              <p:nvPr/>
            </p:nvPicPr>
            <p:blipFill rotWithShape="1">
              <a:blip r:embed="rId7">
                <a:extLst>
                  <a:ext uri="{28A0092B-C50C-407E-A947-70E740481C1C}">
                    <a14:useLocalDpi xmlns:a14="http://schemas.microsoft.com/office/drawing/2010/main" val="0"/>
                  </a:ext>
                </a:extLst>
              </a:blip>
              <a:srcRect t="19117" r="50252" b="17718"/>
              <a:stretch/>
            </p:blipFill>
            <p:spPr>
              <a:xfrm>
                <a:off x="7972271" y="3128039"/>
                <a:ext cx="343107" cy="402416"/>
              </a:xfrm>
              <a:prstGeom prst="rect">
                <a:avLst/>
              </a:prstGeom>
            </p:spPr>
          </p:pic>
          <p:pic>
            <p:nvPicPr>
              <p:cNvPr id="15" name="圖片 14">
                <a:extLst>
                  <a:ext uri="{FF2B5EF4-FFF2-40B4-BE49-F238E27FC236}">
                    <a16:creationId xmlns="" xmlns:a16="http://schemas.microsoft.com/office/drawing/2014/main" id="{2AE20A6E-298D-C742-B312-CAF125954DEC}"/>
                  </a:ext>
                </a:extLst>
              </p:cNvPr>
              <p:cNvPicPr>
                <a:picLocks noChangeAspect="1"/>
              </p:cNvPicPr>
              <p:nvPr/>
            </p:nvPicPr>
            <p:blipFill rotWithShape="1">
              <a:blip r:embed="rId8">
                <a:extLst>
                  <a:ext uri="{28A0092B-C50C-407E-A947-70E740481C1C}">
                    <a14:useLocalDpi xmlns:a14="http://schemas.microsoft.com/office/drawing/2010/main" val="0"/>
                  </a:ext>
                </a:extLst>
              </a:blip>
              <a:srcRect t="25438" r="50133" b="25361"/>
              <a:stretch/>
            </p:blipFill>
            <p:spPr>
              <a:xfrm>
                <a:off x="8410986" y="3122312"/>
                <a:ext cx="441530" cy="402416"/>
              </a:xfrm>
              <a:prstGeom prst="rect">
                <a:avLst/>
              </a:prstGeom>
            </p:spPr>
          </p:pic>
          <p:cxnSp>
            <p:nvCxnSpPr>
              <p:cNvPr id="135" name="曲線接點 56">
                <a:extLst>
                  <a:ext uri="{FF2B5EF4-FFF2-40B4-BE49-F238E27FC236}">
                    <a16:creationId xmlns="" xmlns:a16="http://schemas.microsoft.com/office/drawing/2014/main" id="{7B5D7E92-CD69-9A46-8E7A-45A9479C4DCA}"/>
                  </a:ext>
                </a:extLst>
              </p:cNvPr>
              <p:cNvCxnSpPr>
                <a:cxnSpLocks/>
                <a:stCxn id="132" idx="3"/>
                <a:endCxn id="33" idx="1"/>
              </p:cNvCxnSpPr>
              <p:nvPr/>
            </p:nvCxnSpPr>
            <p:spPr>
              <a:xfrm flipV="1">
                <a:off x="3455100" y="2992856"/>
                <a:ext cx="650870" cy="921389"/>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17" name="群組 16">
            <a:extLst>
              <a:ext uri="{FF2B5EF4-FFF2-40B4-BE49-F238E27FC236}">
                <a16:creationId xmlns="" xmlns:a16="http://schemas.microsoft.com/office/drawing/2014/main" id="{DD2AE06B-0060-2C40-B578-5508CE19886D}"/>
              </a:ext>
            </a:extLst>
          </p:cNvPr>
          <p:cNvGrpSpPr/>
          <p:nvPr/>
        </p:nvGrpSpPr>
        <p:grpSpPr>
          <a:xfrm>
            <a:off x="1758739" y="3914245"/>
            <a:ext cx="6148304" cy="1744266"/>
            <a:chOff x="1758739" y="3914245"/>
            <a:chExt cx="6148304" cy="1744266"/>
          </a:xfrm>
        </p:grpSpPr>
        <p:sp>
          <p:nvSpPr>
            <p:cNvPr id="16" name="Rectangle: Rounded Corners 16">
              <a:extLst>
                <a:ext uri="{FF2B5EF4-FFF2-40B4-BE49-F238E27FC236}">
                  <a16:creationId xmlns="" xmlns:a16="http://schemas.microsoft.com/office/drawing/2014/main" id="{DBE24EA4-65C2-7343-AFC3-DA6BE88ADE12}"/>
                </a:ext>
              </a:extLst>
            </p:cNvPr>
            <p:cNvSpPr/>
            <p:nvPr/>
          </p:nvSpPr>
          <p:spPr>
            <a:xfrm>
              <a:off x="4105971" y="4305927"/>
              <a:ext cx="1763921" cy="1352584"/>
            </a:xfrm>
            <a:prstGeom prst="roundRect">
              <a:avLst/>
            </a:prstGeom>
            <a:solidFill>
              <a:schemeClr val="accent2">
                <a:lumMod val="60000"/>
                <a:lumOff val="40000"/>
                <a:alpha val="8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TW" sz="1400" dirty="0">
                  <a:solidFill>
                    <a:schemeClr val="tx1"/>
                  </a:solidFill>
                  <a:cs typeface="Calibri"/>
                </a:rPr>
                <a:t>In-situ statistical </a:t>
              </a:r>
            </a:p>
            <a:p>
              <a:pPr algn="ctr"/>
              <a:r>
                <a:rPr lang="en-US" altLang="zh-TW" sz="1400" dirty="0">
                  <a:solidFill>
                    <a:schemeClr val="tx1"/>
                  </a:solidFill>
                  <a:cs typeface="Calibri"/>
                </a:rPr>
                <a:t>down-sampling</a:t>
              </a:r>
            </a:p>
            <a:p>
              <a:pPr algn="ctr"/>
              <a:endParaRPr lang="en-US" altLang="zh-TW" sz="1400" dirty="0">
                <a:solidFill>
                  <a:schemeClr val="tx1"/>
                </a:solidFill>
                <a:cs typeface="Calibri"/>
              </a:endParaRPr>
            </a:p>
            <a:p>
              <a:pPr algn="ctr"/>
              <a:endParaRPr lang="en-US" altLang="zh-TW" sz="1400" dirty="0">
                <a:solidFill>
                  <a:schemeClr val="tx1"/>
                </a:solidFill>
                <a:cs typeface="Calibri"/>
              </a:endParaRPr>
            </a:p>
            <a:p>
              <a:pPr algn="ctr"/>
              <a:endParaRPr lang="en-US" altLang="zh-TW" sz="1400" dirty="0">
                <a:solidFill>
                  <a:schemeClr val="tx1"/>
                </a:solidFill>
                <a:cs typeface="Calibri"/>
              </a:endParaRPr>
            </a:p>
            <a:p>
              <a:pPr algn="ctr"/>
              <a:endParaRPr lang="en-US" altLang="zh-TW" sz="1400" dirty="0">
                <a:solidFill>
                  <a:schemeClr val="tx1"/>
                </a:solidFill>
              </a:endParaRPr>
            </a:p>
          </p:txBody>
        </p:sp>
        <p:grpSp>
          <p:nvGrpSpPr>
            <p:cNvPr id="42" name="群組 76">
              <a:extLst>
                <a:ext uri="{FF2B5EF4-FFF2-40B4-BE49-F238E27FC236}">
                  <a16:creationId xmlns="" xmlns:a16="http://schemas.microsoft.com/office/drawing/2014/main" id="{6F34C391-D826-9845-908F-A810FDE7F597}"/>
                </a:ext>
              </a:extLst>
            </p:cNvPr>
            <p:cNvGrpSpPr/>
            <p:nvPr/>
          </p:nvGrpSpPr>
          <p:grpSpPr>
            <a:xfrm>
              <a:off x="4619692" y="4861548"/>
              <a:ext cx="755032" cy="711595"/>
              <a:chOff x="6062485" y="5617168"/>
              <a:chExt cx="746943" cy="693883"/>
            </a:xfrm>
          </p:grpSpPr>
          <p:sp>
            <p:nvSpPr>
              <p:cNvPr id="57" name="Cube 201">
                <a:extLst>
                  <a:ext uri="{FF2B5EF4-FFF2-40B4-BE49-F238E27FC236}">
                    <a16:creationId xmlns="" xmlns:a16="http://schemas.microsoft.com/office/drawing/2014/main" id="{EB305182-9ED4-7B46-8092-BCF5A0A58242}"/>
                  </a:ext>
                </a:extLst>
              </p:cNvPr>
              <p:cNvSpPr/>
              <p:nvPr/>
            </p:nvSpPr>
            <p:spPr>
              <a:xfrm>
                <a:off x="6064174" y="5617168"/>
                <a:ext cx="745254" cy="693883"/>
              </a:xfrm>
              <a:prstGeom prst="cub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58" name="Picture 202">
                <a:extLst>
                  <a:ext uri="{FF2B5EF4-FFF2-40B4-BE49-F238E27FC236}">
                    <a16:creationId xmlns="" xmlns:a16="http://schemas.microsoft.com/office/drawing/2014/main" id="{924F23A9-6627-F344-B11E-F1A786FD3915}"/>
                  </a:ext>
                </a:extLst>
              </p:cNvPr>
              <p:cNvPicPr>
                <a:picLocks noChangeAspect="1"/>
              </p:cNvPicPr>
              <p:nvPr/>
            </p:nvPicPr>
            <p:blipFill rotWithShape="1">
              <a:blip r:embed="rId3"/>
              <a:srcRect l="21046" t="41071" r="39410" b="14614"/>
              <a:stretch/>
            </p:blipFill>
            <p:spPr>
              <a:xfrm>
                <a:off x="6062485" y="5782878"/>
                <a:ext cx="580636" cy="515734"/>
              </a:xfrm>
              <a:prstGeom prst="rect">
                <a:avLst/>
              </a:prstGeom>
            </p:spPr>
          </p:pic>
        </p:grpSp>
        <p:cxnSp>
          <p:nvCxnSpPr>
            <p:cNvPr id="44" name="曲線接點 82">
              <a:extLst>
                <a:ext uri="{FF2B5EF4-FFF2-40B4-BE49-F238E27FC236}">
                  <a16:creationId xmlns="" xmlns:a16="http://schemas.microsoft.com/office/drawing/2014/main" id="{929CD51C-3AF6-614A-B8D5-4A16C99B36A8}"/>
                </a:ext>
              </a:extLst>
            </p:cNvPr>
            <p:cNvCxnSpPr>
              <a:cxnSpLocks/>
              <a:stCxn id="99" idx="2"/>
              <a:endCxn id="132" idx="2"/>
            </p:cNvCxnSpPr>
            <p:nvPr/>
          </p:nvCxnSpPr>
          <p:spPr>
            <a:xfrm rot="16200000" flipH="1">
              <a:off x="2371998" y="3866119"/>
              <a:ext cx="16117" cy="1182548"/>
            </a:xfrm>
            <a:prstGeom prst="curvedConnector3">
              <a:avLst>
                <a:gd name="adj1" fmla="val 1518378"/>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cxnSp>
          <p:nvCxnSpPr>
            <p:cNvPr id="45" name="曲線接點 85">
              <a:extLst>
                <a:ext uri="{FF2B5EF4-FFF2-40B4-BE49-F238E27FC236}">
                  <a16:creationId xmlns="" xmlns:a16="http://schemas.microsoft.com/office/drawing/2014/main" id="{6564DD14-65C6-1949-AE8B-67F85B9E387A}"/>
                </a:ext>
              </a:extLst>
            </p:cNvPr>
            <p:cNvCxnSpPr>
              <a:cxnSpLocks/>
              <a:stCxn id="16" idx="3"/>
              <a:endCxn id="38" idx="3"/>
            </p:cNvCxnSpPr>
            <p:nvPr/>
          </p:nvCxnSpPr>
          <p:spPr>
            <a:xfrm flipV="1">
              <a:off x="5869891" y="4656167"/>
              <a:ext cx="2037152" cy="326052"/>
            </a:xfrm>
            <a:prstGeom prst="curvedConnector2">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sp>
          <p:nvSpPr>
            <p:cNvPr id="52" name="Rectangle: Rounded Corners 29">
              <a:extLst>
                <a:ext uri="{FF2B5EF4-FFF2-40B4-BE49-F238E27FC236}">
                  <a16:creationId xmlns="" xmlns:a16="http://schemas.microsoft.com/office/drawing/2014/main" id="{4198B632-AC3B-9341-AE8E-394B57D7C764}"/>
                </a:ext>
              </a:extLst>
            </p:cNvPr>
            <p:cNvSpPr/>
            <p:nvPr/>
          </p:nvSpPr>
          <p:spPr>
            <a:xfrm>
              <a:off x="1758739" y="4774689"/>
              <a:ext cx="1278156" cy="370780"/>
            </a:xfrm>
            <a:prstGeom prst="roundRect">
              <a:avLst/>
            </a:prstGeom>
            <a:solidFill>
              <a:schemeClr val="bg1"/>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solidFill>
                    <a:schemeClr val="tx1"/>
                  </a:solidFill>
                  <a:cs typeface="Calibri"/>
                </a:rPr>
                <a:t>Rest of the </a:t>
              </a:r>
            </a:p>
            <a:p>
              <a:pPr algn="ctr"/>
              <a:r>
                <a:rPr lang="en-US" sz="1100" dirty="0">
                  <a:solidFill>
                    <a:schemeClr val="tx1"/>
                  </a:solidFill>
                  <a:cs typeface="Calibri"/>
                </a:rPr>
                <a:t>initial conditions</a:t>
              </a:r>
            </a:p>
          </p:txBody>
        </p:sp>
        <p:cxnSp>
          <p:nvCxnSpPr>
            <p:cNvPr id="138" name="曲線接點 82">
              <a:extLst>
                <a:ext uri="{FF2B5EF4-FFF2-40B4-BE49-F238E27FC236}">
                  <a16:creationId xmlns="" xmlns:a16="http://schemas.microsoft.com/office/drawing/2014/main" id="{929CD51C-3AF6-614A-B8D5-4A16C99B36A8}"/>
                </a:ext>
              </a:extLst>
            </p:cNvPr>
            <p:cNvCxnSpPr>
              <a:cxnSpLocks/>
              <a:stCxn id="132" idx="3"/>
              <a:endCxn id="16" idx="1"/>
            </p:cNvCxnSpPr>
            <p:nvPr/>
          </p:nvCxnSpPr>
          <p:spPr>
            <a:xfrm>
              <a:off x="3455100" y="3914245"/>
              <a:ext cx="650871" cy="1067974"/>
            </a:xfrm>
            <a:prstGeom prst="curvedConnector3">
              <a:avLst>
                <a:gd name="adj1" fmla="val 50000"/>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4144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17"/>
                                        </p:tgtEl>
                                        <p:attrNameLst>
                                          <p:attrName>style.opacity</p:attrName>
                                        </p:attrNameLst>
                                      </p:cBhvr>
                                      <p:to>
                                        <p:strVal val="0.25"/>
                                      </p:to>
                                    </p:set>
                                    <p:animEffect filter="image" prLst="opacity: 0.25">
                                      <p:cBhvr rctx="IE">
                                        <p:cTn id="7" dur="indefinite"/>
                                        <p:tgtEl>
                                          <p:spTgt spid="17"/>
                                        </p:tgtEl>
                                      </p:cBhvr>
                                    </p:animEffect>
                                  </p:childTnLst>
                                </p:cTn>
                              </p:par>
                              <p:par>
                                <p:cTn id="8" presetID="9" presetClass="emph" presetSubtype="0" nodeType="withEffect">
                                  <p:stCondLst>
                                    <p:cond delay="0"/>
                                  </p:stCondLst>
                                  <p:childTnLst>
                                    <p:set>
                                      <p:cBhvr>
                                        <p:cTn id="9" dur="indefinite"/>
                                        <p:tgtEl>
                                          <p:spTgt spid="48"/>
                                        </p:tgtEl>
                                        <p:attrNameLst>
                                          <p:attrName>style.opacity</p:attrName>
                                        </p:attrNameLst>
                                      </p:cBhvr>
                                      <p:to>
                                        <p:strVal val="0.25"/>
                                      </p:to>
                                    </p:set>
                                    <p:animEffect filter="image" prLst="opacity: 0.25">
                                      <p:cBhvr rctx="IE">
                                        <p:cTn id="10" dur="indefinite"/>
                                        <p:tgtEl>
                                          <p:spTgt spid="48"/>
                                        </p:tgtEl>
                                      </p:cBhvr>
                                    </p:animEffect>
                                  </p:childTnLst>
                                </p:cTn>
                              </p:par>
                              <p:par>
                                <p:cTn id="11" presetID="9" presetClass="emph" presetSubtype="0" nodeType="withEffect">
                                  <p:stCondLst>
                                    <p:cond delay="0"/>
                                  </p:stCondLst>
                                  <p:childTnLst>
                                    <p:set>
                                      <p:cBhvr>
                                        <p:cTn id="12" dur="indefinite"/>
                                        <p:tgtEl>
                                          <p:spTgt spid="46"/>
                                        </p:tgtEl>
                                        <p:attrNameLst>
                                          <p:attrName>style.opacity</p:attrName>
                                        </p:attrNameLst>
                                      </p:cBhvr>
                                      <p:to>
                                        <p:strVal val="0.25"/>
                                      </p:to>
                                    </p:set>
                                    <p:animEffect filter="image" prLst="opacity: 0.25">
                                      <p:cBhvr rctx="IE">
                                        <p:cTn id="13" dur="indefinite"/>
                                        <p:tgtEl>
                                          <p:spTgt spid="46"/>
                                        </p:tgtEl>
                                      </p:cBhvr>
                                    </p:animEffect>
                                  </p:childTnLst>
                                </p:cTn>
                              </p:par>
                              <p:par>
                                <p:cTn id="14" presetID="9" presetClass="emph" presetSubtype="0" nodeType="withEffect">
                                  <p:stCondLst>
                                    <p:cond delay="0"/>
                                  </p:stCondLst>
                                  <p:childTnLst>
                                    <p:set>
                                      <p:cBhvr>
                                        <p:cTn id="15" dur="indefinite"/>
                                        <p:tgtEl>
                                          <p:spTgt spid="60"/>
                                        </p:tgtEl>
                                        <p:attrNameLst>
                                          <p:attrName>style.opacity</p:attrName>
                                        </p:attrNameLst>
                                      </p:cBhvr>
                                      <p:to>
                                        <p:strVal val="0.25"/>
                                      </p:to>
                                    </p:set>
                                    <p:animEffect filter="image" prLst="opacity: 0.25">
                                      <p:cBhvr rctx="IE">
                                        <p:cTn id="16" dur="indefinite"/>
                                        <p:tgtEl>
                                          <p:spTgt spid="60"/>
                                        </p:tgtEl>
                                      </p:cBhvr>
                                    </p:animEffect>
                                  </p:childTnLst>
                                </p:cTn>
                              </p:par>
                              <p:par>
                                <p:cTn id="17" presetID="9" presetClass="emph" presetSubtype="0" nodeType="withEffect">
                                  <p:stCondLst>
                                    <p:cond delay="0"/>
                                  </p:stCondLst>
                                  <p:childTnLst>
                                    <p:set>
                                      <p:cBhvr>
                                        <p:cTn id="18" dur="indefinite"/>
                                        <p:tgtEl>
                                          <p:spTgt spid="7"/>
                                        </p:tgtEl>
                                        <p:attrNameLst>
                                          <p:attrName>style.opacity</p:attrName>
                                        </p:attrNameLst>
                                      </p:cBhvr>
                                      <p:to>
                                        <p:strVal val="0.25"/>
                                      </p:to>
                                    </p:set>
                                    <p:animEffect filter="image" prLst="opacity: 0.25">
                                      <p:cBhvr rctx="IE">
                                        <p:cTn id="19" dur="indefinite"/>
                                        <p:tgtEl>
                                          <p:spTgt spid="7"/>
                                        </p:tgtEl>
                                      </p:cBhvr>
                                    </p:animEffect>
                                  </p:childTnLst>
                                </p:cTn>
                              </p:par>
                              <p:par>
                                <p:cTn id="20" presetID="9" presetClass="emph" presetSubtype="0" grpId="0" nodeType="withEffect">
                                  <p:stCondLst>
                                    <p:cond delay="0"/>
                                  </p:stCondLst>
                                  <p:childTnLst>
                                    <p:set>
                                      <p:cBhvr>
                                        <p:cTn id="21" dur="indefinite"/>
                                        <p:tgtEl>
                                          <p:spTgt spid="50"/>
                                        </p:tgtEl>
                                        <p:attrNameLst>
                                          <p:attrName>style.opacity</p:attrName>
                                        </p:attrNameLst>
                                      </p:cBhvr>
                                      <p:to>
                                        <p:strVal val="0.25"/>
                                      </p:to>
                                    </p:set>
                                    <p:animEffect filter="image" prLst="opacity: 0.25">
                                      <p:cBhvr rctx="IE">
                                        <p:cTn id="22" dur="indefinite"/>
                                        <p:tgtEl>
                                          <p:spTgt spid="50"/>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mph" presetSubtype="0" nodeType="clickEffect">
                                  <p:stCondLst>
                                    <p:cond delay="0"/>
                                  </p:stCondLst>
                                  <p:childTnLst>
                                    <p:set>
                                      <p:cBhvr>
                                        <p:cTn id="26" dur="indefinite"/>
                                        <p:tgtEl>
                                          <p:spTgt spid="18"/>
                                        </p:tgtEl>
                                        <p:attrNameLst>
                                          <p:attrName>style.opacity</p:attrName>
                                        </p:attrNameLst>
                                      </p:cBhvr>
                                      <p:to>
                                        <p:strVal val="0.25"/>
                                      </p:to>
                                    </p:set>
                                    <p:animEffect filter="image" prLst="opacity: 0.25">
                                      <p:cBhvr rctx="IE">
                                        <p:cTn id="27" dur="indefinite"/>
                                        <p:tgtEl>
                                          <p:spTgt spid="18"/>
                                        </p:tgtEl>
                                      </p:cBhvr>
                                    </p:animEffect>
                                  </p:childTnLst>
                                </p:cTn>
                              </p:par>
                              <p:par>
                                <p:cTn id="28" presetID="9" presetClass="emph" presetSubtype="0" grpId="0" nodeType="withEffect">
                                  <p:stCondLst>
                                    <p:cond delay="0"/>
                                  </p:stCondLst>
                                  <p:childTnLst>
                                    <p:set>
                                      <p:cBhvr>
                                        <p:cTn id="29" dur="indefinite"/>
                                        <p:tgtEl>
                                          <p:spTgt spid="129"/>
                                        </p:tgtEl>
                                        <p:attrNameLst>
                                          <p:attrName>style.opacity</p:attrName>
                                        </p:attrNameLst>
                                      </p:cBhvr>
                                      <p:to>
                                        <p:strVal val="0.25"/>
                                      </p:to>
                                    </p:set>
                                    <p:animEffect filter="image" prLst="opacity: 0.25">
                                      <p:cBhvr rctx="IE">
                                        <p:cTn id="30" dur="indefinite"/>
                                        <p:tgtEl>
                                          <p:spTgt spid="129"/>
                                        </p:tgtEl>
                                      </p:cBhvr>
                                    </p:animEffect>
                                  </p:childTnLst>
                                </p:cTn>
                              </p:par>
                              <p:par>
                                <p:cTn id="31" presetID="9" presetClass="emph" presetSubtype="0" grpId="0" nodeType="withEffect">
                                  <p:stCondLst>
                                    <p:cond delay="0"/>
                                  </p:stCondLst>
                                  <p:childTnLst>
                                    <p:set>
                                      <p:cBhvr>
                                        <p:cTn id="32" dur="indefinite"/>
                                        <p:tgtEl>
                                          <p:spTgt spid="194"/>
                                        </p:tgtEl>
                                        <p:attrNameLst>
                                          <p:attrName>style.opacity</p:attrName>
                                        </p:attrNameLst>
                                      </p:cBhvr>
                                      <p:to>
                                        <p:strVal val="0.25"/>
                                      </p:to>
                                    </p:set>
                                    <p:animEffect filter="image" prLst="opacity: 0.25">
                                      <p:cBhvr rctx="IE">
                                        <p:cTn id="33" dur="indefinite"/>
                                        <p:tgtEl>
                                          <p:spTgt spid="194"/>
                                        </p:tgtEl>
                                      </p:cBhvr>
                                    </p:animEffect>
                                  </p:childTnLst>
                                </p:cTn>
                              </p:par>
                              <p:par>
                                <p:cTn id="34" presetID="9" presetClass="emph" presetSubtype="0" nodeType="withEffect">
                                  <p:stCondLst>
                                    <p:cond delay="0"/>
                                  </p:stCondLst>
                                  <p:childTnLst>
                                    <p:set>
                                      <p:cBhvr>
                                        <p:cTn id="35" dur="indefinite"/>
                                        <p:tgtEl>
                                          <p:spTgt spid="60"/>
                                        </p:tgtEl>
                                        <p:attrNameLst>
                                          <p:attrName>style.opacity</p:attrName>
                                        </p:attrNameLst>
                                      </p:cBhvr>
                                      <p:to>
                                        <p:strVal val="0.25"/>
                                      </p:to>
                                    </p:set>
                                    <p:animEffect filter="image" prLst="opacity: 0.25">
                                      <p:cBhvr rctx="IE">
                                        <p:cTn id="36" dur="indefinite"/>
                                        <p:tgtEl>
                                          <p:spTgt spid="60"/>
                                        </p:tgtEl>
                                      </p:cBhvr>
                                    </p:animEffect>
                                  </p:childTnLst>
                                </p:cTn>
                              </p:par>
                              <p:par>
                                <p:cTn id="37" presetID="9" presetClass="emph" presetSubtype="0" nodeType="withEffect">
                                  <p:stCondLst>
                                    <p:cond delay="0"/>
                                  </p:stCondLst>
                                  <p:childTnLst>
                                    <p:set>
                                      <p:cBhvr>
                                        <p:cTn id="38" dur="indefinite"/>
                                        <p:tgtEl>
                                          <p:spTgt spid="7"/>
                                        </p:tgtEl>
                                        <p:attrNameLst>
                                          <p:attrName>style.opacity</p:attrName>
                                        </p:attrNameLst>
                                      </p:cBhvr>
                                      <p:to>
                                        <p:strVal val="0.25"/>
                                      </p:to>
                                    </p:set>
                                    <p:animEffect filter="image" prLst="opacity: 0.25">
                                      <p:cBhvr rctx="IE">
                                        <p:cTn id="39" dur="indefinite"/>
                                        <p:tgtEl>
                                          <p:spTgt spid="7"/>
                                        </p:tgtEl>
                                      </p:cBhvr>
                                    </p:animEffect>
                                  </p:childTnLst>
                                </p:cTn>
                              </p:par>
                              <p:par>
                                <p:cTn id="40" presetID="9" presetClass="emph" presetSubtype="0" grpId="1" nodeType="withEffect">
                                  <p:stCondLst>
                                    <p:cond delay="0"/>
                                  </p:stCondLst>
                                  <p:childTnLst>
                                    <p:set>
                                      <p:cBhvr>
                                        <p:cTn id="41" dur="indefinite"/>
                                        <p:tgtEl>
                                          <p:spTgt spid="50"/>
                                        </p:tgtEl>
                                        <p:attrNameLst>
                                          <p:attrName>style.opacity</p:attrName>
                                        </p:attrNameLst>
                                      </p:cBhvr>
                                      <p:to>
                                        <p:strVal val="0.25"/>
                                      </p:to>
                                    </p:set>
                                    <p:animEffect filter="image" prLst="opacity: 0.25">
                                      <p:cBhvr rctx="IE">
                                        <p:cTn id="42" dur="indefinite"/>
                                        <p:tgtEl>
                                          <p:spTgt spid="50"/>
                                        </p:tgtEl>
                                      </p:cBhvr>
                                    </p:animEffect>
                                  </p:childTnLst>
                                </p:cTn>
                              </p:par>
                              <p:par>
                                <p:cTn id="43" presetID="9" presetClass="emph" presetSubtype="0" nodeType="withEffect">
                                  <p:stCondLst>
                                    <p:cond delay="0"/>
                                  </p:stCondLst>
                                  <p:childTnLst>
                                    <p:set>
                                      <p:cBhvr>
                                        <p:cTn id="44" dur="indefinite"/>
                                        <p:tgtEl>
                                          <p:spTgt spid="17"/>
                                        </p:tgtEl>
                                        <p:attrNameLst>
                                          <p:attrName>style.opacity</p:attrName>
                                        </p:attrNameLst>
                                      </p:cBhvr>
                                      <p:to>
                                        <p:strVal val="1"/>
                                      </p:to>
                                    </p:set>
                                    <p:animEffect filter="image" prLst="opacity: 1">
                                      <p:cBhvr rctx="IE">
                                        <p:cTn id="45" dur="indefinite"/>
                                        <p:tgtEl>
                                          <p:spTgt spid="17"/>
                                        </p:tgtEl>
                                      </p:cBhvr>
                                    </p:animEffect>
                                  </p:childTnLst>
                                </p:cTn>
                              </p:par>
                              <p:par>
                                <p:cTn id="46" presetID="9" presetClass="emph" presetSubtype="0" nodeType="withEffect">
                                  <p:stCondLst>
                                    <p:cond delay="0"/>
                                  </p:stCondLst>
                                  <p:childTnLst>
                                    <p:set>
                                      <p:cBhvr>
                                        <p:cTn id="47" dur="indefinite"/>
                                        <p:tgtEl>
                                          <p:spTgt spid="48"/>
                                        </p:tgtEl>
                                        <p:attrNameLst>
                                          <p:attrName>style.opacity</p:attrName>
                                        </p:attrNameLst>
                                      </p:cBhvr>
                                      <p:to>
                                        <p:strVal val="1"/>
                                      </p:to>
                                    </p:set>
                                    <p:animEffect filter="image" prLst="opacity: 1">
                                      <p:cBhvr rctx="IE">
                                        <p:cTn id="48" dur="indefinite"/>
                                        <p:tgtEl>
                                          <p:spTgt spid="48"/>
                                        </p:tgtEl>
                                      </p:cBhvr>
                                    </p:animEffect>
                                  </p:childTnLst>
                                </p:cTn>
                              </p:par>
                            </p:childTnLst>
                          </p:cTn>
                        </p:par>
                      </p:childTnLst>
                    </p:cTn>
                  </p:par>
                  <p:par>
                    <p:cTn id="49" fill="hold">
                      <p:stCondLst>
                        <p:cond delay="indefinite"/>
                      </p:stCondLst>
                      <p:childTnLst>
                        <p:par>
                          <p:cTn id="50" fill="hold">
                            <p:stCondLst>
                              <p:cond delay="0"/>
                            </p:stCondLst>
                            <p:childTnLst>
                              <p:par>
                                <p:cTn id="51" presetID="9" presetClass="emph" presetSubtype="0" nodeType="clickEffect">
                                  <p:stCondLst>
                                    <p:cond delay="0"/>
                                  </p:stCondLst>
                                  <p:childTnLst>
                                    <p:set>
                                      <p:cBhvr>
                                        <p:cTn id="52" dur="indefinite"/>
                                        <p:tgtEl>
                                          <p:spTgt spid="17"/>
                                        </p:tgtEl>
                                        <p:attrNameLst>
                                          <p:attrName>style.opacity</p:attrName>
                                        </p:attrNameLst>
                                      </p:cBhvr>
                                      <p:to>
                                        <p:strVal val="0.25"/>
                                      </p:to>
                                    </p:set>
                                    <p:animEffect filter="image" prLst="opacity: 0.25">
                                      <p:cBhvr rctx="IE">
                                        <p:cTn id="53" dur="indefinite"/>
                                        <p:tgtEl>
                                          <p:spTgt spid="17"/>
                                        </p:tgtEl>
                                      </p:cBhvr>
                                    </p:animEffect>
                                  </p:childTnLst>
                                </p:cTn>
                              </p:par>
                              <p:par>
                                <p:cTn id="54" presetID="9" presetClass="emph" presetSubtype="0" grpId="0" nodeType="withEffect">
                                  <p:stCondLst>
                                    <p:cond delay="0"/>
                                  </p:stCondLst>
                                  <p:childTnLst>
                                    <p:set>
                                      <p:cBhvr>
                                        <p:cTn id="55" dur="indefinite"/>
                                        <p:tgtEl>
                                          <p:spTgt spid="132"/>
                                        </p:tgtEl>
                                        <p:attrNameLst>
                                          <p:attrName>style.opacity</p:attrName>
                                        </p:attrNameLst>
                                      </p:cBhvr>
                                      <p:to>
                                        <p:strVal val="0.25"/>
                                      </p:to>
                                    </p:set>
                                    <p:animEffect filter="image" prLst="opacity: 0.25">
                                      <p:cBhvr rctx="IE">
                                        <p:cTn id="56" dur="indefinite"/>
                                        <p:tgtEl>
                                          <p:spTgt spid="132"/>
                                        </p:tgtEl>
                                      </p:cBhvr>
                                    </p:animEffect>
                                  </p:childTnLst>
                                </p:cTn>
                              </p:par>
                              <p:par>
                                <p:cTn id="57" presetID="9" presetClass="emph" presetSubtype="0" nodeType="withEffect">
                                  <p:stCondLst>
                                    <p:cond delay="0"/>
                                  </p:stCondLst>
                                  <p:childTnLst>
                                    <p:set>
                                      <p:cBhvr>
                                        <p:cTn id="58" dur="indefinite"/>
                                        <p:tgtEl>
                                          <p:spTgt spid="20"/>
                                        </p:tgtEl>
                                        <p:attrNameLst>
                                          <p:attrName>style.opacity</p:attrName>
                                        </p:attrNameLst>
                                      </p:cBhvr>
                                      <p:to>
                                        <p:strVal val="0.25"/>
                                      </p:to>
                                    </p:set>
                                    <p:animEffect filter="image" prLst="opacity: 0.25">
                                      <p:cBhvr rctx="IE">
                                        <p:cTn id="59" dur="indefinite"/>
                                        <p:tgtEl>
                                          <p:spTgt spid="20"/>
                                        </p:tgtEl>
                                      </p:cBhvr>
                                    </p:animEffect>
                                  </p:childTnLst>
                                </p:cTn>
                              </p:par>
                              <p:par>
                                <p:cTn id="60" presetID="9" presetClass="emph" presetSubtype="0" nodeType="withEffect">
                                  <p:stCondLst>
                                    <p:cond delay="0"/>
                                  </p:stCondLst>
                                  <p:childTnLst>
                                    <p:set>
                                      <p:cBhvr>
                                        <p:cTn id="61" dur="indefinite"/>
                                        <p:tgtEl>
                                          <p:spTgt spid="46"/>
                                        </p:tgtEl>
                                        <p:attrNameLst>
                                          <p:attrName>style.opacity</p:attrName>
                                        </p:attrNameLst>
                                      </p:cBhvr>
                                      <p:to>
                                        <p:strVal val="1"/>
                                      </p:to>
                                    </p:set>
                                    <p:animEffect filter="image" prLst="opacity: 1">
                                      <p:cBhvr rctx="IE">
                                        <p:cTn id="62" dur="indefinite"/>
                                        <p:tgtEl>
                                          <p:spTgt spid="46"/>
                                        </p:tgtEl>
                                      </p:cBhvr>
                                    </p:animEffect>
                                  </p:childTnLst>
                                </p:cTn>
                              </p:par>
                              <p:par>
                                <p:cTn id="63" presetID="9" presetClass="emph" presetSubtype="0" nodeType="withEffect">
                                  <p:stCondLst>
                                    <p:cond delay="0"/>
                                  </p:stCondLst>
                                  <p:childTnLst>
                                    <p:set>
                                      <p:cBhvr>
                                        <p:cTn id="64" dur="indefinite"/>
                                        <p:tgtEl>
                                          <p:spTgt spid="60"/>
                                        </p:tgtEl>
                                        <p:attrNameLst>
                                          <p:attrName>style.opacity</p:attrName>
                                        </p:attrNameLst>
                                      </p:cBhvr>
                                      <p:to>
                                        <p:strVal val="1"/>
                                      </p:to>
                                    </p:set>
                                    <p:animEffect filter="image" prLst="opacity: 1">
                                      <p:cBhvr rctx="IE">
                                        <p:cTn id="65" dur="indefinite"/>
                                        <p:tgtEl>
                                          <p:spTgt spid="60"/>
                                        </p:tgtEl>
                                      </p:cBhvr>
                                    </p:animEffect>
                                  </p:childTnLst>
                                </p:cTn>
                              </p:par>
                              <p:par>
                                <p:cTn id="66" presetID="9" presetClass="emph" presetSubtype="0" grpId="1" nodeType="withEffect">
                                  <p:stCondLst>
                                    <p:cond delay="0"/>
                                  </p:stCondLst>
                                  <p:childTnLst>
                                    <p:set>
                                      <p:cBhvr>
                                        <p:cTn id="67" dur="indefinite"/>
                                        <p:tgtEl>
                                          <p:spTgt spid="129"/>
                                        </p:tgtEl>
                                        <p:attrNameLst>
                                          <p:attrName>style.opacity</p:attrName>
                                        </p:attrNameLst>
                                      </p:cBhvr>
                                      <p:to>
                                        <p:strVal val="1"/>
                                      </p:to>
                                    </p:set>
                                    <p:animEffect filter="image" prLst="opacity: 1">
                                      <p:cBhvr rctx="IE">
                                        <p:cTn id="68" dur="indefinite"/>
                                        <p:tgtEl>
                                          <p:spTgt spid="129"/>
                                        </p:tgtEl>
                                      </p:cBhvr>
                                    </p:animEffect>
                                  </p:childTnLst>
                                </p:cTn>
                              </p:par>
                              <p:par>
                                <p:cTn id="69" presetID="9" presetClass="emph" presetSubtype="0" grpId="1" nodeType="withEffect">
                                  <p:stCondLst>
                                    <p:cond delay="0"/>
                                  </p:stCondLst>
                                  <p:childTnLst>
                                    <p:set>
                                      <p:cBhvr>
                                        <p:cTn id="70" dur="indefinite"/>
                                        <p:tgtEl>
                                          <p:spTgt spid="194"/>
                                        </p:tgtEl>
                                        <p:attrNameLst>
                                          <p:attrName>style.opacity</p:attrName>
                                        </p:attrNameLst>
                                      </p:cBhvr>
                                      <p:to>
                                        <p:strVal val="1"/>
                                      </p:to>
                                    </p:set>
                                    <p:animEffect filter="image" prLst="opacity: 1">
                                      <p:cBhvr rctx="IE">
                                        <p:cTn id="71" dur="indefinite"/>
                                        <p:tgtEl>
                                          <p:spTgt spid="194"/>
                                        </p:tgtEl>
                                      </p:cBhvr>
                                    </p:animEffect>
                                  </p:childTnLst>
                                </p:cTn>
                              </p:par>
                              <p:par>
                                <p:cTn id="72" presetID="9" presetClass="emph" presetSubtype="0" nodeType="withEffect">
                                  <p:stCondLst>
                                    <p:cond delay="0"/>
                                  </p:stCondLst>
                                  <p:childTnLst>
                                    <p:set>
                                      <p:cBhvr>
                                        <p:cTn id="73" dur="indefinite"/>
                                        <p:tgtEl>
                                          <p:spTgt spid="7"/>
                                        </p:tgtEl>
                                        <p:attrNameLst>
                                          <p:attrName>style.opacity</p:attrName>
                                        </p:attrNameLst>
                                      </p:cBhvr>
                                      <p:to>
                                        <p:strVal val="1"/>
                                      </p:to>
                                    </p:set>
                                    <p:animEffect filter="image" prLst="opacity: 1">
                                      <p:cBhvr rctx="IE">
                                        <p:cTn id="74" dur="indefinite"/>
                                        <p:tgtEl>
                                          <p:spTgt spid="7"/>
                                        </p:tgtEl>
                                      </p:cBhvr>
                                    </p:animEffect>
                                  </p:childTnLst>
                                </p:cTn>
                              </p:par>
                              <p:par>
                                <p:cTn id="75" presetID="9" presetClass="emph" presetSubtype="0" grpId="2" nodeType="withEffect">
                                  <p:stCondLst>
                                    <p:cond delay="0"/>
                                  </p:stCondLst>
                                  <p:childTnLst>
                                    <p:set>
                                      <p:cBhvr>
                                        <p:cTn id="76" dur="indefinite"/>
                                        <p:tgtEl>
                                          <p:spTgt spid="50"/>
                                        </p:tgtEl>
                                        <p:attrNameLst>
                                          <p:attrName>style.opacity</p:attrName>
                                        </p:attrNameLst>
                                      </p:cBhvr>
                                      <p:to>
                                        <p:strVal val="1"/>
                                      </p:to>
                                    </p:set>
                                    <p:animEffect filter="image" prLst="opacity: 1">
                                      <p:cBhvr rctx="IE">
                                        <p:cTn id="77" dur="indefinite"/>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194" grpId="1" animBg="1"/>
      <p:bldP spid="50" grpId="0"/>
      <p:bldP spid="50" grpId="1"/>
      <p:bldP spid="50" grpId="2"/>
      <p:bldP spid="129" grpId="0" animBg="1"/>
      <p:bldP spid="129" grpId="1" animBg="1"/>
      <p:bldP spid="13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Rectangle 60">
            <a:extLst>
              <a:ext uri="{FF2B5EF4-FFF2-40B4-BE49-F238E27FC236}">
                <a16:creationId xmlns="" xmlns:a16="http://schemas.microsoft.com/office/drawing/2014/main" id="{5925DC97-87F1-7D4D-AD18-8DAD7A962729}"/>
              </a:ext>
            </a:extLst>
          </p:cNvPr>
          <p:cNvSpPr/>
          <p:nvPr/>
        </p:nvSpPr>
        <p:spPr>
          <a:xfrm>
            <a:off x="9544133" y="2042081"/>
            <a:ext cx="2491532" cy="3252934"/>
          </a:xfrm>
          <a:prstGeom prst="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r>
              <a:rPr lang="en-US" sz="1600" dirty="0">
                <a:solidFill>
                  <a:schemeClr val="tx1"/>
                </a:solidFill>
              </a:rPr>
              <a:t>Post-Analysis</a:t>
            </a: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p:txBody>
      </p:sp>
      <p:sp>
        <p:nvSpPr>
          <p:cNvPr id="62" name="Rectangle 60">
            <a:extLst>
              <a:ext uri="{FF2B5EF4-FFF2-40B4-BE49-F238E27FC236}">
                <a16:creationId xmlns="" xmlns:a16="http://schemas.microsoft.com/office/drawing/2014/main" id="{5925DC97-87F1-7D4D-AD18-8DAD7A962729}"/>
              </a:ext>
            </a:extLst>
          </p:cNvPr>
          <p:cNvSpPr/>
          <p:nvPr/>
        </p:nvSpPr>
        <p:spPr>
          <a:xfrm>
            <a:off x="2408904" y="1593602"/>
            <a:ext cx="3766714" cy="4318096"/>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r>
              <a:rPr lang="en-US" sz="1600" dirty="0">
                <a:solidFill>
                  <a:schemeClr val="tx1"/>
                </a:solidFill>
              </a:rPr>
              <a:t>Supercomputer</a:t>
            </a: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p:txBody>
      </p:sp>
      <p:sp>
        <p:nvSpPr>
          <p:cNvPr id="2" name="標題 1">
            <a:extLst>
              <a:ext uri="{FF2B5EF4-FFF2-40B4-BE49-F238E27FC236}">
                <a16:creationId xmlns="" xmlns:a16="http://schemas.microsoft.com/office/drawing/2014/main" id="{F5AA41B0-F621-1340-A019-B06F034CAFEB}"/>
              </a:ext>
            </a:extLst>
          </p:cNvPr>
          <p:cNvSpPr>
            <a:spLocks noGrp="1"/>
          </p:cNvSpPr>
          <p:nvPr>
            <p:ph type="title"/>
          </p:nvPr>
        </p:nvSpPr>
        <p:spPr/>
        <p:txBody>
          <a:bodyPr/>
          <a:lstStyle/>
          <a:p>
            <a:r>
              <a:rPr kumimoji="1" lang="en-US" altLang="zh-TW" dirty="0"/>
              <a:t>In-Situ Statistical Down-sampling</a:t>
            </a:r>
            <a:endParaRPr kumimoji="1" lang="zh-TW" altLang="en-US" dirty="0"/>
          </a:p>
        </p:txBody>
      </p:sp>
      <p:sp>
        <p:nvSpPr>
          <p:cNvPr id="38" name="圓柱 64">
            <a:extLst>
              <a:ext uri="{FF2B5EF4-FFF2-40B4-BE49-F238E27FC236}">
                <a16:creationId xmlns="" xmlns:a16="http://schemas.microsoft.com/office/drawing/2014/main" id="{05D33C14-4756-554A-AB2C-79372EF48B54}"/>
              </a:ext>
            </a:extLst>
          </p:cNvPr>
          <p:cNvSpPr/>
          <p:nvPr/>
        </p:nvSpPr>
        <p:spPr>
          <a:xfrm>
            <a:off x="6662334" y="2498568"/>
            <a:ext cx="2489417" cy="2157599"/>
          </a:xfrm>
          <a:prstGeom prst="can">
            <a:avLst>
              <a:gd name="adj" fmla="val 15514"/>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TW" altLang="en-US" dirty="0"/>
          </a:p>
        </p:txBody>
      </p:sp>
      <p:sp>
        <p:nvSpPr>
          <p:cNvPr id="39" name="Rectangle: Rounded Corners 29">
            <a:extLst>
              <a:ext uri="{FF2B5EF4-FFF2-40B4-BE49-F238E27FC236}">
                <a16:creationId xmlns="" xmlns:a16="http://schemas.microsoft.com/office/drawing/2014/main" id="{1FDD4043-F686-9643-AF74-42C4042D01C2}"/>
              </a:ext>
            </a:extLst>
          </p:cNvPr>
          <p:cNvSpPr/>
          <p:nvPr/>
        </p:nvSpPr>
        <p:spPr>
          <a:xfrm>
            <a:off x="7534924" y="2532969"/>
            <a:ext cx="736020" cy="27921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solidFill>
                  <a:schemeClr val="tx1"/>
                </a:solidFill>
                <a:cs typeface="Calibri"/>
              </a:rPr>
              <a:t>Disk</a:t>
            </a:r>
          </a:p>
        </p:txBody>
      </p:sp>
      <p:cxnSp>
        <p:nvCxnSpPr>
          <p:cNvPr id="46" name="曲線接點 88">
            <a:extLst>
              <a:ext uri="{FF2B5EF4-FFF2-40B4-BE49-F238E27FC236}">
                <a16:creationId xmlns="" xmlns:a16="http://schemas.microsoft.com/office/drawing/2014/main" id="{AF34D049-1538-3A40-B869-8B09AD96A741}"/>
              </a:ext>
            </a:extLst>
          </p:cNvPr>
          <p:cNvCxnSpPr>
            <a:cxnSpLocks/>
            <a:stCxn id="53" idx="3"/>
            <a:endCxn id="7" idx="1"/>
          </p:cNvCxnSpPr>
          <p:nvPr/>
        </p:nvCxnSpPr>
        <p:spPr>
          <a:xfrm>
            <a:off x="8282832" y="4165924"/>
            <a:ext cx="2063823" cy="85594"/>
          </a:xfrm>
          <a:prstGeom prst="curvedConnector3">
            <a:avLst>
              <a:gd name="adj1" fmla="val 52061"/>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nvGrpSpPr>
          <p:cNvPr id="48" name="群組 113">
            <a:extLst>
              <a:ext uri="{FF2B5EF4-FFF2-40B4-BE49-F238E27FC236}">
                <a16:creationId xmlns="" xmlns:a16="http://schemas.microsoft.com/office/drawing/2014/main" id="{A007D90D-2139-2544-A56F-FF4EC4850E02}"/>
              </a:ext>
            </a:extLst>
          </p:cNvPr>
          <p:cNvGrpSpPr/>
          <p:nvPr/>
        </p:nvGrpSpPr>
        <p:grpSpPr>
          <a:xfrm>
            <a:off x="7508224" y="3804792"/>
            <a:ext cx="774608" cy="722264"/>
            <a:chOff x="7444040" y="5616105"/>
            <a:chExt cx="766310" cy="704287"/>
          </a:xfrm>
        </p:grpSpPr>
        <p:sp>
          <p:nvSpPr>
            <p:cNvPr id="53" name="Rectangle: Rounded Corners 16">
              <a:extLst>
                <a:ext uri="{FF2B5EF4-FFF2-40B4-BE49-F238E27FC236}">
                  <a16:creationId xmlns="" xmlns:a16="http://schemas.microsoft.com/office/drawing/2014/main" id="{604E3211-920B-F84F-A147-04689420F39D}"/>
                </a:ext>
              </a:extLst>
            </p:cNvPr>
            <p:cNvSpPr/>
            <p:nvPr/>
          </p:nvSpPr>
          <p:spPr>
            <a:xfrm>
              <a:off x="7444040" y="5616105"/>
              <a:ext cx="766310" cy="704287"/>
            </a:xfrm>
            <a:prstGeom prst="roundRect">
              <a:avLst/>
            </a:prstGeom>
            <a:solidFill>
              <a:schemeClr val="accent2">
                <a:lumMod val="60000"/>
                <a:lumOff val="40000"/>
                <a:alpha val="8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zh-TW" sz="1200" dirty="0">
                <a:solidFill>
                  <a:schemeClr val="bg1"/>
                </a:solidFill>
                <a:cs typeface="Calibri"/>
              </a:endParaRPr>
            </a:p>
            <a:p>
              <a:pPr algn="ctr"/>
              <a:endParaRPr lang="en-US" altLang="zh-TW" sz="1200" dirty="0">
                <a:solidFill>
                  <a:schemeClr val="bg1"/>
                </a:solidFill>
                <a:cs typeface="Calibri"/>
              </a:endParaRPr>
            </a:p>
            <a:p>
              <a:pPr algn="ctr"/>
              <a:endParaRPr lang="en-US" altLang="zh-TW" sz="1200" dirty="0">
                <a:solidFill>
                  <a:schemeClr val="bg1"/>
                </a:solidFill>
                <a:cs typeface="Calibri"/>
              </a:endParaRPr>
            </a:p>
            <a:p>
              <a:pPr algn="ctr"/>
              <a:endParaRPr lang="en-US" altLang="zh-TW" sz="1200" dirty="0">
                <a:solidFill>
                  <a:schemeClr val="bg1"/>
                </a:solidFill>
              </a:endParaRPr>
            </a:p>
          </p:txBody>
        </p:sp>
        <p:grpSp>
          <p:nvGrpSpPr>
            <p:cNvPr id="54" name="群組 110">
              <a:extLst>
                <a:ext uri="{FF2B5EF4-FFF2-40B4-BE49-F238E27FC236}">
                  <a16:creationId xmlns="" xmlns:a16="http://schemas.microsoft.com/office/drawing/2014/main" id="{55CFE317-2368-C140-998F-8A4F8F6D9CB8}"/>
                </a:ext>
              </a:extLst>
            </p:cNvPr>
            <p:cNvGrpSpPr/>
            <p:nvPr/>
          </p:nvGrpSpPr>
          <p:grpSpPr>
            <a:xfrm>
              <a:off x="7601355" y="5700153"/>
              <a:ext cx="462089" cy="510834"/>
              <a:chOff x="6181021" y="5753339"/>
              <a:chExt cx="745663" cy="693883"/>
            </a:xfrm>
          </p:grpSpPr>
          <p:sp>
            <p:nvSpPr>
              <p:cNvPr id="55" name="Cube 194">
                <a:extLst>
                  <a:ext uri="{FF2B5EF4-FFF2-40B4-BE49-F238E27FC236}">
                    <a16:creationId xmlns="" xmlns:a16="http://schemas.microsoft.com/office/drawing/2014/main" id="{F21F91AD-E6F3-814A-8130-8E22E840C15F}"/>
                  </a:ext>
                </a:extLst>
              </p:cNvPr>
              <p:cNvSpPr/>
              <p:nvPr/>
            </p:nvSpPr>
            <p:spPr>
              <a:xfrm>
                <a:off x="6181430" y="5753339"/>
                <a:ext cx="745254" cy="693883"/>
              </a:xfrm>
              <a:prstGeom prst="cub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56" name="Picture 195">
                <a:extLst>
                  <a:ext uri="{FF2B5EF4-FFF2-40B4-BE49-F238E27FC236}">
                    <a16:creationId xmlns="" xmlns:a16="http://schemas.microsoft.com/office/drawing/2014/main" id="{1887D2FF-5E00-244C-B26D-5547F16F5490}"/>
                  </a:ext>
                </a:extLst>
              </p:cNvPr>
              <p:cNvPicPr>
                <a:picLocks noChangeAspect="1"/>
              </p:cNvPicPr>
              <p:nvPr/>
            </p:nvPicPr>
            <p:blipFill rotWithShape="1">
              <a:blip r:embed="rId3"/>
              <a:srcRect l="21046" t="41071" r="39410" b="14614"/>
              <a:stretch/>
            </p:blipFill>
            <p:spPr>
              <a:xfrm>
                <a:off x="6181021" y="5930538"/>
                <a:ext cx="580636" cy="515734"/>
              </a:xfrm>
              <a:prstGeom prst="rect">
                <a:avLst/>
              </a:prstGeom>
            </p:spPr>
          </p:pic>
        </p:grpSp>
      </p:grpSp>
      <p:sp>
        <p:nvSpPr>
          <p:cNvPr id="50" name="Rectangle: Rounded Corners 30">
            <a:extLst>
              <a:ext uri="{FF2B5EF4-FFF2-40B4-BE49-F238E27FC236}">
                <a16:creationId xmlns="" xmlns:a16="http://schemas.microsoft.com/office/drawing/2014/main" id="{7518566C-01E7-1C49-B73B-EEE1948C357C}"/>
              </a:ext>
            </a:extLst>
          </p:cNvPr>
          <p:cNvSpPr/>
          <p:nvPr/>
        </p:nvSpPr>
        <p:spPr>
          <a:xfrm>
            <a:off x="9736887" y="4756465"/>
            <a:ext cx="2277512" cy="407228"/>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lumMod val="85000"/>
                    <a:lumOff val="15000"/>
                  </a:schemeClr>
                </a:solidFill>
                <a:cs typeface="Calibri"/>
              </a:rPr>
              <a:t>Data Reconstruction</a:t>
            </a:r>
            <a:endParaRPr lang="en-US" sz="1200" dirty="0">
              <a:solidFill>
                <a:schemeClr val="tx1">
                  <a:lumMod val="85000"/>
                  <a:lumOff val="15000"/>
                </a:schemeClr>
              </a:solidFill>
            </a:endParaRPr>
          </a:p>
        </p:txBody>
      </p:sp>
      <p:pic>
        <p:nvPicPr>
          <p:cNvPr id="7" name="圖片 6">
            <a:extLst>
              <a:ext uri="{FF2B5EF4-FFF2-40B4-BE49-F238E27FC236}">
                <a16:creationId xmlns="" xmlns:a16="http://schemas.microsoft.com/office/drawing/2014/main" id="{1046F846-7372-7548-9D92-4AC15F1DBE2A}"/>
              </a:ext>
            </a:extLst>
          </p:cNvPr>
          <p:cNvPicPr>
            <a:picLocks noChangeAspect="1"/>
          </p:cNvPicPr>
          <p:nvPr/>
        </p:nvPicPr>
        <p:blipFill rotWithShape="1">
          <a:blip r:embed="rId4">
            <a:extLst>
              <a:ext uri="{28A0092B-C50C-407E-A947-70E740481C1C}">
                <a14:useLocalDpi xmlns:a14="http://schemas.microsoft.com/office/drawing/2010/main" val="0"/>
              </a:ext>
            </a:extLst>
          </a:blip>
          <a:srcRect t="20670" r="52556" b="22808"/>
          <a:stretch/>
        </p:blipFill>
        <p:spPr>
          <a:xfrm>
            <a:off x="10346655" y="3651745"/>
            <a:ext cx="1090003" cy="1199546"/>
          </a:xfrm>
          <a:prstGeom prst="rect">
            <a:avLst/>
          </a:prstGeom>
        </p:spPr>
      </p:pic>
      <p:cxnSp>
        <p:nvCxnSpPr>
          <p:cNvPr id="60" name="曲線接點 88">
            <a:extLst>
              <a:ext uri="{FF2B5EF4-FFF2-40B4-BE49-F238E27FC236}">
                <a16:creationId xmlns="" xmlns:a16="http://schemas.microsoft.com/office/drawing/2014/main" id="{6E083971-CDCC-4C45-8A40-B2C957EB375A}"/>
              </a:ext>
            </a:extLst>
          </p:cNvPr>
          <p:cNvCxnSpPr>
            <a:cxnSpLocks/>
            <a:stCxn id="129" idx="2"/>
          </p:cNvCxnSpPr>
          <p:nvPr/>
        </p:nvCxnSpPr>
        <p:spPr>
          <a:xfrm rot="5400000">
            <a:off x="9778449" y="3210984"/>
            <a:ext cx="1046015" cy="1035056"/>
          </a:xfrm>
          <a:prstGeom prst="curvedConnector3">
            <a:avLst>
              <a:gd name="adj1" fmla="val 31703"/>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nvGrpSpPr>
          <p:cNvPr id="20" name="群組 19">
            <a:extLst>
              <a:ext uri="{FF2B5EF4-FFF2-40B4-BE49-F238E27FC236}">
                <a16:creationId xmlns="" xmlns:a16="http://schemas.microsoft.com/office/drawing/2014/main" id="{469E60D0-0768-8645-BEBB-00139991601E}"/>
              </a:ext>
            </a:extLst>
          </p:cNvPr>
          <p:cNvGrpSpPr/>
          <p:nvPr/>
        </p:nvGrpSpPr>
        <p:grpSpPr>
          <a:xfrm>
            <a:off x="155706" y="2773032"/>
            <a:ext cx="1934877" cy="1778068"/>
            <a:chOff x="155706" y="2773032"/>
            <a:chExt cx="1934877" cy="1778068"/>
          </a:xfrm>
        </p:grpSpPr>
        <p:grpSp>
          <p:nvGrpSpPr>
            <p:cNvPr id="61" name="群組 60">
              <a:extLst>
                <a:ext uri="{FF2B5EF4-FFF2-40B4-BE49-F238E27FC236}">
                  <a16:creationId xmlns="" xmlns:a16="http://schemas.microsoft.com/office/drawing/2014/main" id="{2526244D-D31A-0848-8AC9-7A6E74041AE5}"/>
                </a:ext>
              </a:extLst>
            </p:cNvPr>
            <p:cNvGrpSpPr/>
            <p:nvPr/>
          </p:nvGrpSpPr>
          <p:grpSpPr>
            <a:xfrm>
              <a:off x="535374" y="3081981"/>
              <a:ext cx="1367354" cy="1367354"/>
              <a:chOff x="457200" y="2743200"/>
              <a:chExt cx="914400" cy="914400"/>
            </a:xfrm>
          </p:grpSpPr>
          <p:sp>
            <p:nvSpPr>
              <p:cNvPr id="63" name="矩形 62">
                <a:extLst>
                  <a:ext uri="{FF2B5EF4-FFF2-40B4-BE49-F238E27FC236}">
                    <a16:creationId xmlns="" xmlns:a16="http://schemas.microsoft.com/office/drawing/2014/main" id="{B200C50F-E004-864E-91A0-DCF5ABEA1049}"/>
                  </a:ext>
                </a:extLst>
              </p:cNvPr>
              <p:cNvSpPr/>
              <p:nvPr/>
            </p:nvSpPr>
            <p:spPr>
              <a:xfrm>
                <a:off x="4572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4" name="矩形 63">
                <a:extLst>
                  <a:ext uri="{FF2B5EF4-FFF2-40B4-BE49-F238E27FC236}">
                    <a16:creationId xmlns="" xmlns:a16="http://schemas.microsoft.com/office/drawing/2014/main" id="{67B4E9CC-FC30-DC42-8DEA-836D25D50FCF}"/>
                  </a:ext>
                </a:extLst>
              </p:cNvPr>
              <p:cNvSpPr/>
              <p:nvPr/>
            </p:nvSpPr>
            <p:spPr>
              <a:xfrm>
                <a:off x="6096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5" name="矩形 64">
                <a:extLst>
                  <a:ext uri="{FF2B5EF4-FFF2-40B4-BE49-F238E27FC236}">
                    <a16:creationId xmlns="" xmlns:a16="http://schemas.microsoft.com/office/drawing/2014/main" id="{6C11FD5A-F407-1946-A93C-49C78183759F}"/>
                  </a:ext>
                </a:extLst>
              </p:cNvPr>
              <p:cNvSpPr/>
              <p:nvPr/>
            </p:nvSpPr>
            <p:spPr>
              <a:xfrm>
                <a:off x="7620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6" name="矩形 65">
                <a:extLst>
                  <a:ext uri="{FF2B5EF4-FFF2-40B4-BE49-F238E27FC236}">
                    <a16:creationId xmlns="" xmlns:a16="http://schemas.microsoft.com/office/drawing/2014/main" id="{923EC9AE-1380-5D4C-9068-31C51C69786D}"/>
                  </a:ext>
                </a:extLst>
              </p:cNvPr>
              <p:cNvSpPr/>
              <p:nvPr/>
            </p:nvSpPr>
            <p:spPr>
              <a:xfrm>
                <a:off x="914400" y="27445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8" name="矩形 67">
                <a:extLst>
                  <a:ext uri="{FF2B5EF4-FFF2-40B4-BE49-F238E27FC236}">
                    <a16:creationId xmlns="" xmlns:a16="http://schemas.microsoft.com/office/drawing/2014/main" id="{E1D1EDC1-34D7-944D-933F-D2254C1F866F}"/>
                  </a:ext>
                </a:extLst>
              </p:cNvPr>
              <p:cNvSpPr/>
              <p:nvPr/>
            </p:nvSpPr>
            <p:spPr>
              <a:xfrm>
                <a:off x="1066800" y="27445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9" name="矩形 68">
                <a:extLst>
                  <a:ext uri="{FF2B5EF4-FFF2-40B4-BE49-F238E27FC236}">
                    <a16:creationId xmlns="" xmlns:a16="http://schemas.microsoft.com/office/drawing/2014/main" id="{5F11010F-CF32-2B43-954B-72D93743DF64}"/>
                  </a:ext>
                </a:extLst>
              </p:cNvPr>
              <p:cNvSpPr/>
              <p:nvPr/>
            </p:nvSpPr>
            <p:spPr>
              <a:xfrm>
                <a:off x="1219200" y="2744525"/>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0" name="矩形 69">
                <a:extLst>
                  <a:ext uri="{FF2B5EF4-FFF2-40B4-BE49-F238E27FC236}">
                    <a16:creationId xmlns="" xmlns:a16="http://schemas.microsoft.com/office/drawing/2014/main" id="{D46DFB83-326F-E348-B775-BF8BFD89D1CC}"/>
                  </a:ext>
                </a:extLst>
              </p:cNvPr>
              <p:cNvSpPr/>
              <p:nvPr/>
            </p:nvSpPr>
            <p:spPr>
              <a:xfrm>
                <a:off x="457200" y="28956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1" name="矩形 70">
                <a:extLst>
                  <a:ext uri="{FF2B5EF4-FFF2-40B4-BE49-F238E27FC236}">
                    <a16:creationId xmlns="" xmlns:a16="http://schemas.microsoft.com/office/drawing/2014/main" id="{247FA0E8-F33C-DC40-BF1C-5F1AB9624BD3}"/>
                  </a:ext>
                </a:extLst>
              </p:cNvPr>
              <p:cNvSpPr/>
              <p:nvPr/>
            </p:nvSpPr>
            <p:spPr>
              <a:xfrm>
                <a:off x="609600" y="28956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2" name="矩形 71">
                <a:extLst>
                  <a:ext uri="{FF2B5EF4-FFF2-40B4-BE49-F238E27FC236}">
                    <a16:creationId xmlns="" xmlns:a16="http://schemas.microsoft.com/office/drawing/2014/main" id="{37C373F9-65B1-894B-9906-4A6BFF59C532}"/>
                  </a:ext>
                </a:extLst>
              </p:cNvPr>
              <p:cNvSpPr/>
              <p:nvPr/>
            </p:nvSpPr>
            <p:spPr>
              <a:xfrm>
                <a:off x="762000" y="28956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3" name="矩形 72">
                <a:extLst>
                  <a:ext uri="{FF2B5EF4-FFF2-40B4-BE49-F238E27FC236}">
                    <a16:creationId xmlns="" xmlns:a16="http://schemas.microsoft.com/office/drawing/2014/main" id="{E565760A-F8E0-5F40-AFC6-6C08B57214D0}"/>
                  </a:ext>
                </a:extLst>
              </p:cNvPr>
              <p:cNvSpPr/>
              <p:nvPr/>
            </p:nvSpPr>
            <p:spPr>
              <a:xfrm>
                <a:off x="9144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4" name="矩形 73">
                <a:extLst>
                  <a:ext uri="{FF2B5EF4-FFF2-40B4-BE49-F238E27FC236}">
                    <a16:creationId xmlns="" xmlns:a16="http://schemas.microsoft.com/office/drawing/2014/main" id="{72A46632-C185-BD44-B98F-1B441B4E8CCA}"/>
                  </a:ext>
                </a:extLst>
              </p:cNvPr>
              <p:cNvSpPr/>
              <p:nvPr/>
            </p:nvSpPr>
            <p:spPr>
              <a:xfrm>
                <a:off x="10668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5" name="矩形 74">
                <a:extLst>
                  <a:ext uri="{FF2B5EF4-FFF2-40B4-BE49-F238E27FC236}">
                    <a16:creationId xmlns="" xmlns:a16="http://schemas.microsoft.com/office/drawing/2014/main" id="{E0AD261A-BA95-DC40-8DC8-AB22190C024D}"/>
                  </a:ext>
                </a:extLst>
              </p:cNvPr>
              <p:cNvSpPr/>
              <p:nvPr/>
            </p:nvSpPr>
            <p:spPr>
              <a:xfrm>
                <a:off x="12192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6" name="矩形 75">
                <a:extLst>
                  <a:ext uri="{FF2B5EF4-FFF2-40B4-BE49-F238E27FC236}">
                    <a16:creationId xmlns="" xmlns:a16="http://schemas.microsoft.com/office/drawing/2014/main" id="{FA02F7D7-E6DB-A64E-91F6-9A7CE1242912}"/>
                  </a:ext>
                </a:extLst>
              </p:cNvPr>
              <p:cNvSpPr/>
              <p:nvPr/>
            </p:nvSpPr>
            <p:spPr>
              <a:xfrm>
                <a:off x="4572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7" name="矩形 76">
                <a:extLst>
                  <a:ext uri="{FF2B5EF4-FFF2-40B4-BE49-F238E27FC236}">
                    <a16:creationId xmlns="" xmlns:a16="http://schemas.microsoft.com/office/drawing/2014/main" id="{A6E0E0E4-6C67-2540-B2F9-D673BB50535D}"/>
                  </a:ext>
                </a:extLst>
              </p:cNvPr>
              <p:cNvSpPr/>
              <p:nvPr/>
            </p:nvSpPr>
            <p:spPr>
              <a:xfrm>
                <a:off x="6096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8" name="矩形 77">
                <a:extLst>
                  <a:ext uri="{FF2B5EF4-FFF2-40B4-BE49-F238E27FC236}">
                    <a16:creationId xmlns="" xmlns:a16="http://schemas.microsoft.com/office/drawing/2014/main" id="{79EC6597-3018-1346-8D32-38E9584658BD}"/>
                  </a:ext>
                </a:extLst>
              </p:cNvPr>
              <p:cNvSpPr/>
              <p:nvPr/>
            </p:nvSpPr>
            <p:spPr>
              <a:xfrm>
                <a:off x="7620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9" name="矩形 78">
                <a:extLst>
                  <a:ext uri="{FF2B5EF4-FFF2-40B4-BE49-F238E27FC236}">
                    <a16:creationId xmlns="" xmlns:a16="http://schemas.microsoft.com/office/drawing/2014/main" id="{FAB11CC2-6517-AD44-AD88-5E888DB9155F}"/>
                  </a:ext>
                </a:extLst>
              </p:cNvPr>
              <p:cNvSpPr/>
              <p:nvPr/>
            </p:nvSpPr>
            <p:spPr>
              <a:xfrm>
                <a:off x="914400" y="3048000"/>
                <a:ext cx="152400" cy="152400"/>
              </a:xfrm>
              <a:prstGeom prst="rect">
                <a:avLst/>
              </a:prstGeom>
              <a:solidFill>
                <a:srgbClr val="00B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0" name="矩形 79">
                <a:extLst>
                  <a:ext uri="{FF2B5EF4-FFF2-40B4-BE49-F238E27FC236}">
                    <a16:creationId xmlns="" xmlns:a16="http://schemas.microsoft.com/office/drawing/2014/main" id="{2ED7FFC3-239F-BC4F-8B60-106F7F2FDA0E}"/>
                  </a:ext>
                </a:extLst>
              </p:cNvPr>
              <p:cNvSpPr/>
              <p:nvPr/>
            </p:nvSpPr>
            <p:spPr>
              <a:xfrm>
                <a:off x="1066800" y="30480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1" name="矩形 80">
                <a:extLst>
                  <a:ext uri="{FF2B5EF4-FFF2-40B4-BE49-F238E27FC236}">
                    <a16:creationId xmlns="" xmlns:a16="http://schemas.microsoft.com/office/drawing/2014/main" id="{951ED981-5413-844C-82E6-6AE4B10ED2A2}"/>
                  </a:ext>
                </a:extLst>
              </p:cNvPr>
              <p:cNvSpPr/>
              <p:nvPr/>
            </p:nvSpPr>
            <p:spPr>
              <a:xfrm>
                <a:off x="1219200" y="30480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2" name="矩形 81">
                <a:extLst>
                  <a:ext uri="{FF2B5EF4-FFF2-40B4-BE49-F238E27FC236}">
                    <a16:creationId xmlns="" xmlns:a16="http://schemas.microsoft.com/office/drawing/2014/main" id="{36336FCF-A537-1346-980F-CD77C9539CA2}"/>
                  </a:ext>
                </a:extLst>
              </p:cNvPr>
              <p:cNvSpPr/>
              <p:nvPr/>
            </p:nvSpPr>
            <p:spPr>
              <a:xfrm>
                <a:off x="457200" y="32004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3" name="矩形 82">
                <a:extLst>
                  <a:ext uri="{FF2B5EF4-FFF2-40B4-BE49-F238E27FC236}">
                    <a16:creationId xmlns="" xmlns:a16="http://schemas.microsoft.com/office/drawing/2014/main" id="{39EFF9F8-7C03-CC4B-B340-7C0AA4FC6639}"/>
                  </a:ext>
                </a:extLst>
              </p:cNvPr>
              <p:cNvSpPr/>
              <p:nvPr/>
            </p:nvSpPr>
            <p:spPr>
              <a:xfrm>
                <a:off x="609600" y="32004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4" name="矩形 83">
                <a:extLst>
                  <a:ext uri="{FF2B5EF4-FFF2-40B4-BE49-F238E27FC236}">
                    <a16:creationId xmlns="" xmlns:a16="http://schemas.microsoft.com/office/drawing/2014/main" id="{F29C4EDC-B569-D74C-9A69-D862E3495072}"/>
                  </a:ext>
                </a:extLst>
              </p:cNvPr>
              <p:cNvSpPr/>
              <p:nvPr/>
            </p:nvSpPr>
            <p:spPr>
              <a:xfrm>
                <a:off x="762000" y="32004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5" name="矩形 84">
                <a:extLst>
                  <a:ext uri="{FF2B5EF4-FFF2-40B4-BE49-F238E27FC236}">
                    <a16:creationId xmlns="" xmlns:a16="http://schemas.microsoft.com/office/drawing/2014/main" id="{727CD8C3-9113-9D43-A6F4-015E7436F0C8}"/>
                  </a:ext>
                </a:extLst>
              </p:cNvPr>
              <p:cNvSpPr/>
              <p:nvPr/>
            </p:nvSpPr>
            <p:spPr>
              <a:xfrm>
                <a:off x="9144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6" name="矩形 85">
                <a:extLst>
                  <a:ext uri="{FF2B5EF4-FFF2-40B4-BE49-F238E27FC236}">
                    <a16:creationId xmlns="" xmlns:a16="http://schemas.microsoft.com/office/drawing/2014/main" id="{CE14B37A-75A6-614A-AE0A-30B6552FC2BC}"/>
                  </a:ext>
                </a:extLst>
              </p:cNvPr>
              <p:cNvSpPr/>
              <p:nvPr/>
            </p:nvSpPr>
            <p:spPr>
              <a:xfrm>
                <a:off x="10668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7" name="矩形 86">
                <a:extLst>
                  <a:ext uri="{FF2B5EF4-FFF2-40B4-BE49-F238E27FC236}">
                    <a16:creationId xmlns="" xmlns:a16="http://schemas.microsoft.com/office/drawing/2014/main" id="{69D94822-B4AF-0D42-A5DA-5AA89D086FDE}"/>
                  </a:ext>
                </a:extLst>
              </p:cNvPr>
              <p:cNvSpPr/>
              <p:nvPr/>
            </p:nvSpPr>
            <p:spPr>
              <a:xfrm>
                <a:off x="12192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8" name="矩形 87">
                <a:extLst>
                  <a:ext uri="{FF2B5EF4-FFF2-40B4-BE49-F238E27FC236}">
                    <a16:creationId xmlns="" xmlns:a16="http://schemas.microsoft.com/office/drawing/2014/main" id="{36EA5BC3-7021-3443-B111-D06160CBD6D1}"/>
                  </a:ext>
                </a:extLst>
              </p:cNvPr>
              <p:cNvSpPr/>
              <p:nvPr/>
            </p:nvSpPr>
            <p:spPr>
              <a:xfrm>
                <a:off x="457200" y="33528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9" name="矩形 88">
                <a:extLst>
                  <a:ext uri="{FF2B5EF4-FFF2-40B4-BE49-F238E27FC236}">
                    <a16:creationId xmlns="" xmlns:a16="http://schemas.microsoft.com/office/drawing/2014/main" id="{6CF91321-273F-1047-8C80-77DF67C11C7E}"/>
                  </a:ext>
                </a:extLst>
              </p:cNvPr>
              <p:cNvSpPr/>
              <p:nvPr/>
            </p:nvSpPr>
            <p:spPr>
              <a:xfrm>
                <a:off x="609600" y="33528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0" name="矩形 89">
                <a:extLst>
                  <a:ext uri="{FF2B5EF4-FFF2-40B4-BE49-F238E27FC236}">
                    <a16:creationId xmlns="" xmlns:a16="http://schemas.microsoft.com/office/drawing/2014/main" id="{3D7A3D7E-099F-AE41-A194-206F20F95C7E}"/>
                  </a:ext>
                </a:extLst>
              </p:cNvPr>
              <p:cNvSpPr/>
              <p:nvPr/>
            </p:nvSpPr>
            <p:spPr>
              <a:xfrm>
                <a:off x="762000" y="33528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1" name="矩形 90">
                <a:extLst>
                  <a:ext uri="{FF2B5EF4-FFF2-40B4-BE49-F238E27FC236}">
                    <a16:creationId xmlns="" xmlns:a16="http://schemas.microsoft.com/office/drawing/2014/main" id="{214F6CED-6580-4A46-9B42-3E40CE481395}"/>
                  </a:ext>
                </a:extLst>
              </p:cNvPr>
              <p:cNvSpPr/>
              <p:nvPr/>
            </p:nvSpPr>
            <p:spPr>
              <a:xfrm>
                <a:off x="9144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2" name="矩形 91">
                <a:extLst>
                  <a:ext uri="{FF2B5EF4-FFF2-40B4-BE49-F238E27FC236}">
                    <a16:creationId xmlns="" xmlns:a16="http://schemas.microsoft.com/office/drawing/2014/main" id="{0EC43DF7-8748-8743-AA01-941973868B66}"/>
                  </a:ext>
                </a:extLst>
              </p:cNvPr>
              <p:cNvSpPr/>
              <p:nvPr/>
            </p:nvSpPr>
            <p:spPr>
              <a:xfrm>
                <a:off x="10668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3" name="矩形 92">
                <a:extLst>
                  <a:ext uri="{FF2B5EF4-FFF2-40B4-BE49-F238E27FC236}">
                    <a16:creationId xmlns="" xmlns:a16="http://schemas.microsoft.com/office/drawing/2014/main" id="{1830E46E-E526-564E-8C16-C29847425845}"/>
                  </a:ext>
                </a:extLst>
              </p:cNvPr>
              <p:cNvSpPr/>
              <p:nvPr/>
            </p:nvSpPr>
            <p:spPr>
              <a:xfrm>
                <a:off x="12192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4" name="矩形 93">
                <a:extLst>
                  <a:ext uri="{FF2B5EF4-FFF2-40B4-BE49-F238E27FC236}">
                    <a16:creationId xmlns="" xmlns:a16="http://schemas.microsoft.com/office/drawing/2014/main" id="{77112185-58EB-5F47-9F56-B530788424D8}"/>
                  </a:ext>
                </a:extLst>
              </p:cNvPr>
              <p:cNvSpPr/>
              <p:nvPr/>
            </p:nvSpPr>
            <p:spPr>
              <a:xfrm>
                <a:off x="4572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5" name="矩形 94">
                <a:extLst>
                  <a:ext uri="{FF2B5EF4-FFF2-40B4-BE49-F238E27FC236}">
                    <a16:creationId xmlns="" xmlns:a16="http://schemas.microsoft.com/office/drawing/2014/main" id="{9E56ADED-64D3-EC4F-B93E-48A5AAD1D67F}"/>
                  </a:ext>
                </a:extLst>
              </p:cNvPr>
              <p:cNvSpPr/>
              <p:nvPr/>
            </p:nvSpPr>
            <p:spPr>
              <a:xfrm>
                <a:off x="6096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6" name="矩形 95">
                <a:extLst>
                  <a:ext uri="{FF2B5EF4-FFF2-40B4-BE49-F238E27FC236}">
                    <a16:creationId xmlns="" xmlns:a16="http://schemas.microsoft.com/office/drawing/2014/main" id="{45A09F52-22E9-B44F-A28E-7411EDAD2A3B}"/>
                  </a:ext>
                </a:extLst>
              </p:cNvPr>
              <p:cNvSpPr/>
              <p:nvPr/>
            </p:nvSpPr>
            <p:spPr>
              <a:xfrm>
                <a:off x="7620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7" name="矩形 96">
                <a:extLst>
                  <a:ext uri="{FF2B5EF4-FFF2-40B4-BE49-F238E27FC236}">
                    <a16:creationId xmlns="" xmlns:a16="http://schemas.microsoft.com/office/drawing/2014/main" id="{E9E33397-E615-DD46-8DEE-4A7AB90B1ECC}"/>
                  </a:ext>
                </a:extLst>
              </p:cNvPr>
              <p:cNvSpPr/>
              <p:nvPr/>
            </p:nvSpPr>
            <p:spPr>
              <a:xfrm>
                <a:off x="914400" y="3505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8" name="矩形 97">
                <a:extLst>
                  <a:ext uri="{FF2B5EF4-FFF2-40B4-BE49-F238E27FC236}">
                    <a16:creationId xmlns="" xmlns:a16="http://schemas.microsoft.com/office/drawing/2014/main" id="{B64377BF-E5DE-654A-BFA7-1CCB47860419}"/>
                  </a:ext>
                </a:extLst>
              </p:cNvPr>
              <p:cNvSpPr/>
              <p:nvPr/>
            </p:nvSpPr>
            <p:spPr>
              <a:xfrm>
                <a:off x="1066800" y="35052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9" name="矩形 98">
                <a:extLst>
                  <a:ext uri="{FF2B5EF4-FFF2-40B4-BE49-F238E27FC236}">
                    <a16:creationId xmlns="" xmlns:a16="http://schemas.microsoft.com/office/drawing/2014/main" id="{593598CE-7553-D34C-9A76-B012F2FE727F}"/>
                  </a:ext>
                </a:extLst>
              </p:cNvPr>
              <p:cNvSpPr/>
              <p:nvPr/>
            </p:nvSpPr>
            <p:spPr>
              <a:xfrm>
                <a:off x="1219200" y="3505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cxnSp>
          <p:nvCxnSpPr>
            <p:cNvPr id="102" name="直線箭頭接點 101">
              <a:extLst>
                <a:ext uri="{FF2B5EF4-FFF2-40B4-BE49-F238E27FC236}">
                  <a16:creationId xmlns="" xmlns:a16="http://schemas.microsoft.com/office/drawing/2014/main" id="{A4C8B686-B4E5-1F4A-B52B-2275F4CC3A7E}"/>
                </a:ext>
              </a:extLst>
            </p:cNvPr>
            <p:cNvCxnSpPr>
              <a:cxnSpLocks/>
            </p:cNvCxnSpPr>
            <p:nvPr/>
          </p:nvCxnSpPr>
          <p:spPr>
            <a:xfrm flipV="1">
              <a:off x="462448" y="3012593"/>
              <a:ext cx="1508013" cy="746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線箭頭接點 102">
              <a:extLst>
                <a:ext uri="{FF2B5EF4-FFF2-40B4-BE49-F238E27FC236}">
                  <a16:creationId xmlns="" xmlns:a16="http://schemas.microsoft.com/office/drawing/2014/main" id="{CA4D45D2-6A0D-A74C-B01D-EF056595CD71}"/>
                </a:ext>
              </a:extLst>
            </p:cNvPr>
            <p:cNvCxnSpPr>
              <a:cxnSpLocks/>
            </p:cNvCxnSpPr>
            <p:nvPr/>
          </p:nvCxnSpPr>
          <p:spPr>
            <a:xfrm>
              <a:off x="451470" y="3014574"/>
              <a:ext cx="0" cy="153652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 name="文字方塊 103">
              <a:extLst>
                <a:ext uri="{FF2B5EF4-FFF2-40B4-BE49-F238E27FC236}">
                  <a16:creationId xmlns="" xmlns:a16="http://schemas.microsoft.com/office/drawing/2014/main" id="{B7C653D1-CB8D-7043-8E97-79797BB040A5}"/>
                </a:ext>
              </a:extLst>
            </p:cNvPr>
            <p:cNvSpPr txBox="1"/>
            <p:nvPr/>
          </p:nvSpPr>
          <p:spPr>
            <a:xfrm>
              <a:off x="731295" y="2773032"/>
              <a:ext cx="1359288" cy="409436"/>
            </a:xfrm>
            <a:prstGeom prst="rect">
              <a:avLst/>
            </a:prstGeom>
            <a:noFill/>
          </p:spPr>
          <p:txBody>
            <a:bodyPr wrap="none" rtlCol="0">
              <a:spAutoFit/>
            </a:bodyPr>
            <a:lstStyle/>
            <a:p>
              <a:r>
                <a:rPr kumimoji="1" lang="en-US" altLang="zh-TW" sz="1200" dirty="0"/>
                <a:t>parameter1</a:t>
              </a:r>
              <a:endParaRPr kumimoji="1" lang="zh-TW" altLang="en-US" sz="1200" dirty="0"/>
            </a:p>
          </p:txBody>
        </p:sp>
        <p:sp>
          <p:nvSpPr>
            <p:cNvPr id="105" name="文字方塊 104">
              <a:extLst>
                <a:ext uri="{FF2B5EF4-FFF2-40B4-BE49-F238E27FC236}">
                  <a16:creationId xmlns="" xmlns:a16="http://schemas.microsoft.com/office/drawing/2014/main" id="{2D5546F6-B9F7-E04F-9B19-CC94CA9DA447}"/>
                </a:ext>
              </a:extLst>
            </p:cNvPr>
            <p:cNvSpPr txBox="1"/>
            <p:nvPr/>
          </p:nvSpPr>
          <p:spPr>
            <a:xfrm rot="16200000">
              <a:off x="-319220" y="3340008"/>
              <a:ext cx="1359288" cy="409436"/>
            </a:xfrm>
            <a:prstGeom prst="rect">
              <a:avLst/>
            </a:prstGeom>
            <a:noFill/>
          </p:spPr>
          <p:txBody>
            <a:bodyPr wrap="none" rtlCol="0">
              <a:spAutoFit/>
            </a:bodyPr>
            <a:lstStyle/>
            <a:p>
              <a:r>
                <a:rPr kumimoji="1" lang="en-US" altLang="zh-TW" sz="1200" dirty="0"/>
                <a:t>parameter2</a:t>
              </a:r>
              <a:endParaRPr kumimoji="1" lang="zh-TW" altLang="en-US" sz="1200" dirty="0"/>
            </a:p>
          </p:txBody>
        </p:sp>
      </p:grpSp>
      <p:sp>
        <p:nvSpPr>
          <p:cNvPr id="129" name="矩形 128"/>
          <p:cNvSpPr/>
          <p:nvPr/>
        </p:nvSpPr>
        <p:spPr>
          <a:xfrm>
            <a:off x="9955280" y="2435261"/>
            <a:ext cx="1727407" cy="770244"/>
          </a:xfrm>
          <a:prstGeom prst="rect">
            <a:avLst/>
          </a:prstGeom>
          <a:solidFill>
            <a:schemeClr val="bg1"/>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TW" sz="1600" dirty="0">
                <a:solidFill>
                  <a:schemeClr val="tx1">
                    <a:lumMod val="85000"/>
                    <a:lumOff val="15000"/>
                  </a:schemeClr>
                </a:solidFill>
              </a:rPr>
              <a:t>Prior knowledge</a:t>
            </a:r>
          </a:p>
          <a:p>
            <a:pPr algn="ctr"/>
            <a:r>
              <a:rPr kumimoji="1" lang="en-US" altLang="zh-TW" sz="1050" dirty="0">
                <a:solidFill>
                  <a:schemeClr val="tx1">
                    <a:lumMod val="85000"/>
                    <a:lumOff val="15000"/>
                  </a:schemeClr>
                </a:solidFill>
              </a:rPr>
              <a:t>(map low to high resolution)</a:t>
            </a:r>
            <a:endParaRPr kumimoji="1" lang="zh-TW" altLang="en-US" sz="1050" dirty="0">
              <a:solidFill>
                <a:schemeClr val="tx1">
                  <a:lumMod val="85000"/>
                  <a:lumOff val="15000"/>
                </a:schemeClr>
              </a:solidFill>
            </a:endParaRPr>
          </a:p>
        </p:txBody>
      </p:sp>
      <p:sp>
        <p:nvSpPr>
          <p:cNvPr id="132" name="矩形 131"/>
          <p:cNvSpPr/>
          <p:nvPr/>
        </p:nvSpPr>
        <p:spPr>
          <a:xfrm>
            <a:off x="2487559" y="3363038"/>
            <a:ext cx="967541" cy="1102414"/>
          </a:xfrm>
          <a:prstGeom prst="rect">
            <a:avLst/>
          </a:prstGeom>
          <a:solidFill>
            <a:schemeClr val="tx1">
              <a:lumMod val="75000"/>
              <a:lumOff val="2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en-US" altLang="zh-TW" sz="1400" dirty="0"/>
              <a:t>Nyx</a:t>
            </a:r>
          </a:p>
          <a:p>
            <a:pPr algn="ctr"/>
            <a:r>
              <a:rPr kumimoji="1" lang="en-US" altLang="zh-TW" sz="1400" dirty="0"/>
              <a:t>Simulation</a:t>
            </a:r>
            <a:endParaRPr kumimoji="1" lang="zh-TW" altLang="en-US" sz="1400" dirty="0"/>
          </a:p>
        </p:txBody>
      </p:sp>
      <p:grpSp>
        <p:nvGrpSpPr>
          <p:cNvPr id="18" name="群組 17">
            <a:extLst>
              <a:ext uri="{FF2B5EF4-FFF2-40B4-BE49-F238E27FC236}">
                <a16:creationId xmlns="" xmlns:a16="http://schemas.microsoft.com/office/drawing/2014/main" id="{952FC69D-6862-4D4E-B352-EDA5EF088DC5}"/>
              </a:ext>
            </a:extLst>
          </p:cNvPr>
          <p:cNvGrpSpPr/>
          <p:nvPr/>
        </p:nvGrpSpPr>
        <p:grpSpPr>
          <a:xfrm>
            <a:off x="1902728" y="2042077"/>
            <a:ext cx="8052552" cy="1901558"/>
            <a:chOff x="1902728" y="2042077"/>
            <a:chExt cx="8052552" cy="1901558"/>
          </a:xfrm>
        </p:grpSpPr>
        <p:sp>
          <p:nvSpPr>
            <p:cNvPr id="51" name="Rectangle: Rounded Corners 29">
              <a:extLst>
                <a:ext uri="{FF2B5EF4-FFF2-40B4-BE49-F238E27FC236}">
                  <a16:creationId xmlns="" xmlns:a16="http://schemas.microsoft.com/office/drawing/2014/main" id="{067BCD6F-9BE2-FF46-98C8-7D91F076097C}"/>
                </a:ext>
              </a:extLst>
            </p:cNvPr>
            <p:cNvSpPr/>
            <p:nvPr/>
          </p:nvSpPr>
          <p:spPr>
            <a:xfrm>
              <a:off x="1993069" y="2645975"/>
              <a:ext cx="1352892" cy="438492"/>
            </a:xfrm>
            <a:prstGeom prst="roundRect">
              <a:avLst/>
            </a:prstGeom>
            <a:solidFill>
              <a:schemeClr val="bg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solidFill>
                    <a:schemeClr val="tx1"/>
                  </a:solidFill>
                  <a:cs typeface="Calibri"/>
                </a:rPr>
                <a:t>Initial conditions</a:t>
              </a:r>
            </a:p>
            <a:p>
              <a:pPr algn="ctr"/>
              <a:r>
                <a:rPr lang="en-US" sz="1100" dirty="0">
                  <a:solidFill>
                    <a:schemeClr val="tx1"/>
                  </a:solidFill>
                  <a:cs typeface="Calibri"/>
                </a:rPr>
                <a:t>for prior knowledge</a:t>
              </a:r>
            </a:p>
          </p:txBody>
        </p:sp>
        <p:grpSp>
          <p:nvGrpSpPr>
            <p:cNvPr id="3" name="群組 2">
              <a:extLst>
                <a:ext uri="{FF2B5EF4-FFF2-40B4-BE49-F238E27FC236}">
                  <a16:creationId xmlns="" xmlns:a16="http://schemas.microsoft.com/office/drawing/2014/main" id="{9D784ED3-2A5B-A146-97E7-81D5805FFF3B}"/>
                </a:ext>
              </a:extLst>
            </p:cNvPr>
            <p:cNvGrpSpPr/>
            <p:nvPr/>
          </p:nvGrpSpPr>
          <p:grpSpPr>
            <a:xfrm>
              <a:off x="1902728" y="2042077"/>
              <a:ext cx="8052552" cy="1901558"/>
              <a:chOff x="1902728" y="2042077"/>
              <a:chExt cx="8052552" cy="1901558"/>
            </a:xfrm>
          </p:grpSpPr>
          <p:sp>
            <p:nvSpPr>
              <p:cNvPr id="33" name="Rectangle: Rounded Corners 16">
                <a:extLst>
                  <a:ext uri="{FF2B5EF4-FFF2-40B4-BE49-F238E27FC236}">
                    <a16:creationId xmlns="" xmlns:a16="http://schemas.microsoft.com/office/drawing/2014/main" id="{29D05D80-AC21-0543-8B53-61B6D596BB1E}"/>
                  </a:ext>
                </a:extLst>
              </p:cNvPr>
              <p:cNvSpPr/>
              <p:nvPr/>
            </p:nvSpPr>
            <p:spPr>
              <a:xfrm>
                <a:off x="4105970" y="2042077"/>
                <a:ext cx="1763921" cy="1901558"/>
              </a:xfrm>
              <a:prstGeom prst="roundRect">
                <a:avLst/>
              </a:prstGeom>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a:solidFill>
                      <a:schemeClr val="tx1"/>
                    </a:solidFill>
                    <a:cs typeface="Calibri"/>
                  </a:rPr>
                  <a:t>Full resolution data</a:t>
                </a:r>
              </a:p>
              <a:p>
                <a:pPr algn="ctr"/>
                <a:endParaRPr lang="en-US" sz="1400" dirty="0">
                  <a:solidFill>
                    <a:schemeClr val="tx1"/>
                  </a:solidFill>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a:p>
                <a:pPr algn="ctr"/>
                <a:endParaRPr lang="en-US" sz="1400" dirty="0">
                  <a:cs typeface="Calibri"/>
                </a:endParaRPr>
              </a:p>
            </p:txBody>
          </p:sp>
          <p:cxnSp>
            <p:nvCxnSpPr>
              <p:cNvPr id="37" name="曲線接點 56">
                <a:extLst>
                  <a:ext uri="{FF2B5EF4-FFF2-40B4-BE49-F238E27FC236}">
                    <a16:creationId xmlns="" xmlns:a16="http://schemas.microsoft.com/office/drawing/2014/main" id="{7B5D7E92-CD69-9A46-8E7A-45A9479C4DCA}"/>
                  </a:ext>
                </a:extLst>
              </p:cNvPr>
              <p:cNvCxnSpPr>
                <a:cxnSpLocks/>
                <a:stCxn id="69" idx="3"/>
                <a:endCxn id="132" idx="0"/>
              </p:cNvCxnSpPr>
              <p:nvPr/>
            </p:nvCxnSpPr>
            <p:spPr>
              <a:xfrm>
                <a:off x="1902728" y="3197908"/>
                <a:ext cx="1068602" cy="165130"/>
              </a:xfrm>
              <a:prstGeom prst="curvedConnector2">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曲線接點 70">
                <a:extLst>
                  <a:ext uri="{FF2B5EF4-FFF2-40B4-BE49-F238E27FC236}">
                    <a16:creationId xmlns="" xmlns:a16="http://schemas.microsoft.com/office/drawing/2014/main" id="{C64EA192-053B-8243-8FA5-A71E22EF7B2D}"/>
                  </a:ext>
                </a:extLst>
              </p:cNvPr>
              <p:cNvCxnSpPr>
                <a:cxnSpLocks/>
                <a:stCxn id="33" idx="3"/>
              </p:cNvCxnSpPr>
              <p:nvPr/>
            </p:nvCxnSpPr>
            <p:spPr>
              <a:xfrm>
                <a:off x="5869890" y="2992856"/>
                <a:ext cx="792445" cy="584452"/>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Rounded Corners 16">
                <a:extLst>
                  <a:ext uri="{FF2B5EF4-FFF2-40B4-BE49-F238E27FC236}">
                    <a16:creationId xmlns="" xmlns:a16="http://schemas.microsoft.com/office/drawing/2014/main" id="{11D5E234-63E4-A040-866E-8F7E4D165D7D}"/>
                  </a:ext>
                </a:extLst>
              </p:cNvPr>
              <p:cNvSpPr/>
              <p:nvPr/>
            </p:nvSpPr>
            <p:spPr>
              <a:xfrm>
                <a:off x="6867833" y="3017272"/>
                <a:ext cx="2070205" cy="612305"/>
              </a:xfrm>
              <a:prstGeom prst="roundRect">
                <a:avLst/>
              </a:prstGeom>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200" dirty="0">
                  <a:cs typeface="Calibri"/>
                </a:endParaRPr>
              </a:p>
            </p:txBody>
          </p:sp>
          <p:cxnSp>
            <p:nvCxnSpPr>
              <p:cNvPr id="49" name="曲線接點 73">
                <a:extLst>
                  <a:ext uri="{FF2B5EF4-FFF2-40B4-BE49-F238E27FC236}">
                    <a16:creationId xmlns="" xmlns:a16="http://schemas.microsoft.com/office/drawing/2014/main" id="{EED778DB-AE6C-2542-8C45-A22E9027EC2B}"/>
                  </a:ext>
                </a:extLst>
              </p:cNvPr>
              <p:cNvCxnSpPr>
                <a:cxnSpLocks/>
                <a:stCxn id="47" idx="3"/>
                <a:endCxn id="129" idx="1"/>
              </p:cNvCxnSpPr>
              <p:nvPr/>
            </p:nvCxnSpPr>
            <p:spPr>
              <a:xfrm flipV="1">
                <a:off x="8938038" y="2820379"/>
                <a:ext cx="1017242" cy="503046"/>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8" name="圖片 7">
                <a:extLst>
                  <a:ext uri="{FF2B5EF4-FFF2-40B4-BE49-F238E27FC236}">
                    <a16:creationId xmlns="" xmlns:a16="http://schemas.microsoft.com/office/drawing/2014/main" id="{77A13DB3-B04A-8543-9581-EEB02D3E993C}"/>
                  </a:ext>
                </a:extLst>
              </p:cNvPr>
              <p:cNvPicPr>
                <a:picLocks/>
              </p:cNvPicPr>
              <p:nvPr/>
            </p:nvPicPr>
            <p:blipFill rotWithShape="1">
              <a:blip r:embed="rId5">
                <a:extLst>
                  <a:ext uri="{28A0092B-C50C-407E-A947-70E740481C1C}">
                    <a14:useLocalDpi xmlns:a14="http://schemas.microsoft.com/office/drawing/2010/main" val="0"/>
                  </a:ext>
                </a:extLst>
              </a:blip>
              <a:srcRect l="1380" t="22095" r="49856" b="21100"/>
              <a:stretch/>
            </p:blipFill>
            <p:spPr>
              <a:xfrm>
                <a:off x="4286067" y="2428396"/>
                <a:ext cx="676800" cy="676800"/>
              </a:xfrm>
              <a:prstGeom prst="rect">
                <a:avLst/>
              </a:prstGeom>
            </p:spPr>
          </p:pic>
          <p:pic>
            <p:nvPicPr>
              <p:cNvPr id="9" name="圖片 8">
                <a:extLst>
                  <a:ext uri="{FF2B5EF4-FFF2-40B4-BE49-F238E27FC236}">
                    <a16:creationId xmlns="" xmlns:a16="http://schemas.microsoft.com/office/drawing/2014/main" id="{6A8A1C04-2F5A-7543-BF33-3B57BAC751EB}"/>
                  </a:ext>
                </a:extLst>
              </p:cNvPr>
              <p:cNvPicPr>
                <a:picLocks/>
              </p:cNvPicPr>
              <p:nvPr/>
            </p:nvPicPr>
            <p:blipFill rotWithShape="1">
              <a:blip r:embed="rId6">
                <a:extLst>
                  <a:ext uri="{28A0092B-C50C-407E-A947-70E740481C1C}">
                    <a14:useLocalDpi xmlns:a14="http://schemas.microsoft.com/office/drawing/2010/main" val="0"/>
                  </a:ext>
                </a:extLst>
              </a:blip>
              <a:srcRect t="23997" r="51641" b="26598"/>
              <a:stretch/>
            </p:blipFill>
            <p:spPr>
              <a:xfrm>
                <a:off x="5006185" y="2422751"/>
                <a:ext cx="676800" cy="676800"/>
              </a:xfrm>
              <a:prstGeom prst="rect">
                <a:avLst/>
              </a:prstGeom>
            </p:spPr>
          </p:pic>
          <p:pic>
            <p:nvPicPr>
              <p:cNvPr id="10" name="圖片 9">
                <a:extLst>
                  <a:ext uri="{FF2B5EF4-FFF2-40B4-BE49-F238E27FC236}">
                    <a16:creationId xmlns="" xmlns:a16="http://schemas.microsoft.com/office/drawing/2014/main" id="{D9AAF968-4A3A-F442-9639-C69A051A5432}"/>
                  </a:ext>
                </a:extLst>
              </p:cNvPr>
              <p:cNvPicPr>
                <a:picLocks/>
              </p:cNvPicPr>
              <p:nvPr/>
            </p:nvPicPr>
            <p:blipFill rotWithShape="1">
              <a:blip r:embed="rId7">
                <a:extLst>
                  <a:ext uri="{28A0092B-C50C-407E-A947-70E740481C1C}">
                    <a14:useLocalDpi xmlns:a14="http://schemas.microsoft.com/office/drawing/2010/main" val="0"/>
                  </a:ext>
                </a:extLst>
              </a:blip>
              <a:srcRect t="19117" r="50252" b="17718"/>
              <a:stretch/>
            </p:blipFill>
            <p:spPr>
              <a:xfrm>
                <a:off x="4275360" y="3154155"/>
                <a:ext cx="676800" cy="676800"/>
              </a:xfrm>
              <a:prstGeom prst="rect">
                <a:avLst/>
              </a:prstGeom>
            </p:spPr>
          </p:pic>
          <p:pic>
            <p:nvPicPr>
              <p:cNvPr id="11" name="圖片 10">
                <a:extLst>
                  <a:ext uri="{FF2B5EF4-FFF2-40B4-BE49-F238E27FC236}">
                    <a16:creationId xmlns="" xmlns:a16="http://schemas.microsoft.com/office/drawing/2014/main" id="{4E078803-E7EE-FF42-A592-B39531D543BE}"/>
                  </a:ext>
                </a:extLst>
              </p:cNvPr>
              <p:cNvPicPr>
                <a:picLocks/>
              </p:cNvPicPr>
              <p:nvPr/>
            </p:nvPicPr>
            <p:blipFill rotWithShape="1">
              <a:blip r:embed="rId8">
                <a:extLst>
                  <a:ext uri="{28A0092B-C50C-407E-A947-70E740481C1C}">
                    <a14:useLocalDpi xmlns:a14="http://schemas.microsoft.com/office/drawing/2010/main" val="0"/>
                  </a:ext>
                </a:extLst>
              </a:blip>
              <a:srcRect t="25438" r="50133" b="25361"/>
              <a:stretch/>
            </p:blipFill>
            <p:spPr>
              <a:xfrm>
                <a:off x="5002013" y="3155339"/>
                <a:ext cx="676800" cy="675616"/>
              </a:xfrm>
              <a:prstGeom prst="rect">
                <a:avLst/>
              </a:prstGeom>
            </p:spPr>
          </p:pic>
          <p:pic>
            <p:nvPicPr>
              <p:cNvPr id="12" name="圖片 11">
                <a:extLst>
                  <a:ext uri="{FF2B5EF4-FFF2-40B4-BE49-F238E27FC236}">
                    <a16:creationId xmlns="" xmlns:a16="http://schemas.microsoft.com/office/drawing/2014/main" id="{E9082FB9-E7E5-834B-97EA-EA5D0C335D41}"/>
                  </a:ext>
                </a:extLst>
              </p:cNvPr>
              <p:cNvPicPr>
                <a:picLocks noChangeAspect="1"/>
              </p:cNvPicPr>
              <p:nvPr/>
            </p:nvPicPr>
            <p:blipFill rotWithShape="1">
              <a:blip r:embed="rId5">
                <a:extLst>
                  <a:ext uri="{28A0092B-C50C-407E-A947-70E740481C1C}">
                    <a14:useLocalDpi xmlns:a14="http://schemas.microsoft.com/office/drawing/2010/main" val="0"/>
                  </a:ext>
                </a:extLst>
              </a:blip>
              <a:srcRect l="1380" t="22095" r="49856" b="21100"/>
              <a:stretch/>
            </p:blipFill>
            <p:spPr>
              <a:xfrm>
                <a:off x="6960311" y="3122312"/>
                <a:ext cx="373970" cy="402416"/>
              </a:xfrm>
              <a:prstGeom prst="rect">
                <a:avLst/>
              </a:prstGeom>
            </p:spPr>
          </p:pic>
          <p:pic>
            <p:nvPicPr>
              <p:cNvPr id="13" name="圖片 12">
                <a:extLst>
                  <a:ext uri="{FF2B5EF4-FFF2-40B4-BE49-F238E27FC236}">
                    <a16:creationId xmlns="" xmlns:a16="http://schemas.microsoft.com/office/drawing/2014/main" id="{B6C49564-72CE-8343-BF2C-97546A6DFF30}"/>
                  </a:ext>
                </a:extLst>
              </p:cNvPr>
              <p:cNvPicPr>
                <a:picLocks noChangeAspect="1"/>
              </p:cNvPicPr>
              <p:nvPr/>
            </p:nvPicPr>
            <p:blipFill rotWithShape="1">
              <a:blip r:embed="rId6">
                <a:extLst>
                  <a:ext uri="{28A0092B-C50C-407E-A947-70E740481C1C}">
                    <a14:useLocalDpi xmlns:a14="http://schemas.microsoft.com/office/drawing/2010/main" val="0"/>
                  </a:ext>
                </a:extLst>
              </a:blip>
              <a:srcRect t="23997" r="51641" b="26598"/>
              <a:stretch/>
            </p:blipFill>
            <p:spPr>
              <a:xfrm>
                <a:off x="7452664" y="3131504"/>
                <a:ext cx="426413" cy="402416"/>
              </a:xfrm>
              <a:prstGeom prst="rect">
                <a:avLst/>
              </a:prstGeom>
            </p:spPr>
          </p:pic>
          <p:pic>
            <p:nvPicPr>
              <p:cNvPr id="14" name="圖片 13">
                <a:extLst>
                  <a:ext uri="{FF2B5EF4-FFF2-40B4-BE49-F238E27FC236}">
                    <a16:creationId xmlns="" xmlns:a16="http://schemas.microsoft.com/office/drawing/2014/main" id="{012689D6-1ABF-7F47-A031-430B26E6F9C4}"/>
                  </a:ext>
                </a:extLst>
              </p:cNvPr>
              <p:cNvPicPr>
                <a:picLocks noChangeAspect="1"/>
              </p:cNvPicPr>
              <p:nvPr/>
            </p:nvPicPr>
            <p:blipFill rotWithShape="1">
              <a:blip r:embed="rId7">
                <a:extLst>
                  <a:ext uri="{28A0092B-C50C-407E-A947-70E740481C1C}">
                    <a14:useLocalDpi xmlns:a14="http://schemas.microsoft.com/office/drawing/2010/main" val="0"/>
                  </a:ext>
                </a:extLst>
              </a:blip>
              <a:srcRect t="19117" r="50252" b="17718"/>
              <a:stretch/>
            </p:blipFill>
            <p:spPr>
              <a:xfrm>
                <a:off x="7972271" y="3128039"/>
                <a:ext cx="343107" cy="402416"/>
              </a:xfrm>
              <a:prstGeom prst="rect">
                <a:avLst/>
              </a:prstGeom>
            </p:spPr>
          </p:pic>
          <p:pic>
            <p:nvPicPr>
              <p:cNvPr id="15" name="圖片 14">
                <a:extLst>
                  <a:ext uri="{FF2B5EF4-FFF2-40B4-BE49-F238E27FC236}">
                    <a16:creationId xmlns="" xmlns:a16="http://schemas.microsoft.com/office/drawing/2014/main" id="{2AE20A6E-298D-C742-B312-CAF125954DEC}"/>
                  </a:ext>
                </a:extLst>
              </p:cNvPr>
              <p:cNvPicPr>
                <a:picLocks noChangeAspect="1"/>
              </p:cNvPicPr>
              <p:nvPr/>
            </p:nvPicPr>
            <p:blipFill rotWithShape="1">
              <a:blip r:embed="rId8">
                <a:extLst>
                  <a:ext uri="{28A0092B-C50C-407E-A947-70E740481C1C}">
                    <a14:useLocalDpi xmlns:a14="http://schemas.microsoft.com/office/drawing/2010/main" val="0"/>
                  </a:ext>
                </a:extLst>
              </a:blip>
              <a:srcRect t="25438" r="50133" b="25361"/>
              <a:stretch/>
            </p:blipFill>
            <p:spPr>
              <a:xfrm>
                <a:off x="8410986" y="3122312"/>
                <a:ext cx="441530" cy="402416"/>
              </a:xfrm>
              <a:prstGeom prst="rect">
                <a:avLst/>
              </a:prstGeom>
            </p:spPr>
          </p:pic>
          <p:cxnSp>
            <p:nvCxnSpPr>
              <p:cNvPr id="135" name="曲線接點 56">
                <a:extLst>
                  <a:ext uri="{FF2B5EF4-FFF2-40B4-BE49-F238E27FC236}">
                    <a16:creationId xmlns="" xmlns:a16="http://schemas.microsoft.com/office/drawing/2014/main" id="{7B5D7E92-CD69-9A46-8E7A-45A9479C4DCA}"/>
                  </a:ext>
                </a:extLst>
              </p:cNvPr>
              <p:cNvCxnSpPr>
                <a:cxnSpLocks/>
                <a:stCxn id="132" idx="3"/>
                <a:endCxn id="33" idx="1"/>
              </p:cNvCxnSpPr>
              <p:nvPr/>
            </p:nvCxnSpPr>
            <p:spPr>
              <a:xfrm flipV="1">
                <a:off x="3455100" y="2992856"/>
                <a:ext cx="650870" cy="921389"/>
              </a:xfrm>
              <a:prstGeom prst="curvedConnector3">
                <a:avLst>
                  <a:gd name="adj1" fmla="val 50000"/>
                </a:avLst>
              </a:prstGeom>
              <a:solidFill>
                <a:schemeClr val="accent6">
                  <a:lumMod val="60000"/>
                  <a:lumOff val="40000"/>
                </a:schemeClr>
              </a:solidFill>
              <a:ln w="317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17" name="群組 16">
            <a:extLst>
              <a:ext uri="{FF2B5EF4-FFF2-40B4-BE49-F238E27FC236}">
                <a16:creationId xmlns="" xmlns:a16="http://schemas.microsoft.com/office/drawing/2014/main" id="{DD2AE06B-0060-2C40-B578-5508CE19886D}"/>
              </a:ext>
            </a:extLst>
          </p:cNvPr>
          <p:cNvGrpSpPr/>
          <p:nvPr/>
        </p:nvGrpSpPr>
        <p:grpSpPr>
          <a:xfrm>
            <a:off x="1758739" y="3914245"/>
            <a:ext cx="6148304" cy="1744266"/>
            <a:chOff x="1758739" y="3914245"/>
            <a:chExt cx="6148304" cy="1744266"/>
          </a:xfrm>
        </p:grpSpPr>
        <p:sp>
          <p:nvSpPr>
            <p:cNvPr id="16" name="Rectangle: Rounded Corners 16">
              <a:extLst>
                <a:ext uri="{FF2B5EF4-FFF2-40B4-BE49-F238E27FC236}">
                  <a16:creationId xmlns="" xmlns:a16="http://schemas.microsoft.com/office/drawing/2014/main" id="{DBE24EA4-65C2-7343-AFC3-DA6BE88ADE12}"/>
                </a:ext>
              </a:extLst>
            </p:cNvPr>
            <p:cNvSpPr/>
            <p:nvPr/>
          </p:nvSpPr>
          <p:spPr>
            <a:xfrm>
              <a:off x="4105971" y="4305927"/>
              <a:ext cx="1763921" cy="1352584"/>
            </a:xfrm>
            <a:prstGeom prst="roundRect">
              <a:avLst/>
            </a:prstGeom>
            <a:solidFill>
              <a:schemeClr val="accent2">
                <a:lumMod val="60000"/>
                <a:lumOff val="40000"/>
                <a:alpha val="8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TW" sz="1400" dirty="0">
                  <a:solidFill>
                    <a:schemeClr val="tx1"/>
                  </a:solidFill>
                  <a:cs typeface="Calibri"/>
                </a:rPr>
                <a:t>In-situ statistical </a:t>
              </a:r>
            </a:p>
            <a:p>
              <a:pPr algn="ctr"/>
              <a:r>
                <a:rPr lang="en-US" altLang="zh-TW" sz="1400" dirty="0">
                  <a:solidFill>
                    <a:schemeClr val="tx1"/>
                  </a:solidFill>
                  <a:cs typeface="Calibri"/>
                </a:rPr>
                <a:t>down-sampling</a:t>
              </a:r>
            </a:p>
            <a:p>
              <a:pPr algn="ctr"/>
              <a:endParaRPr lang="en-US" altLang="zh-TW" sz="1400" dirty="0">
                <a:solidFill>
                  <a:schemeClr val="tx1"/>
                </a:solidFill>
                <a:cs typeface="Calibri"/>
              </a:endParaRPr>
            </a:p>
            <a:p>
              <a:pPr algn="ctr"/>
              <a:endParaRPr lang="en-US" altLang="zh-TW" sz="1400" dirty="0">
                <a:solidFill>
                  <a:schemeClr val="tx1"/>
                </a:solidFill>
                <a:cs typeface="Calibri"/>
              </a:endParaRPr>
            </a:p>
            <a:p>
              <a:pPr algn="ctr"/>
              <a:endParaRPr lang="en-US" altLang="zh-TW" sz="1400" dirty="0">
                <a:solidFill>
                  <a:schemeClr val="tx1"/>
                </a:solidFill>
                <a:cs typeface="Calibri"/>
              </a:endParaRPr>
            </a:p>
            <a:p>
              <a:pPr algn="ctr"/>
              <a:endParaRPr lang="en-US" altLang="zh-TW" sz="1400" dirty="0">
                <a:solidFill>
                  <a:schemeClr val="tx1"/>
                </a:solidFill>
              </a:endParaRPr>
            </a:p>
          </p:txBody>
        </p:sp>
        <p:grpSp>
          <p:nvGrpSpPr>
            <p:cNvPr id="42" name="群組 76">
              <a:extLst>
                <a:ext uri="{FF2B5EF4-FFF2-40B4-BE49-F238E27FC236}">
                  <a16:creationId xmlns="" xmlns:a16="http://schemas.microsoft.com/office/drawing/2014/main" id="{6F34C391-D826-9845-908F-A810FDE7F597}"/>
                </a:ext>
              </a:extLst>
            </p:cNvPr>
            <p:cNvGrpSpPr/>
            <p:nvPr/>
          </p:nvGrpSpPr>
          <p:grpSpPr>
            <a:xfrm>
              <a:off x="4619692" y="4861548"/>
              <a:ext cx="755032" cy="711595"/>
              <a:chOff x="6062485" y="5617168"/>
              <a:chExt cx="746943" cy="693883"/>
            </a:xfrm>
          </p:grpSpPr>
          <p:sp>
            <p:nvSpPr>
              <p:cNvPr id="57" name="Cube 201">
                <a:extLst>
                  <a:ext uri="{FF2B5EF4-FFF2-40B4-BE49-F238E27FC236}">
                    <a16:creationId xmlns="" xmlns:a16="http://schemas.microsoft.com/office/drawing/2014/main" id="{EB305182-9ED4-7B46-8092-BCF5A0A58242}"/>
                  </a:ext>
                </a:extLst>
              </p:cNvPr>
              <p:cNvSpPr/>
              <p:nvPr/>
            </p:nvSpPr>
            <p:spPr>
              <a:xfrm>
                <a:off x="6064174" y="5617168"/>
                <a:ext cx="745254" cy="693883"/>
              </a:xfrm>
              <a:prstGeom prst="cub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58" name="Picture 202">
                <a:extLst>
                  <a:ext uri="{FF2B5EF4-FFF2-40B4-BE49-F238E27FC236}">
                    <a16:creationId xmlns="" xmlns:a16="http://schemas.microsoft.com/office/drawing/2014/main" id="{924F23A9-6627-F344-B11E-F1A786FD3915}"/>
                  </a:ext>
                </a:extLst>
              </p:cNvPr>
              <p:cNvPicPr>
                <a:picLocks noChangeAspect="1"/>
              </p:cNvPicPr>
              <p:nvPr/>
            </p:nvPicPr>
            <p:blipFill rotWithShape="1">
              <a:blip r:embed="rId3"/>
              <a:srcRect l="21046" t="41071" r="39410" b="14614"/>
              <a:stretch/>
            </p:blipFill>
            <p:spPr>
              <a:xfrm>
                <a:off x="6062485" y="5782878"/>
                <a:ext cx="580636" cy="515734"/>
              </a:xfrm>
              <a:prstGeom prst="rect">
                <a:avLst/>
              </a:prstGeom>
            </p:spPr>
          </p:pic>
        </p:grpSp>
        <p:cxnSp>
          <p:nvCxnSpPr>
            <p:cNvPr id="44" name="曲線接點 82">
              <a:extLst>
                <a:ext uri="{FF2B5EF4-FFF2-40B4-BE49-F238E27FC236}">
                  <a16:creationId xmlns="" xmlns:a16="http://schemas.microsoft.com/office/drawing/2014/main" id="{929CD51C-3AF6-614A-B8D5-4A16C99B36A8}"/>
                </a:ext>
              </a:extLst>
            </p:cNvPr>
            <p:cNvCxnSpPr>
              <a:cxnSpLocks/>
              <a:stCxn id="99" idx="2"/>
              <a:endCxn id="132" idx="2"/>
            </p:cNvCxnSpPr>
            <p:nvPr/>
          </p:nvCxnSpPr>
          <p:spPr>
            <a:xfrm rot="16200000" flipH="1">
              <a:off x="2371998" y="3866119"/>
              <a:ext cx="16117" cy="1182548"/>
            </a:xfrm>
            <a:prstGeom prst="curvedConnector3">
              <a:avLst>
                <a:gd name="adj1" fmla="val 1518378"/>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cxnSp>
          <p:nvCxnSpPr>
            <p:cNvPr id="45" name="曲線接點 85">
              <a:extLst>
                <a:ext uri="{FF2B5EF4-FFF2-40B4-BE49-F238E27FC236}">
                  <a16:creationId xmlns="" xmlns:a16="http://schemas.microsoft.com/office/drawing/2014/main" id="{6564DD14-65C6-1949-AE8B-67F85B9E387A}"/>
                </a:ext>
              </a:extLst>
            </p:cNvPr>
            <p:cNvCxnSpPr>
              <a:cxnSpLocks/>
              <a:stCxn id="16" idx="3"/>
              <a:endCxn id="38" idx="3"/>
            </p:cNvCxnSpPr>
            <p:nvPr/>
          </p:nvCxnSpPr>
          <p:spPr>
            <a:xfrm flipV="1">
              <a:off x="5869891" y="4656167"/>
              <a:ext cx="2037152" cy="326052"/>
            </a:xfrm>
            <a:prstGeom prst="curvedConnector2">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sp>
          <p:nvSpPr>
            <p:cNvPr id="52" name="Rectangle: Rounded Corners 29">
              <a:extLst>
                <a:ext uri="{FF2B5EF4-FFF2-40B4-BE49-F238E27FC236}">
                  <a16:creationId xmlns="" xmlns:a16="http://schemas.microsoft.com/office/drawing/2014/main" id="{4198B632-AC3B-9341-AE8E-394B57D7C764}"/>
                </a:ext>
              </a:extLst>
            </p:cNvPr>
            <p:cNvSpPr/>
            <p:nvPr/>
          </p:nvSpPr>
          <p:spPr>
            <a:xfrm>
              <a:off x="1758739" y="4774689"/>
              <a:ext cx="1278156" cy="370780"/>
            </a:xfrm>
            <a:prstGeom prst="roundRect">
              <a:avLst/>
            </a:prstGeom>
            <a:solidFill>
              <a:schemeClr val="bg1"/>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solidFill>
                    <a:schemeClr val="tx1"/>
                  </a:solidFill>
                  <a:cs typeface="Calibri"/>
                </a:rPr>
                <a:t>Rest of the </a:t>
              </a:r>
            </a:p>
            <a:p>
              <a:pPr algn="ctr"/>
              <a:r>
                <a:rPr lang="en-US" sz="1100" dirty="0">
                  <a:solidFill>
                    <a:schemeClr val="tx1"/>
                  </a:solidFill>
                  <a:cs typeface="Calibri"/>
                </a:rPr>
                <a:t>initial conditions</a:t>
              </a:r>
            </a:p>
          </p:txBody>
        </p:sp>
        <p:cxnSp>
          <p:nvCxnSpPr>
            <p:cNvPr id="138" name="曲線接點 82">
              <a:extLst>
                <a:ext uri="{FF2B5EF4-FFF2-40B4-BE49-F238E27FC236}">
                  <a16:creationId xmlns="" xmlns:a16="http://schemas.microsoft.com/office/drawing/2014/main" id="{929CD51C-3AF6-614A-B8D5-4A16C99B36A8}"/>
                </a:ext>
              </a:extLst>
            </p:cNvPr>
            <p:cNvCxnSpPr>
              <a:cxnSpLocks/>
              <a:stCxn id="132" idx="3"/>
              <a:endCxn id="16" idx="1"/>
            </p:cNvCxnSpPr>
            <p:nvPr/>
          </p:nvCxnSpPr>
          <p:spPr>
            <a:xfrm>
              <a:off x="3455100" y="3914245"/>
              <a:ext cx="650871" cy="1067974"/>
            </a:xfrm>
            <a:prstGeom prst="curvedConnector3">
              <a:avLst>
                <a:gd name="adj1" fmla="val 50000"/>
              </a:avLst>
            </a:prstGeom>
            <a:ln w="3175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99968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18"/>
                                        </p:tgtEl>
                                        <p:attrNameLst>
                                          <p:attrName>style.opacity</p:attrName>
                                        </p:attrNameLst>
                                      </p:cBhvr>
                                      <p:to>
                                        <p:strVal val="0.25"/>
                                      </p:to>
                                    </p:set>
                                    <p:animEffect filter="image" prLst="opacity: 0.25">
                                      <p:cBhvr rctx="IE">
                                        <p:cTn id="7" dur="indefinite"/>
                                        <p:tgtEl>
                                          <p:spTgt spid="18"/>
                                        </p:tgtEl>
                                      </p:cBhvr>
                                    </p:animEffect>
                                  </p:childTnLst>
                                </p:cTn>
                              </p:par>
                              <p:par>
                                <p:cTn id="8" presetID="9" presetClass="emph" presetSubtype="0" grpId="0" nodeType="withEffect">
                                  <p:stCondLst>
                                    <p:cond delay="0"/>
                                  </p:stCondLst>
                                  <p:childTnLst>
                                    <p:set>
                                      <p:cBhvr>
                                        <p:cTn id="9" dur="indefinite"/>
                                        <p:tgtEl>
                                          <p:spTgt spid="129"/>
                                        </p:tgtEl>
                                        <p:attrNameLst>
                                          <p:attrName>style.opacity</p:attrName>
                                        </p:attrNameLst>
                                      </p:cBhvr>
                                      <p:to>
                                        <p:strVal val="0.25"/>
                                      </p:to>
                                    </p:set>
                                    <p:animEffect filter="image" prLst="opacity: 0.25">
                                      <p:cBhvr rctx="IE">
                                        <p:cTn id="10" dur="indefinite"/>
                                        <p:tgtEl>
                                          <p:spTgt spid="129"/>
                                        </p:tgtEl>
                                      </p:cBhvr>
                                    </p:animEffect>
                                  </p:childTnLst>
                                </p:cTn>
                              </p:par>
                              <p:par>
                                <p:cTn id="11" presetID="9" presetClass="emph" presetSubtype="0" grpId="0" nodeType="withEffect">
                                  <p:stCondLst>
                                    <p:cond delay="0"/>
                                  </p:stCondLst>
                                  <p:childTnLst>
                                    <p:set>
                                      <p:cBhvr>
                                        <p:cTn id="12" dur="indefinite"/>
                                        <p:tgtEl>
                                          <p:spTgt spid="194"/>
                                        </p:tgtEl>
                                        <p:attrNameLst>
                                          <p:attrName>style.opacity</p:attrName>
                                        </p:attrNameLst>
                                      </p:cBhvr>
                                      <p:to>
                                        <p:strVal val="0.25"/>
                                      </p:to>
                                    </p:set>
                                    <p:animEffect filter="image" prLst="opacity: 0.25">
                                      <p:cBhvr rctx="IE">
                                        <p:cTn id="13" dur="indefinite"/>
                                        <p:tgtEl>
                                          <p:spTgt spid="194"/>
                                        </p:tgtEl>
                                      </p:cBhvr>
                                    </p:animEffect>
                                  </p:childTnLst>
                                </p:cTn>
                              </p:par>
                              <p:par>
                                <p:cTn id="14" presetID="9" presetClass="emph" presetSubtype="0" nodeType="withEffect">
                                  <p:stCondLst>
                                    <p:cond delay="0"/>
                                  </p:stCondLst>
                                  <p:childTnLst>
                                    <p:set>
                                      <p:cBhvr>
                                        <p:cTn id="15" dur="indefinite"/>
                                        <p:tgtEl>
                                          <p:spTgt spid="60"/>
                                        </p:tgtEl>
                                        <p:attrNameLst>
                                          <p:attrName>style.opacity</p:attrName>
                                        </p:attrNameLst>
                                      </p:cBhvr>
                                      <p:to>
                                        <p:strVal val="0.25"/>
                                      </p:to>
                                    </p:set>
                                    <p:animEffect filter="image" prLst="opacity: 0.25">
                                      <p:cBhvr rctx="IE">
                                        <p:cTn id="16" dur="indefinite"/>
                                        <p:tgtEl>
                                          <p:spTgt spid="60"/>
                                        </p:tgtEl>
                                      </p:cBhvr>
                                    </p:animEffect>
                                  </p:childTnLst>
                                </p:cTn>
                              </p:par>
                              <p:par>
                                <p:cTn id="17" presetID="9" presetClass="emph" presetSubtype="0" nodeType="withEffect">
                                  <p:stCondLst>
                                    <p:cond delay="0"/>
                                  </p:stCondLst>
                                  <p:childTnLst>
                                    <p:set>
                                      <p:cBhvr>
                                        <p:cTn id="18" dur="indefinite"/>
                                        <p:tgtEl>
                                          <p:spTgt spid="7"/>
                                        </p:tgtEl>
                                        <p:attrNameLst>
                                          <p:attrName>style.opacity</p:attrName>
                                        </p:attrNameLst>
                                      </p:cBhvr>
                                      <p:to>
                                        <p:strVal val="0.25"/>
                                      </p:to>
                                    </p:set>
                                    <p:animEffect filter="image" prLst="opacity: 0.25">
                                      <p:cBhvr rctx="IE">
                                        <p:cTn id="19" dur="indefinite"/>
                                        <p:tgtEl>
                                          <p:spTgt spid="7"/>
                                        </p:tgtEl>
                                      </p:cBhvr>
                                    </p:animEffect>
                                  </p:childTnLst>
                                </p:cTn>
                              </p:par>
                              <p:par>
                                <p:cTn id="20" presetID="9" presetClass="emph" presetSubtype="0" grpId="1" nodeType="withEffect">
                                  <p:stCondLst>
                                    <p:cond delay="0"/>
                                  </p:stCondLst>
                                  <p:childTnLst>
                                    <p:set>
                                      <p:cBhvr>
                                        <p:cTn id="21" dur="indefinite"/>
                                        <p:tgtEl>
                                          <p:spTgt spid="50"/>
                                        </p:tgtEl>
                                        <p:attrNameLst>
                                          <p:attrName>style.opacity</p:attrName>
                                        </p:attrNameLst>
                                      </p:cBhvr>
                                      <p:to>
                                        <p:strVal val="0.25"/>
                                      </p:to>
                                    </p:set>
                                    <p:animEffect filter="image" prLst="opacity: 0.25">
                                      <p:cBhvr rctx="IE">
                                        <p:cTn id="22" dur="indefinite"/>
                                        <p:tgtEl>
                                          <p:spTgt spid="50"/>
                                        </p:tgtEl>
                                      </p:cBhvr>
                                    </p:animEffect>
                                  </p:childTnLst>
                                </p:cTn>
                              </p:par>
                              <p:par>
                                <p:cTn id="23" presetID="9" presetClass="emph" presetSubtype="0" nodeType="withEffect">
                                  <p:stCondLst>
                                    <p:cond delay="0"/>
                                  </p:stCondLst>
                                  <p:childTnLst>
                                    <p:set>
                                      <p:cBhvr>
                                        <p:cTn id="24" dur="indefinite"/>
                                        <p:tgtEl>
                                          <p:spTgt spid="17"/>
                                        </p:tgtEl>
                                        <p:attrNameLst>
                                          <p:attrName>style.opacity</p:attrName>
                                        </p:attrNameLst>
                                      </p:cBhvr>
                                      <p:to>
                                        <p:strVal val="1"/>
                                      </p:to>
                                    </p:set>
                                    <p:animEffect filter="image" prLst="opacity: 1">
                                      <p:cBhvr rctx="IE">
                                        <p:cTn id="25" dur="indefinite"/>
                                        <p:tgtEl>
                                          <p:spTgt spid="17"/>
                                        </p:tgtEl>
                                      </p:cBhvr>
                                    </p:animEffect>
                                  </p:childTnLst>
                                </p:cTn>
                              </p:par>
                              <p:par>
                                <p:cTn id="26" presetID="9" presetClass="emph" presetSubtype="0" nodeType="withEffect">
                                  <p:stCondLst>
                                    <p:cond delay="0"/>
                                  </p:stCondLst>
                                  <p:childTnLst>
                                    <p:set>
                                      <p:cBhvr>
                                        <p:cTn id="27" dur="indefinite"/>
                                        <p:tgtEl>
                                          <p:spTgt spid="48"/>
                                        </p:tgtEl>
                                        <p:attrNameLst>
                                          <p:attrName>style.opacity</p:attrName>
                                        </p:attrNameLst>
                                      </p:cBhvr>
                                      <p:to>
                                        <p:strVal val="1"/>
                                      </p:to>
                                    </p:set>
                                    <p:animEffect filter="image" prLst="opacity: 1">
                                      <p:cBhvr rctx="IE">
                                        <p:cTn id="28" dur="indefinite"/>
                                        <p:tgtEl>
                                          <p:spTgt spid="48"/>
                                        </p:tgtEl>
                                      </p:cBhvr>
                                    </p:animEffect>
                                  </p:childTnLst>
                                </p:cTn>
                              </p:par>
                              <p:par>
                                <p:cTn id="29" presetID="9" presetClass="emph" presetSubtype="0" nodeType="withEffect">
                                  <p:stCondLst>
                                    <p:cond delay="0"/>
                                  </p:stCondLst>
                                  <p:childTnLst>
                                    <p:set>
                                      <p:cBhvr rctx="PPT">
                                        <p:cTn id="30" dur="indefinite"/>
                                        <p:tgtEl>
                                          <p:spTgt spid="46"/>
                                        </p:tgtEl>
                                        <p:attrNameLst>
                                          <p:attrName>style.opacity</p:attrName>
                                        </p:attrNameLst>
                                      </p:cBhvr>
                                      <p:to>
                                        <p:strVal val="0.25"/>
                                      </p:to>
                                    </p:set>
                                    <p:animEffect filter="image" prLst="opacity: 0.25">
                                      <p:cBhvr rctx="IE">
                                        <p:cTn id="31" dur="indefinite"/>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50" grpId="1"/>
      <p:bldP spid="12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群組 4">
            <a:extLst>
              <a:ext uri="{FF2B5EF4-FFF2-40B4-BE49-F238E27FC236}">
                <a16:creationId xmlns="" xmlns:a16="http://schemas.microsoft.com/office/drawing/2014/main" id="{222FCC3E-B8D5-4F43-86EE-DC82F477EA01}"/>
              </a:ext>
            </a:extLst>
          </p:cNvPr>
          <p:cNvGrpSpPr/>
          <p:nvPr/>
        </p:nvGrpSpPr>
        <p:grpSpPr>
          <a:xfrm>
            <a:off x="318985" y="3693679"/>
            <a:ext cx="11405271" cy="2211570"/>
            <a:chOff x="318985" y="3721389"/>
            <a:chExt cx="11405271" cy="2211570"/>
          </a:xfrm>
        </p:grpSpPr>
        <p:sp>
          <p:nvSpPr>
            <p:cNvPr id="16" name="圓柱 15">
              <a:extLst>
                <a:ext uri="{FF2B5EF4-FFF2-40B4-BE49-F238E27FC236}">
                  <a16:creationId xmlns="" xmlns:a16="http://schemas.microsoft.com/office/drawing/2014/main" id="{FD907781-9F54-544B-A0B4-834368579727}"/>
                </a:ext>
              </a:extLst>
            </p:cNvPr>
            <p:cNvSpPr/>
            <p:nvPr/>
          </p:nvSpPr>
          <p:spPr>
            <a:xfrm>
              <a:off x="9544706" y="3950407"/>
              <a:ext cx="2179550" cy="1855733"/>
            </a:xfrm>
            <a:prstGeom prst="can">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17" name="Rectangle: Rounded Corners 29">
              <a:extLst>
                <a:ext uri="{FF2B5EF4-FFF2-40B4-BE49-F238E27FC236}">
                  <a16:creationId xmlns="" xmlns:a16="http://schemas.microsoft.com/office/drawing/2014/main" id="{4904A7CF-D7CA-7A42-9C27-B5A9BC69A3BB}"/>
                </a:ext>
              </a:extLst>
            </p:cNvPr>
            <p:cNvSpPr/>
            <p:nvPr/>
          </p:nvSpPr>
          <p:spPr>
            <a:xfrm>
              <a:off x="10295106" y="4052205"/>
              <a:ext cx="644404" cy="21859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000000"/>
                  </a:solidFill>
                  <a:cs typeface="Calibri"/>
                </a:rPr>
                <a:t>Disk</a:t>
              </a:r>
            </a:p>
          </p:txBody>
        </p:sp>
        <p:sp>
          <p:nvSpPr>
            <p:cNvPr id="7" name="Rectangle 60">
              <a:extLst>
                <a:ext uri="{FF2B5EF4-FFF2-40B4-BE49-F238E27FC236}">
                  <a16:creationId xmlns="" xmlns:a16="http://schemas.microsoft.com/office/drawing/2014/main" id="{5925DC97-87F1-7D4D-AD18-8DAD7A962729}"/>
                </a:ext>
              </a:extLst>
            </p:cNvPr>
            <p:cNvSpPr/>
            <p:nvPr/>
          </p:nvSpPr>
          <p:spPr>
            <a:xfrm>
              <a:off x="2568926" y="3721389"/>
              <a:ext cx="6500651" cy="2211570"/>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600">
                  <a:solidFill>
                    <a:schemeClr val="tx1"/>
                  </a:solidFill>
                </a:rPr>
                <a:t>Supercomputer</a:t>
              </a: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a:p>
              <a:pPr algn="ctr"/>
              <a:endParaRPr lang="en-US" sz="1600" dirty="0">
                <a:solidFill>
                  <a:schemeClr val="tx1"/>
                </a:solidFill>
              </a:endParaRPr>
            </a:p>
          </p:txBody>
        </p:sp>
        <p:sp>
          <p:nvSpPr>
            <p:cNvPr id="28" name="向右箭號 27">
              <a:extLst>
                <a:ext uri="{FF2B5EF4-FFF2-40B4-BE49-F238E27FC236}">
                  <a16:creationId xmlns="" xmlns:a16="http://schemas.microsoft.com/office/drawing/2014/main" id="{52C56DA4-F52B-864B-94FE-C3EB7B0C3A8B}"/>
                </a:ext>
              </a:extLst>
            </p:cNvPr>
            <p:cNvSpPr/>
            <p:nvPr/>
          </p:nvSpPr>
          <p:spPr>
            <a:xfrm>
              <a:off x="8840083" y="4746487"/>
              <a:ext cx="932708" cy="560803"/>
            </a:xfrm>
            <a:prstGeom prst="rightArrow">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TW" sz="2000" dirty="0"/>
                <a:t>I/O</a:t>
              </a:r>
              <a:endParaRPr kumimoji="1" lang="zh-TW" altLang="en-US" sz="2000" dirty="0"/>
            </a:p>
          </p:txBody>
        </p:sp>
        <p:cxnSp>
          <p:nvCxnSpPr>
            <p:cNvPr id="30" name="直線箭頭接點 29">
              <a:extLst>
                <a:ext uri="{FF2B5EF4-FFF2-40B4-BE49-F238E27FC236}">
                  <a16:creationId xmlns="" xmlns:a16="http://schemas.microsoft.com/office/drawing/2014/main" id="{B9007CA5-FEF9-A747-9684-7256969EF66D}"/>
                </a:ext>
              </a:extLst>
            </p:cNvPr>
            <p:cNvCxnSpPr>
              <a:cxnSpLocks/>
              <a:stCxn id="31" idx="3"/>
              <a:endCxn id="29" idx="1"/>
            </p:cNvCxnSpPr>
            <p:nvPr/>
          </p:nvCxnSpPr>
          <p:spPr>
            <a:xfrm flipV="1">
              <a:off x="4310138" y="4954687"/>
              <a:ext cx="475128" cy="12992"/>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2764369" y="4574275"/>
              <a:ext cx="1545769" cy="786808"/>
            </a:xfrm>
            <a:prstGeom prst="rect">
              <a:avLst/>
            </a:prstGeom>
            <a:solidFill>
              <a:schemeClr val="tx1">
                <a:lumMod val="75000"/>
                <a:lumOff val="2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en-US" altLang="zh-TW" sz="1600" dirty="0"/>
                <a:t>Nyx</a:t>
              </a:r>
            </a:p>
            <a:p>
              <a:pPr algn="ctr"/>
              <a:r>
                <a:rPr kumimoji="1" lang="en-US" altLang="zh-TW" sz="1600" dirty="0"/>
                <a:t>Cosmological Simulation</a:t>
              </a:r>
              <a:endParaRPr kumimoji="1" lang="zh-TW" altLang="en-US" sz="1600" dirty="0"/>
            </a:p>
          </p:txBody>
        </p:sp>
        <p:grpSp>
          <p:nvGrpSpPr>
            <p:cNvPr id="35" name="群組 34">
              <a:extLst>
                <a:ext uri="{FF2B5EF4-FFF2-40B4-BE49-F238E27FC236}">
                  <a16:creationId xmlns="" xmlns:a16="http://schemas.microsoft.com/office/drawing/2014/main" id="{2526244D-D31A-0848-8AC9-7A6E74041AE5}"/>
                </a:ext>
              </a:extLst>
            </p:cNvPr>
            <p:cNvGrpSpPr/>
            <p:nvPr/>
          </p:nvGrpSpPr>
          <p:grpSpPr>
            <a:xfrm>
              <a:off x="698653" y="4244869"/>
              <a:ext cx="1367354" cy="1367354"/>
              <a:chOff x="457200" y="2743200"/>
              <a:chExt cx="914400" cy="914400"/>
            </a:xfrm>
          </p:grpSpPr>
          <p:sp>
            <p:nvSpPr>
              <p:cNvPr id="36" name="矩形 35">
                <a:extLst>
                  <a:ext uri="{FF2B5EF4-FFF2-40B4-BE49-F238E27FC236}">
                    <a16:creationId xmlns="" xmlns:a16="http://schemas.microsoft.com/office/drawing/2014/main" id="{B200C50F-E004-864E-91A0-DCF5ABEA1049}"/>
                  </a:ext>
                </a:extLst>
              </p:cNvPr>
              <p:cNvSpPr/>
              <p:nvPr/>
            </p:nvSpPr>
            <p:spPr>
              <a:xfrm>
                <a:off x="4572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7" name="矩形 36">
                <a:extLst>
                  <a:ext uri="{FF2B5EF4-FFF2-40B4-BE49-F238E27FC236}">
                    <a16:creationId xmlns="" xmlns:a16="http://schemas.microsoft.com/office/drawing/2014/main" id="{67B4E9CC-FC30-DC42-8DEA-836D25D50FCF}"/>
                  </a:ext>
                </a:extLst>
              </p:cNvPr>
              <p:cNvSpPr/>
              <p:nvPr/>
            </p:nvSpPr>
            <p:spPr>
              <a:xfrm>
                <a:off x="6096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9" name="矩形 38">
                <a:extLst>
                  <a:ext uri="{FF2B5EF4-FFF2-40B4-BE49-F238E27FC236}">
                    <a16:creationId xmlns="" xmlns:a16="http://schemas.microsoft.com/office/drawing/2014/main" id="{6C11FD5A-F407-1946-A93C-49C78183759F}"/>
                  </a:ext>
                </a:extLst>
              </p:cNvPr>
              <p:cNvSpPr/>
              <p:nvPr/>
            </p:nvSpPr>
            <p:spPr>
              <a:xfrm>
                <a:off x="762000" y="2743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1" name="矩形 40">
                <a:extLst>
                  <a:ext uri="{FF2B5EF4-FFF2-40B4-BE49-F238E27FC236}">
                    <a16:creationId xmlns="" xmlns:a16="http://schemas.microsoft.com/office/drawing/2014/main" id="{923EC9AE-1380-5D4C-9068-31C51C69786D}"/>
                  </a:ext>
                </a:extLst>
              </p:cNvPr>
              <p:cNvSpPr/>
              <p:nvPr/>
            </p:nvSpPr>
            <p:spPr>
              <a:xfrm>
                <a:off x="914400" y="27445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2" name="矩形 41">
                <a:extLst>
                  <a:ext uri="{FF2B5EF4-FFF2-40B4-BE49-F238E27FC236}">
                    <a16:creationId xmlns="" xmlns:a16="http://schemas.microsoft.com/office/drawing/2014/main" id="{E1D1EDC1-34D7-944D-933F-D2254C1F866F}"/>
                  </a:ext>
                </a:extLst>
              </p:cNvPr>
              <p:cNvSpPr/>
              <p:nvPr/>
            </p:nvSpPr>
            <p:spPr>
              <a:xfrm>
                <a:off x="1066800" y="27445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3" name="矩形 42">
                <a:extLst>
                  <a:ext uri="{FF2B5EF4-FFF2-40B4-BE49-F238E27FC236}">
                    <a16:creationId xmlns="" xmlns:a16="http://schemas.microsoft.com/office/drawing/2014/main" id="{5F11010F-CF32-2B43-954B-72D93743DF64}"/>
                  </a:ext>
                </a:extLst>
              </p:cNvPr>
              <p:cNvSpPr/>
              <p:nvPr/>
            </p:nvSpPr>
            <p:spPr>
              <a:xfrm>
                <a:off x="1219200" y="2744525"/>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4" name="矩形 43">
                <a:extLst>
                  <a:ext uri="{FF2B5EF4-FFF2-40B4-BE49-F238E27FC236}">
                    <a16:creationId xmlns="" xmlns:a16="http://schemas.microsoft.com/office/drawing/2014/main" id="{D46DFB83-326F-E348-B775-BF8BFD89D1CC}"/>
                  </a:ext>
                </a:extLst>
              </p:cNvPr>
              <p:cNvSpPr/>
              <p:nvPr/>
            </p:nvSpPr>
            <p:spPr>
              <a:xfrm>
                <a:off x="457200" y="28956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5" name="矩形 44">
                <a:extLst>
                  <a:ext uri="{FF2B5EF4-FFF2-40B4-BE49-F238E27FC236}">
                    <a16:creationId xmlns="" xmlns:a16="http://schemas.microsoft.com/office/drawing/2014/main" id="{247FA0E8-F33C-DC40-BF1C-5F1AB9624BD3}"/>
                  </a:ext>
                </a:extLst>
              </p:cNvPr>
              <p:cNvSpPr/>
              <p:nvPr/>
            </p:nvSpPr>
            <p:spPr>
              <a:xfrm>
                <a:off x="609600" y="28956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6" name="矩形 45">
                <a:extLst>
                  <a:ext uri="{FF2B5EF4-FFF2-40B4-BE49-F238E27FC236}">
                    <a16:creationId xmlns="" xmlns:a16="http://schemas.microsoft.com/office/drawing/2014/main" id="{37C373F9-65B1-894B-9906-4A6BFF59C532}"/>
                  </a:ext>
                </a:extLst>
              </p:cNvPr>
              <p:cNvSpPr/>
              <p:nvPr/>
            </p:nvSpPr>
            <p:spPr>
              <a:xfrm>
                <a:off x="762000" y="28956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7" name="矩形 46">
                <a:extLst>
                  <a:ext uri="{FF2B5EF4-FFF2-40B4-BE49-F238E27FC236}">
                    <a16:creationId xmlns="" xmlns:a16="http://schemas.microsoft.com/office/drawing/2014/main" id="{E565760A-F8E0-5F40-AFC6-6C08B57214D0}"/>
                  </a:ext>
                </a:extLst>
              </p:cNvPr>
              <p:cNvSpPr/>
              <p:nvPr/>
            </p:nvSpPr>
            <p:spPr>
              <a:xfrm>
                <a:off x="9144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8" name="矩形 47">
                <a:extLst>
                  <a:ext uri="{FF2B5EF4-FFF2-40B4-BE49-F238E27FC236}">
                    <a16:creationId xmlns="" xmlns:a16="http://schemas.microsoft.com/office/drawing/2014/main" id="{72A46632-C185-BD44-B98F-1B441B4E8CCA}"/>
                  </a:ext>
                </a:extLst>
              </p:cNvPr>
              <p:cNvSpPr/>
              <p:nvPr/>
            </p:nvSpPr>
            <p:spPr>
              <a:xfrm>
                <a:off x="10668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9" name="矩形 48">
                <a:extLst>
                  <a:ext uri="{FF2B5EF4-FFF2-40B4-BE49-F238E27FC236}">
                    <a16:creationId xmlns="" xmlns:a16="http://schemas.microsoft.com/office/drawing/2014/main" id="{E0AD261A-BA95-DC40-8DC8-AB22190C024D}"/>
                  </a:ext>
                </a:extLst>
              </p:cNvPr>
              <p:cNvSpPr/>
              <p:nvPr/>
            </p:nvSpPr>
            <p:spPr>
              <a:xfrm>
                <a:off x="1219200" y="28969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0" name="矩形 49">
                <a:extLst>
                  <a:ext uri="{FF2B5EF4-FFF2-40B4-BE49-F238E27FC236}">
                    <a16:creationId xmlns="" xmlns:a16="http://schemas.microsoft.com/office/drawing/2014/main" id="{FA02F7D7-E6DB-A64E-91F6-9A7CE1242912}"/>
                  </a:ext>
                </a:extLst>
              </p:cNvPr>
              <p:cNvSpPr/>
              <p:nvPr/>
            </p:nvSpPr>
            <p:spPr>
              <a:xfrm>
                <a:off x="4572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1" name="矩形 50">
                <a:extLst>
                  <a:ext uri="{FF2B5EF4-FFF2-40B4-BE49-F238E27FC236}">
                    <a16:creationId xmlns="" xmlns:a16="http://schemas.microsoft.com/office/drawing/2014/main" id="{A6E0E0E4-6C67-2540-B2F9-D673BB50535D}"/>
                  </a:ext>
                </a:extLst>
              </p:cNvPr>
              <p:cNvSpPr/>
              <p:nvPr/>
            </p:nvSpPr>
            <p:spPr>
              <a:xfrm>
                <a:off x="6096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2" name="矩形 51">
                <a:extLst>
                  <a:ext uri="{FF2B5EF4-FFF2-40B4-BE49-F238E27FC236}">
                    <a16:creationId xmlns="" xmlns:a16="http://schemas.microsoft.com/office/drawing/2014/main" id="{79EC6597-3018-1346-8D32-38E9584658BD}"/>
                  </a:ext>
                </a:extLst>
              </p:cNvPr>
              <p:cNvSpPr/>
              <p:nvPr/>
            </p:nvSpPr>
            <p:spPr>
              <a:xfrm>
                <a:off x="762000" y="30466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3" name="矩形 52">
                <a:extLst>
                  <a:ext uri="{FF2B5EF4-FFF2-40B4-BE49-F238E27FC236}">
                    <a16:creationId xmlns="" xmlns:a16="http://schemas.microsoft.com/office/drawing/2014/main" id="{FAB11CC2-6517-AD44-AD88-5E888DB9155F}"/>
                  </a:ext>
                </a:extLst>
              </p:cNvPr>
              <p:cNvSpPr/>
              <p:nvPr/>
            </p:nvSpPr>
            <p:spPr>
              <a:xfrm>
                <a:off x="914400" y="3048000"/>
                <a:ext cx="152400" cy="152400"/>
              </a:xfrm>
              <a:prstGeom prst="rect">
                <a:avLst/>
              </a:prstGeom>
              <a:solidFill>
                <a:srgbClr val="00B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4" name="矩形 53">
                <a:extLst>
                  <a:ext uri="{FF2B5EF4-FFF2-40B4-BE49-F238E27FC236}">
                    <a16:creationId xmlns="" xmlns:a16="http://schemas.microsoft.com/office/drawing/2014/main" id="{2ED7FFC3-239F-BC4F-8B60-106F7F2FDA0E}"/>
                  </a:ext>
                </a:extLst>
              </p:cNvPr>
              <p:cNvSpPr/>
              <p:nvPr/>
            </p:nvSpPr>
            <p:spPr>
              <a:xfrm>
                <a:off x="1066800" y="30480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5" name="矩形 54">
                <a:extLst>
                  <a:ext uri="{FF2B5EF4-FFF2-40B4-BE49-F238E27FC236}">
                    <a16:creationId xmlns="" xmlns:a16="http://schemas.microsoft.com/office/drawing/2014/main" id="{951ED981-5413-844C-82E6-6AE4B10ED2A2}"/>
                  </a:ext>
                </a:extLst>
              </p:cNvPr>
              <p:cNvSpPr/>
              <p:nvPr/>
            </p:nvSpPr>
            <p:spPr>
              <a:xfrm>
                <a:off x="1219200" y="30480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6" name="矩形 55">
                <a:extLst>
                  <a:ext uri="{FF2B5EF4-FFF2-40B4-BE49-F238E27FC236}">
                    <a16:creationId xmlns="" xmlns:a16="http://schemas.microsoft.com/office/drawing/2014/main" id="{36336FCF-A537-1346-980F-CD77C9539CA2}"/>
                  </a:ext>
                </a:extLst>
              </p:cNvPr>
              <p:cNvSpPr/>
              <p:nvPr/>
            </p:nvSpPr>
            <p:spPr>
              <a:xfrm>
                <a:off x="457200" y="32004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7" name="矩形 56">
                <a:extLst>
                  <a:ext uri="{FF2B5EF4-FFF2-40B4-BE49-F238E27FC236}">
                    <a16:creationId xmlns="" xmlns:a16="http://schemas.microsoft.com/office/drawing/2014/main" id="{39EFF9F8-7C03-CC4B-B340-7C0AA4FC6639}"/>
                  </a:ext>
                </a:extLst>
              </p:cNvPr>
              <p:cNvSpPr/>
              <p:nvPr/>
            </p:nvSpPr>
            <p:spPr>
              <a:xfrm>
                <a:off x="609600" y="32004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8" name="矩形 57">
                <a:extLst>
                  <a:ext uri="{FF2B5EF4-FFF2-40B4-BE49-F238E27FC236}">
                    <a16:creationId xmlns="" xmlns:a16="http://schemas.microsoft.com/office/drawing/2014/main" id="{F29C4EDC-B569-D74C-9A69-D862E3495072}"/>
                  </a:ext>
                </a:extLst>
              </p:cNvPr>
              <p:cNvSpPr/>
              <p:nvPr/>
            </p:nvSpPr>
            <p:spPr>
              <a:xfrm>
                <a:off x="762000" y="32004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9" name="矩形 58">
                <a:extLst>
                  <a:ext uri="{FF2B5EF4-FFF2-40B4-BE49-F238E27FC236}">
                    <a16:creationId xmlns="" xmlns:a16="http://schemas.microsoft.com/office/drawing/2014/main" id="{727CD8C3-9113-9D43-A6F4-015E7436F0C8}"/>
                  </a:ext>
                </a:extLst>
              </p:cNvPr>
              <p:cNvSpPr/>
              <p:nvPr/>
            </p:nvSpPr>
            <p:spPr>
              <a:xfrm>
                <a:off x="9144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0" name="矩形 59">
                <a:extLst>
                  <a:ext uri="{FF2B5EF4-FFF2-40B4-BE49-F238E27FC236}">
                    <a16:creationId xmlns="" xmlns:a16="http://schemas.microsoft.com/office/drawing/2014/main" id="{CE14B37A-75A6-614A-AE0A-30B6552FC2BC}"/>
                  </a:ext>
                </a:extLst>
              </p:cNvPr>
              <p:cNvSpPr/>
              <p:nvPr/>
            </p:nvSpPr>
            <p:spPr>
              <a:xfrm>
                <a:off x="10668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1" name="矩形 60">
                <a:extLst>
                  <a:ext uri="{FF2B5EF4-FFF2-40B4-BE49-F238E27FC236}">
                    <a16:creationId xmlns="" xmlns:a16="http://schemas.microsoft.com/office/drawing/2014/main" id="{69D94822-B4AF-0D42-A5DA-5AA89D086FDE}"/>
                  </a:ext>
                </a:extLst>
              </p:cNvPr>
              <p:cNvSpPr/>
              <p:nvPr/>
            </p:nvSpPr>
            <p:spPr>
              <a:xfrm>
                <a:off x="1219200" y="32017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2" name="矩形 61">
                <a:extLst>
                  <a:ext uri="{FF2B5EF4-FFF2-40B4-BE49-F238E27FC236}">
                    <a16:creationId xmlns="" xmlns:a16="http://schemas.microsoft.com/office/drawing/2014/main" id="{36EA5BC3-7021-3443-B111-D06160CBD6D1}"/>
                  </a:ext>
                </a:extLst>
              </p:cNvPr>
              <p:cNvSpPr/>
              <p:nvPr/>
            </p:nvSpPr>
            <p:spPr>
              <a:xfrm>
                <a:off x="457200" y="33528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3" name="矩形 62">
                <a:extLst>
                  <a:ext uri="{FF2B5EF4-FFF2-40B4-BE49-F238E27FC236}">
                    <a16:creationId xmlns="" xmlns:a16="http://schemas.microsoft.com/office/drawing/2014/main" id="{6CF91321-273F-1047-8C80-77DF67C11C7E}"/>
                  </a:ext>
                </a:extLst>
              </p:cNvPr>
              <p:cNvSpPr/>
              <p:nvPr/>
            </p:nvSpPr>
            <p:spPr>
              <a:xfrm>
                <a:off x="609600" y="33528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4" name="矩形 63">
                <a:extLst>
                  <a:ext uri="{FF2B5EF4-FFF2-40B4-BE49-F238E27FC236}">
                    <a16:creationId xmlns="" xmlns:a16="http://schemas.microsoft.com/office/drawing/2014/main" id="{3D7A3D7E-099F-AE41-A194-206F20F95C7E}"/>
                  </a:ext>
                </a:extLst>
              </p:cNvPr>
              <p:cNvSpPr/>
              <p:nvPr/>
            </p:nvSpPr>
            <p:spPr>
              <a:xfrm>
                <a:off x="762000" y="33528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5" name="矩形 64">
                <a:extLst>
                  <a:ext uri="{FF2B5EF4-FFF2-40B4-BE49-F238E27FC236}">
                    <a16:creationId xmlns="" xmlns:a16="http://schemas.microsoft.com/office/drawing/2014/main" id="{214F6CED-6580-4A46-9B42-3E40CE481395}"/>
                  </a:ext>
                </a:extLst>
              </p:cNvPr>
              <p:cNvSpPr/>
              <p:nvPr/>
            </p:nvSpPr>
            <p:spPr>
              <a:xfrm>
                <a:off x="9144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6" name="矩形 65">
                <a:extLst>
                  <a:ext uri="{FF2B5EF4-FFF2-40B4-BE49-F238E27FC236}">
                    <a16:creationId xmlns="" xmlns:a16="http://schemas.microsoft.com/office/drawing/2014/main" id="{0EC43DF7-8748-8743-AA01-941973868B66}"/>
                  </a:ext>
                </a:extLst>
              </p:cNvPr>
              <p:cNvSpPr/>
              <p:nvPr/>
            </p:nvSpPr>
            <p:spPr>
              <a:xfrm>
                <a:off x="10668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7" name="矩形 66">
                <a:extLst>
                  <a:ext uri="{FF2B5EF4-FFF2-40B4-BE49-F238E27FC236}">
                    <a16:creationId xmlns="" xmlns:a16="http://schemas.microsoft.com/office/drawing/2014/main" id="{1830E46E-E526-564E-8C16-C29847425845}"/>
                  </a:ext>
                </a:extLst>
              </p:cNvPr>
              <p:cNvSpPr/>
              <p:nvPr/>
            </p:nvSpPr>
            <p:spPr>
              <a:xfrm>
                <a:off x="1219200" y="335412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8" name="矩形 67">
                <a:extLst>
                  <a:ext uri="{FF2B5EF4-FFF2-40B4-BE49-F238E27FC236}">
                    <a16:creationId xmlns="" xmlns:a16="http://schemas.microsoft.com/office/drawing/2014/main" id="{77112185-58EB-5F47-9F56-B530788424D8}"/>
                  </a:ext>
                </a:extLst>
              </p:cNvPr>
              <p:cNvSpPr/>
              <p:nvPr/>
            </p:nvSpPr>
            <p:spPr>
              <a:xfrm>
                <a:off x="4572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9" name="矩形 68">
                <a:extLst>
                  <a:ext uri="{FF2B5EF4-FFF2-40B4-BE49-F238E27FC236}">
                    <a16:creationId xmlns="" xmlns:a16="http://schemas.microsoft.com/office/drawing/2014/main" id="{9E56ADED-64D3-EC4F-B93E-48A5AAD1D67F}"/>
                  </a:ext>
                </a:extLst>
              </p:cNvPr>
              <p:cNvSpPr/>
              <p:nvPr/>
            </p:nvSpPr>
            <p:spPr>
              <a:xfrm>
                <a:off x="6096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0" name="矩形 69">
                <a:extLst>
                  <a:ext uri="{FF2B5EF4-FFF2-40B4-BE49-F238E27FC236}">
                    <a16:creationId xmlns="" xmlns:a16="http://schemas.microsoft.com/office/drawing/2014/main" id="{45A09F52-22E9-B44F-A28E-7411EDAD2A3B}"/>
                  </a:ext>
                </a:extLst>
              </p:cNvPr>
              <p:cNvSpPr/>
              <p:nvPr/>
            </p:nvSpPr>
            <p:spPr>
              <a:xfrm>
                <a:off x="762000" y="3503875"/>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1" name="矩形 70">
                <a:extLst>
                  <a:ext uri="{FF2B5EF4-FFF2-40B4-BE49-F238E27FC236}">
                    <a16:creationId xmlns="" xmlns:a16="http://schemas.microsoft.com/office/drawing/2014/main" id="{E9E33397-E615-DD46-8DEE-4A7AB90B1ECC}"/>
                  </a:ext>
                </a:extLst>
              </p:cNvPr>
              <p:cNvSpPr/>
              <p:nvPr/>
            </p:nvSpPr>
            <p:spPr>
              <a:xfrm>
                <a:off x="914400" y="3505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2" name="矩形 71">
                <a:extLst>
                  <a:ext uri="{FF2B5EF4-FFF2-40B4-BE49-F238E27FC236}">
                    <a16:creationId xmlns="" xmlns:a16="http://schemas.microsoft.com/office/drawing/2014/main" id="{B64377BF-E5DE-654A-BFA7-1CCB47860419}"/>
                  </a:ext>
                </a:extLst>
              </p:cNvPr>
              <p:cNvSpPr/>
              <p:nvPr/>
            </p:nvSpPr>
            <p:spPr>
              <a:xfrm>
                <a:off x="1066800" y="3505200"/>
                <a:ext cx="152400" cy="152400"/>
              </a:xfrm>
              <a:prstGeom prst="rect">
                <a:avLst/>
              </a:prstGeom>
              <a:solidFill>
                <a:srgbClr val="00B05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3" name="矩形 72">
                <a:extLst>
                  <a:ext uri="{FF2B5EF4-FFF2-40B4-BE49-F238E27FC236}">
                    <a16:creationId xmlns="" xmlns:a16="http://schemas.microsoft.com/office/drawing/2014/main" id="{593598CE-7553-D34C-9A76-B012F2FE727F}"/>
                  </a:ext>
                </a:extLst>
              </p:cNvPr>
              <p:cNvSpPr/>
              <p:nvPr/>
            </p:nvSpPr>
            <p:spPr>
              <a:xfrm>
                <a:off x="1219200" y="3505200"/>
                <a:ext cx="152400" cy="152400"/>
              </a:xfrm>
              <a:prstGeom prst="rect">
                <a:avLst/>
              </a:prstGeom>
              <a:solidFill>
                <a:schemeClr val="accent2">
                  <a:lumMod val="60000"/>
                  <a:lumOff val="4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cxnSp>
          <p:nvCxnSpPr>
            <p:cNvPr id="74" name="直線箭頭接點 73">
              <a:extLst>
                <a:ext uri="{FF2B5EF4-FFF2-40B4-BE49-F238E27FC236}">
                  <a16:creationId xmlns="" xmlns:a16="http://schemas.microsoft.com/office/drawing/2014/main" id="{A4C8B686-B4E5-1F4A-B52B-2275F4CC3A7E}"/>
                </a:ext>
              </a:extLst>
            </p:cNvPr>
            <p:cNvCxnSpPr>
              <a:cxnSpLocks/>
            </p:cNvCxnSpPr>
            <p:nvPr/>
          </p:nvCxnSpPr>
          <p:spPr>
            <a:xfrm flipV="1">
              <a:off x="625727" y="4175481"/>
              <a:ext cx="1508013" cy="746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線箭頭接點 74">
              <a:extLst>
                <a:ext uri="{FF2B5EF4-FFF2-40B4-BE49-F238E27FC236}">
                  <a16:creationId xmlns="" xmlns:a16="http://schemas.microsoft.com/office/drawing/2014/main" id="{CA4D45D2-6A0D-A74C-B01D-EF056595CD71}"/>
                </a:ext>
              </a:extLst>
            </p:cNvPr>
            <p:cNvCxnSpPr>
              <a:cxnSpLocks/>
            </p:cNvCxnSpPr>
            <p:nvPr/>
          </p:nvCxnSpPr>
          <p:spPr>
            <a:xfrm>
              <a:off x="614749" y="4177462"/>
              <a:ext cx="0" cy="153652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6" name="文字方塊 75">
              <a:extLst>
                <a:ext uri="{FF2B5EF4-FFF2-40B4-BE49-F238E27FC236}">
                  <a16:creationId xmlns="" xmlns:a16="http://schemas.microsoft.com/office/drawing/2014/main" id="{B7C653D1-CB8D-7043-8E97-79797BB040A5}"/>
                </a:ext>
              </a:extLst>
            </p:cNvPr>
            <p:cNvSpPr txBox="1"/>
            <p:nvPr/>
          </p:nvSpPr>
          <p:spPr>
            <a:xfrm>
              <a:off x="894574" y="3935920"/>
              <a:ext cx="1359288" cy="409436"/>
            </a:xfrm>
            <a:prstGeom prst="rect">
              <a:avLst/>
            </a:prstGeom>
            <a:noFill/>
          </p:spPr>
          <p:txBody>
            <a:bodyPr wrap="none" rtlCol="0">
              <a:spAutoFit/>
            </a:bodyPr>
            <a:lstStyle/>
            <a:p>
              <a:r>
                <a:rPr kumimoji="1" lang="en-US" altLang="zh-TW" sz="1200" dirty="0"/>
                <a:t>parameter1</a:t>
              </a:r>
              <a:endParaRPr kumimoji="1" lang="zh-TW" altLang="en-US" sz="1200" dirty="0"/>
            </a:p>
          </p:txBody>
        </p:sp>
        <p:sp>
          <p:nvSpPr>
            <p:cNvPr id="77" name="文字方塊 76">
              <a:extLst>
                <a:ext uri="{FF2B5EF4-FFF2-40B4-BE49-F238E27FC236}">
                  <a16:creationId xmlns="" xmlns:a16="http://schemas.microsoft.com/office/drawing/2014/main" id="{2D5546F6-B9F7-E04F-9B19-CC94CA9DA447}"/>
                </a:ext>
              </a:extLst>
            </p:cNvPr>
            <p:cNvSpPr txBox="1"/>
            <p:nvPr/>
          </p:nvSpPr>
          <p:spPr>
            <a:xfrm rot="16200000">
              <a:off x="-155941" y="4502896"/>
              <a:ext cx="1359288" cy="409436"/>
            </a:xfrm>
            <a:prstGeom prst="rect">
              <a:avLst/>
            </a:prstGeom>
            <a:noFill/>
          </p:spPr>
          <p:txBody>
            <a:bodyPr wrap="none" rtlCol="0">
              <a:spAutoFit/>
            </a:bodyPr>
            <a:lstStyle/>
            <a:p>
              <a:r>
                <a:rPr kumimoji="1" lang="en-US" altLang="zh-TW" sz="1200" dirty="0"/>
                <a:t>parameter2</a:t>
              </a:r>
              <a:endParaRPr kumimoji="1" lang="zh-TW" altLang="en-US" sz="1200" dirty="0"/>
            </a:p>
          </p:txBody>
        </p:sp>
        <p:cxnSp>
          <p:nvCxnSpPr>
            <p:cNvPr id="78" name="曲線接點 82">
              <a:extLst>
                <a:ext uri="{FF2B5EF4-FFF2-40B4-BE49-F238E27FC236}">
                  <a16:creationId xmlns="" xmlns:a16="http://schemas.microsoft.com/office/drawing/2014/main" id="{929CD51C-3AF6-614A-B8D5-4A16C99B36A8}"/>
                </a:ext>
              </a:extLst>
            </p:cNvPr>
            <p:cNvCxnSpPr>
              <a:cxnSpLocks/>
              <a:stCxn id="73" idx="3"/>
              <a:endCxn id="31" idx="1"/>
            </p:cNvCxnSpPr>
            <p:nvPr/>
          </p:nvCxnSpPr>
          <p:spPr>
            <a:xfrm flipV="1">
              <a:off x="2066007" y="4967679"/>
              <a:ext cx="698362" cy="530598"/>
            </a:xfrm>
            <a:prstGeom prst="curvedConnector3">
              <a:avLst>
                <a:gd name="adj1" fmla="val 50000"/>
              </a:avLst>
            </a:prstGeom>
            <a:ln w="25400">
              <a:solidFill>
                <a:srgbClr val="FF7214"/>
              </a:solidFill>
              <a:tailEnd type="triangle"/>
            </a:ln>
          </p:spPr>
          <p:style>
            <a:lnRef idx="1">
              <a:schemeClr val="accent1"/>
            </a:lnRef>
            <a:fillRef idx="0">
              <a:schemeClr val="accent1"/>
            </a:fillRef>
            <a:effectRef idx="0">
              <a:schemeClr val="accent1"/>
            </a:effectRef>
            <a:fontRef idx="minor">
              <a:schemeClr val="tx1"/>
            </a:fontRef>
          </p:style>
        </p:cxnSp>
        <p:grpSp>
          <p:nvGrpSpPr>
            <p:cNvPr id="89" name="群組 88"/>
            <p:cNvGrpSpPr/>
            <p:nvPr/>
          </p:nvGrpSpPr>
          <p:grpSpPr>
            <a:xfrm>
              <a:off x="10077371" y="4574275"/>
              <a:ext cx="1367580" cy="1104191"/>
              <a:chOff x="9830367" y="4099562"/>
              <a:chExt cx="2268429" cy="1831541"/>
            </a:xfrm>
          </p:grpSpPr>
          <p:sp>
            <p:nvSpPr>
              <p:cNvPr id="79" name="立方體 78">
                <a:extLst>
                  <a:ext uri="{FF2B5EF4-FFF2-40B4-BE49-F238E27FC236}">
                    <a16:creationId xmlns="" xmlns:a16="http://schemas.microsoft.com/office/drawing/2014/main" id="{6A226836-5CFD-5542-BC1D-7C43EDA399D8}"/>
                  </a:ext>
                </a:extLst>
              </p:cNvPr>
              <p:cNvSpPr/>
              <p:nvPr/>
            </p:nvSpPr>
            <p:spPr>
              <a:xfrm>
                <a:off x="10163794" y="4672895"/>
                <a:ext cx="1216152" cy="1216152"/>
              </a:xfrm>
              <a:prstGeom prst="cube">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0" name="橢圓 79">
                <a:extLst>
                  <a:ext uri="{FF2B5EF4-FFF2-40B4-BE49-F238E27FC236}">
                    <a16:creationId xmlns="" xmlns:a16="http://schemas.microsoft.com/office/drawing/2014/main" id="{BC57918E-24F4-054D-8B93-6280E3630412}"/>
                  </a:ext>
                </a:extLst>
              </p:cNvPr>
              <p:cNvSpPr/>
              <p:nvPr/>
            </p:nvSpPr>
            <p:spPr>
              <a:xfrm>
                <a:off x="10098392" y="4876678"/>
                <a:ext cx="189497" cy="189497"/>
              </a:xfrm>
              <a:prstGeom prst="ellipse">
                <a:avLst/>
              </a:prstGeom>
              <a:solidFill>
                <a:srgbClr val="0070C0"/>
              </a:solidFill>
              <a:ln w="317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1" name="橢圓 80">
                <a:extLst>
                  <a:ext uri="{FF2B5EF4-FFF2-40B4-BE49-F238E27FC236}">
                    <a16:creationId xmlns="" xmlns:a16="http://schemas.microsoft.com/office/drawing/2014/main" id="{302E7B6D-208D-3242-ACC8-5D3C3FECDF18}"/>
                  </a:ext>
                </a:extLst>
              </p:cNvPr>
              <p:cNvSpPr/>
              <p:nvPr/>
            </p:nvSpPr>
            <p:spPr>
              <a:xfrm>
                <a:off x="10351767" y="4578146"/>
                <a:ext cx="189497" cy="189497"/>
              </a:xfrm>
              <a:prstGeom prst="ellipse">
                <a:avLst/>
              </a:prstGeom>
              <a:solidFill>
                <a:srgbClr val="0070C0"/>
              </a:solidFill>
              <a:ln w="317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2" name="橢圓 81">
                <a:extLst>
                  <a:ext uri="{FF2B5EF4-FFF2-40B4-BE49-F238E27FC236}">
                    <a16:creationId xmlns="" xmlns:a16="http://schemas.microsoft.com/office/drawing/2014/main" id="{5012E0CD-BC68-E44B-B555-0740EEC7A5BD}"/>
                  </a:ext>
                </a:extLst>
              </p:cNvPr>
              <p:cNvSpPr/>
              <p:nvPr/>
            </p:nvSpPr>
            <p:spPr>
              <a:xfrm>
                <a:off x="10098391" y="5741606"/>
                <a:ext cx="189497" cy="189497"/>
              </a:xfrm>
              <a:prstGeom prst="ellipse">
                <a:avLst/>
              </a:prstGeom>
              <a:solidFill>
                <a:srgbClr val="0070C0"/>
              </a:solidFill>
              <a:ln w="317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3" name="橢圓 82">
                <a:extLst>
                  <a:ext uri="{FF2B5EF4-FFF2-40B4-BE49-F238E27FC236}">
                    <a16:creationId xmlns="" xmlns:a16="http://schemas.microsoft.com/office/drawing/2014/main" id="{A4EB017D-5843-5A45-9018-B892C34D4C20}"/>
                  </a:ext>
                </a:extLst>
              </p:cNvPr>
              <p:cNvSpPr/>
              <p:nvPr/>
            </p:nvSpPr>
            <p:spPr>
              <a:xfrm>
                <a:off x="11305270" y="4578145"/>
                <a:ext cx="189497" cy="189497"/>
              </a:xfrm>
              <a:prstGeom prst="ellipse">
                <a:avLst/>
              </a:prstGeom>
              <a:solidFill>
                <a:srgbClr val="0070C0"/>
              </a:solidFill>
              <a:ln w="317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4" name="橢圓 83">
                <a:extLst>
                  <a:ext uri="{FF2B5EF4-FFF2-40B4-BE49-F238E27FC236}">
                    <a16:creationId xmlns="" xmlns:a16="http://schemas.microsoft.com/office/drawing/2014/main" id="{A8471F1C-9CA8-894C-839F-E5CD083F4E5C}"/>
                  </a:ext>
                </a:extLst>
              </p:cNvPr>
              <p:cNvSpPr/>
              <p:nvPr/>
            </p:nvSpPr>
            <p:spPr>
              <a:xfrm>
                <a:off x="11305270" y="5472379"/>
                <a:ext cx="189497" cy="189497"/>
              </a:xfrm>
              <a:prstGeom prst="ellipse">
                <a:avLst/>
              </a:prstGeom>
              <a:solidFill>
                <a:srgbClr val="0070C0"/>
              </a:solidFill>
              <a:ln w="317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5" name="橢圓 84">
                <a:extLst>
                  <a:ext uri="{FF2B5EF4-FFF2-40B4-BE49-F238E27FC236}">
                    <a16:creationId xmlns="" xmlns:a16="http://schemas.microsoft.com/office/drawing/2014/main" id="{52D7EFBC-69DB-E341-AD08-1390871A5A4F}"/>
                  </a:ext>
                </a:extLst>
              </p:cNvPr>
              <p:cNvSpPr/>
              <p:nvPr/>
            </p:nvSpPr>
            <p:spPr>
              <a:xfrm>
                <a:off x="10961367" y="5741606"/>
                <a:ext cx="189497" cy="189497"/>
              </a:xfrm>
              <a:prstGeom prst="ellipse">
                <a:avLst/>
              </a:prstGeom>
              <a:solidFill>
                <a:srgbClr val="0070C0"/>
              </a:solidFill>
              <a:ln w="317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6" name="橢圓 85">
                <a:extLst>
                  <a:ext uri="{FF2B5EF4-FFF2-40B4-BE49-F238E27FC236}">
                    <a16:creationId xmlns="" xmlns:a16="http://schemas.microsoft.com/office/drawing/2014/main" id="{F32F7BBE-CD9C-5A4E-B941-8A96D6D29937}"/>
                  </a:ext>
                </a:extLst>
              </p:cNvPr>
              <p:cNvSpPr/>
              <p:nvPr/>
            </p:nvSpPr>
            <p:spPr>
              <a:xfrm>
                <a:off x="10961367" y="4876678"/>
                <a:ext cx="189497" cy="189497"/>
              </a:xfrm>
              <a:prstGeom prst="ellipse">
                <a:avLst/>
              </a:prstGeom>
              <a:solidFill>
                <a:schemeClr val="accent2">
                  <a:lumMod val="75000"/>
                </a:schemeClr>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7" name="Rectangle: Rounded Corners 29">
                <a:extLst>
                  <a:ext uri="{FF2B5EF4-FFF2-40B4-BE49-F238E27FC236}">
                    <a16:creationId xmlns="" xmlns:a16="http://schemas.microsoft.com/office/drawing/2014/main" id="{7002223B-1990-BB4E-B995-3F356D32976C}"/>
                  </a:ext>
                </a:extLst>
              </p:cNvPr>
              <p:cNvSpPr/>
              <p:nvPr/>
            </p:nvSpPr>
            <p:spPr>
              <a:xfrm>
                <a:off x="9830367" y="4099562"/>
                <a:ext cx="2268429" cy="27226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000000"/>
                    </a:solidFill>
                    <a:cs typeface="Calibri"/>
                  </a:rPr>
                  <a:t>Statistical </a:t>
                </a:r>
              </a:p>
              <a:p>
                <a:pPr algn="ctr"/>
                <a:r>
                  <a:rPr lang="en-US" sz="1100" dirty="0">
                    <a:solidFill>
                      <a:srgbClr val="000000"/>
                    </a:solidFill>
                    <a:cs typeface="Calibri"/>
                  </a:rPr>
                  <a:t>down-sampled data</a:t>
                </a:r>
              </a:p>
            </p:txBody>
          </p:sp>
        </p:grpSp>
      </p:grpSp>
      <p:sp>
        <p:nvSpPr>
          <p:cNvPr id="2" name="標題 1">
            <a:extLst>
              <a:ext uri="{FF2B5EF4-FFF2-40B4-BE49-F238E27FC236}">
                <a16:creationId xmlns="" xmlns:a16="http://schemas.microsoft.com/office/drawing/2014/main" id="{656079EE-1B33-B649-869A-B098CB3B24D8}"/>
              </a:ext>
            </a:extLst>
          </p:cNvPr>
          <p:cNvSpPr>
            <a:spLocks noGrp="1"/>
          </p:cNvSpPr>
          <p:nvPr>
            <p:ph type="title"/>
          </p:nvPr>
        </p:nvSpPr>
        <p:spPr/>
        <p:txBody>
          <a:bodyPr/>
          <a:lstStyle/>
          <a:p>
            <a:r>
              <a:rPr kumimoji="1" lang="en-US" altLang="zh-TW" dirty="0"/>
              <a:t>In-Situ Statistical Down-sampling</a:t>
            </a:r>
            <a:endParaRPr kumimoji="1" lang="zh-TW" altLang="en-US" dirty="0"/>
          </a:p>
        </p:txBody>
      </p:sp>
      <p:sp>
        <p:nvSpPr>
          <p:cNvPr id="4" name="投影片編號版面配置區 3">
            <a:extLst>
              <a:ext uri="{FF2B5EF4-FFF2-40B4-BE49-F238E27FC236}">
                <a16:creationId xmlns="" xmlns:a16="http://schemas.microsoft.com/office/drawing/2014/main" id="{4F313665-1A24-404F-ADA1-8C2C305DF550}"/>
              </a:ext>
            </a:extLst>
          </p:cNvPr>
          <p:cNvSpPr>
            <a:spLocks noGrp="1"/>
          </p:cNvSpPr>
          <p:nvPr>
            <p:ph type="sldNum" sz="quarter" idx="4294967295"/>
          </p:nvPr>
        </p:nvSpPr>
        <p:spPr>
          <a:xfrm>
            <a:off x="5859065" y="6381969"/>
            <a:ext cx="473869" cy="365125"/>
          </a:xfrm>
        </p:spPr>
        <p:txBody>
          <a:bodyPr/>
          <a:lstStyle/>
          <a:p>
            <a:fld id="{82D5D661-B195-436B-ACF4-1B9CC4C34BFC}" type="slidenum">
              <a:rPr lang="en-US" smtClean="0"/>
              <a:pPr/>
              <a:t>9</a:t>
            </a:fld>
            <a:endParaRPr lang="en-US" dirty="0"/>
          </a:p>
        </p:txBody>
      </p:sp>
      <p:sp>
        <p:nvSpPr>
          <p:cNvPr id="29" name="Rectangle: Rounded Corners 16">
            <a:extLst>
              <a:ext uri="{FF2B5EF4-FFF2-40B4-BE49-F238E27FC236}">
                <a16:creationId xmlns="" xmlns:a16="http://schemas.microsoft.com/office/drawing/2014/main" id="{8DF5233A-21F9-0E45-907F-19DC662AFB63}"/>
              </a:ext>
            </a:extLst>
          </p:cNvPr>
          <p:cNvSpPr/>
          <p:nvPr/>
        </p:nvSpPr>
        <p:spPr>
          <a:xfrm>
            <a:off x="4785266" y="4081103"/>
            <a:ext cx="4039773" cy="1691748"/>
          </a:xfrm>
          <a:prstGeom prst="roundRect">
            <a:avLst/>
          </a:prstGeom>
          <a:ln w="28575">
            <a:solidFill>
              <a:srgbClr val="FF0000"/>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dirty="0">
              <a:cs typeface="Calibri"/>
            </a:endParaRPr>
          </a:p>
        </p:txBody>
      </p:sp>
      <p:sp>
        <p:nvSpPr>
          <p:cNvPr id="34" name="Content Placeholder 2">
            <a:extLst>
              <a:ext uri="{FF2B5EF4-FFF2-40B4-BE49-F238E27FC236}">
                <a16:creationId xmlns="" xmlns:a16="http://schemas.microsoft.com/office/drawing/2014/main" id="{1B113F84-F36E-44E5-949B-9BC2894819BA}"/>
              </a:ext>
            </a:extLst>
          </p:cNvPr>
          <p:cNvSpPr>
            <a:spLocks noGrp="1"/>
          </p:cNvSpPr>
          <p:nvPr>
            <p:ph idx="1"/>
          </p:nvPr>
        </p:nvSpPr>
        <p:spPr>
          <a:xfrm>
            <a:off x="361517" y="1594199"/>
            <a:ext cx="11563749" cy="1942278"/>
          </a:xfrm>
        </p:spPr>
        <p:txBody>
          <a:bodyPr vert="horz" lIns="91440" tIns="45720" rIns="91440" bIns="45720" rtlCol="0" anchor="t">
            <a:normAutofit fontScale="77500" lnSpcReduction="20000"/>
          </a:bodyPr>
          <a:lstStyle/>
          <a:p>
            <a:r>
              <a:rPr kumimoji="1" lang="en-US" altLang="zh-TW" dirty="0"/>
              <a:t>Statistical down-sampling</a:t>
            </a:r>
          </a:p>
          <a:p>
            <a:pPr lvl="1"/>
            <a:r>
              <a:rPr kumimoji="1" lang="en-US" altLang="zh-TW" dirty="0">
                <a:cs typeface="Calibri"/>
              </a:rPr>
              <a:t>Samples in each spatial sub-block is summarized by a Gaussian Mixture Model (GMM)</a:t>
            </a:r>
            <a:endParaRPr lang="en-US" altLang="zh-TW" dirty="0">
              <a:cs typeface="Calibri"/>
            </a:endParaRPr>
          </a:p>
          <a:p>
            <a:r>
              <a:rPr lang="en-US" altLang="zh-TW" dirty="0">
                <a:cs typeface="Calibri"/>
              </a:rPr>
              <a:t>In-situ: data produced by the simulation is immediately processed in the supercomputer</a:t>
            </a:r>
          </a:p>
          <a:p>
            <a:endParaRPr lang="en-US" dirty="0" smtClean="0">
              <a:cs typeface="Calibri"/>
            </a:endParaRPr>
          </a:p>
          <a:p>
            <a:r>
              <a:rPr lang="en-US" dirty="0" smtClean="0">
                <a:cs typeface="Calibri"/>
              </a:rPr>
              <a:t>Only </a:t>
            </a:r>
            <a:r>
              <a:rPr lang="en-US" dirty="0">
                <a:cs typeface="Calibri"/>
              </a:rPr>
              <a:t>the compact statistical down-sampled data is stored in disk</a:t>
            </a:r>
          </a:p>
          <a:p>
            <a:r>
              <a:rPr lang="en-US" dirty="0">
                <a:cs typeface="Calibri"/>
              </a:rPr>
              <a:t>Handle data from more simulation runs</a:t>
            </a:r>
          </a:p>
          <a:p>
            <a:pPr marL="0" indent="0">
              <a:buNone/>
            </a:pPr>
            <a:endParaRPr lang="en-US" b="1" i="1" dirty="0">
              <a:solidFill>
                <a:srgbClr val="FF0000"/>
              </a:solidFill>
              <a:cs typeface="Calibri"/>
            </a:endParaRPr>
          </a:p>
        </p:txBody>
      </p:sp>
      <p:pic>
        <p:nvPicPr>
          <p:cNvPr id="6" name="圖片 5">
            <a:extLst>
              <a:ext uri="{FF2B5EF4-FFF2-40B4-BE49-F238E27FC236}">
                <a16:creationId xmlns="" xmlns:a16="http://schemas.microsoft.com/office/drawing/2014/main" id="{1A4A6F49-3D0D-0143-A7EC-2766DB37D855}"/>
              </a:ext>
            </a:extLst>
          </p:cNvPr>
          <p:cNvPicPr>
            <a:picLocks noChangeAspect="1"/>
          </p:cNvPicPr>
          <p:nvPr/>
        </p:nvPicPr>
        <p:blipFill>
          <a:blip r:embed="rId3"/>
          <a:stretch>
            <a:fillRect/>
          </a:stretch>
        </p:blipFill>
        <p:spPr>
          <a:xfrm>
            <a:off x="5060538" y="4081103"/>
            <a:ext cx="3560818" cy="1640134"/>
          </a:xfrm>
          <a:prstGeom prst="rect">
            <a:avLst/>
          </a:prstGeom>
        </p:spPr>
      </p:pic>
    </p:spTree>
    <p:extLst>
      <p:ext uri="{BB962C8B-B14F-4D97-AF65-F5344CB8AC3E}">
        <p14:creationId xmlns:p14="http://schemas.microsoft.com/office/powerpoint/2010/main" val="3372397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4">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12832</TotalTime>
  <Words>2873</Words>
  <Application>Microsoft Macintosh PowerPoint</Application>
  <PresentationFormat>寬螢幕</PresentationFormat>
  <Paragraphs>787</Paragraphs>
  <Slides>33</Slides>
  <Notes>31</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33</vt:i4>
      </vt:variant>
    </vt:vector>
  </HeadingPairs>
  <TitlesOfParts>
    <vt:vector size="41" baseType="lpstr">
      <vt:lpstr>Calibri</vt:lpstr>
      <vt:lpstr>Calibri Light</vt:lpstr>
      <vt:lpstr>Cambria Math</vt:lpstr>
      <vt:lpstr>Mangal</vt:lpstr>
      <vt:lpstr>NimbusRomNo9L-Regu</vt:lpstr>
      <vt:lpstr>新細明體</vt:lpstr>
      <vt:lpstr>Arial</vt:lpstr>
      <vt:lpstr>Office Theme</vt:lpstr>
      <vt:lpstr>Statistical Super Resolution for Data Analysis and Visualization of Large Scale Cosmological Simulations</vt:lpstr>
      <vt:lpstr>Background</vt:lpstr>
      <vt:lpstr>Background</vt:lpstr>
      <vt:lpstr>Motivation</vt:lpstr>
      <vt:lpstr>Motivation</vt:lpstr>
      <vt:lpstr>Our Contributions</vt:lpstr>
      <vt:lpstr>Overview</vt:lpstr>
      <vt:lpstr>In-Situ Statistical Down-sampling</vt:lpstr>
      <vt:lpstr>In-Situ Statistical Down-sampling</vt:lpstr>
      <vt:lpstr>Prior Knowledge</vt:lpstr>
      <vt:lpstr>Prior Knowledge</vt:lpstr>
      <vt:lpstr>Prior Knowledge</vt:lpstr>
      <vt:lpstr>Prior Knowledge Data</vt:lpstr>
      <vt:lpstr>Prior Knowledge Data</vt:lpstr>
      <vt:lpstr>Data Reconstruction</vt:lpstr>
      <vt:lpstr>Prior Knowledge Search</vt:lpstr>
      <vt:lpstr>Prior Knowledge Search</vt:lpstr>
      <vt:lpstr>Reconstruction</vt:lpstr>
      <vt:lpstr>Reconstruction</vt:lpstr>
      <vt:lpstr>Evaluation</vt:lpstr>
      <vt:lpstr>Evaluation</vt:lpstr>
      <vt:lpstr>Quantitative Evaluation</vt:lpstr>
      <vt:lpstr>Qualitative Evaluation – Dark Matter Density</vt:lpstr>
      <vt:lpstr>Qualitative Evaluation – Isosurface from Gravitational Potential</vt:lpstr>
      <vt:lpstr>Qualitative Evaluation – Streamlines from Dark Matter Momentum</vt:lpstr>
      <vt:lpstr>Conclusion</vt:lpstr>
      <vt:lpstr>Thank you for listening!</vt:lpstr>
      <vt:lpstr>Backup slides</vt:lpstr>
      <vt:lpstr>GMM detail and VTK-m (implement detail)</vt:lpstr>
      <vt:lpstr>Super-resolution</vt:lpstr>
      <vt:lpstr>Background</vt:lpstr>
      <vt:lpstr>PowerPoint 簡報</vt:lpstr>
      <vt:lpstr>Reconstruction</vt:lpstr>
    </vt:vector>
  </TitlesOfParts>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王科植</dc:creator>
  <cp:lastModifiedBy>Microsoft Office 使用者</cp:lastModifiedBy>
  <cp:revision>1636</cp:revision>
  <dcterms:created xsi:type="dcterms:W3CDTF">2017-04-09T18:36:39Z</dcterms:created>
  <dcterms:modified xsi:type="dcterms:W3CDTF">2019-04-26T04:35:29Z</dcterms:modified>
</cp:coreProperties>
</file>

<file path=docProps/thumbnail.jpeg>
</file>